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4"/>
  </p:notesMasterIdLst>
  <p:handoutMasterIdLst>
    <p:handoutMasterId r:id="rId25"/>
  </p:handoutMasterIdLst>
  <p:sldIdLst>
    <p:sldId id="256" r:id="rId2"/>
    <p:sldId id="279" r:id="rId3"/>
    <p:sldId id="257" r:id="rId4"/>
    <p:sldId id="271" r:id="rId5"/>
    <p:sldId id="258" r:id="rId6"/>
    <p:sldId id="259" r:id="rId7"/>
    <p:sldId id="278" r:id="rId8"/>
    <p:sldId id="260" r:id="rId9"/>
    <p:sldId id="264" r:id="rId10"/>
    <p:sldId id="265" r:id="rId11"/>
    <p:sldId id="266" r:id="rId12"/>
    <p:sldId id="267" r:id="rId13"/>
    <p:sldId id="268" r:id="rId14"/>
    <p:sldId id="269" r:id="rId15"/>
    <p:sldId id="270" r:id="rId16"/>
    <p:sldId id="261" r:id="rId17"/>
    <p:sldId id="274" r:id="rId18"/>
    <p:sldId id="275" r:id="rId19"/>
    <p:sldId id="276" r:id="rId20"/>
    <p:sldId id="277" r:id="rId21"/>
    <p:sldId id="262" r:id="rId22"/>
    <p:sldId id="263" r:id="rId23"/>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0016" autoAdjust="0"/>
    <p:restoredTop sz="94660"/>
  </p:normalViewPr>
  <p:slideViewPr>
    <p:cSldViewPr snapToGrid="0">
      <p:cViewPr varScale="1">
        <p:scale>
          <a:sx n="44" d="100"/>
          <a:sy n="44" d="100"/>
        </p:scale>
        <p:origin x="-126" y="-75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83E28A0A-372E-4754-8C41-666703E63CB1}" type="datetimeFigureOut">
              <a:rPr lang="en-GB" smtClean="0"/>
              <a:pPr/>
              <a:t>25/05/2015</a:t>
            </a:fld>
            <a:endParaRPr lang="en-GB"/>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A56D2083-6608-44EC-A6CD-D7AF05DC598B}" type="slidenum">
              <a:rPr lang="en-GB" smtClean="0"/>
              <a:pPr/>
              <a:t>‹#›</a:t>
            </a:fld>
            <a:endParaRPr lang="en-GB"/>
          </a:p>
        </p:txBody>
      </p:sp>
    </p:spTree>
    <p:extLst>
      <p:ext uri="{BB962C8B-B14F-4D97-AF65-F5344CB8AC3E}">
        <p14:creationId xmlns="" xmlns:p14="http://schemas.microsoft.com/office/powerpoint/2010/main" val="31255116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8306781B-4563-4398-AD8F-A1DE2FD8E344}" type="datetimeFigureOut">
              <a:rPr lang="en-GB" smtClean="0"/>
              <a:pPr/>
              <a:t>25/05/2015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118B4E12-1FBF-45AC-9371-79CCD6FBF6E4}" type="slidenum">
              <a:rPr lang="en-GB" smtClean="0"/>
              <a:pPr/>
              <a:t>‹#›</a:t>
            </a:fld>
            <a:endParaRPr lang="en-GB"/>
          </a:p>
        </p:txBody>
      </p:sp>
    </p:spTree>
    <p:extLst>
      <p:ext uri="{BB962C8B-B14F-4D97-AF65-F5344CB8AC3E}">
        <p14:creationId xmlns="" xmlns:p14="http://schemas.microsoft.com/office/powerpoint/2010/main" val="3222512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78186C3-0B77-46E3-A5B6-AB577D0072BE}" type="slidenum">
              <a:rPr lang="en-ZA" smtClean="0"/>
              <a:pPr/>
              <a:t>20</a:t>
            </a:fld>
            <a:endParaRPr lang="en-ZA"/>
          </a:p>
        </p:txBody>
      </p:sp>
    </p:spTree>
    <p:extLst>
      <p:ext uri="{BB962C8B-B14F-4D97-AF65-F5344CB8AC3E}">
        <p14:creationId xmlns="" xmlns:p14="http://schemas.microsoft.com/office/powerpoint/2010/main" val="3054655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5/25/2015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5/25/2015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pPr/>
              <a:t>5/25/2015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5/25/2015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fip.org/files/fip/IPJ/IPJ_2010V26_web.pdf" TargetMode="External"/><Relationship Id="rId2" Type="http://schemas.openxmlformats.org/officeDocument/2006/relationships/hyperlink" Target="http://www.hsag.co.za/index.php/HSAG/article/view/454/434"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ru.ac.za/latestnews/atwo-wayrelationship.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pcqs.saqa.org.za/showUnitStandard.php?id=8607"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dx.doi.org/10.3390/ijerph110909871"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ijopp.org/oct_dec_2012/4-10.pdf" TargetMode="External"/><Relationship Id="rId5" Type="http://schemas.openxmlformats.org/officeDocument/2006/relationships/hyperlink" Target="http://ijopp.org/article/350" TargetMode="External"/><Relationship Id="rId4" Type="http://schemas.openxmlformats.org/officeDocument/2006/relationships/hyperlink" Target="http://www.mdpi.com/1660-4601/11/9/9871"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ipcc.ch/" TargetMode="External"/><Relationship Id="rId2" Type="http://schemas.openxmlformats.org/officeDocument/2006/relationships/hyperlink" Target="http://www.un.org/millenniumgoals/environ.shtml" TargetMode="External"/><Relationship Id="rId1" Type="http://schemas.openxmlformats.org/officeDocument/2006/relationships/slideLayout" Target="../slideLayouts/slideLayout2.xml"/><Relationship Id="rId4" Type="http://schemas.openxmlformats.org/officeDocument/2006/relationships/hyperlink" Target="http://www.who.int/topics/environmental_health/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grocotts.co.za/content/news-plus-enviro-two-way-relationship-17-04-2014" TargetMode="External"/><Relationship Id="rId2" Type="http://schemas.openxmlformats.org/officeDocument/2006/relationships/hyperlink" Target="http://www.ru.ac.za/latestnews/atwo-wayrelationship.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16065" y="1628384"/>
            <a:ext cx="7557937" cy="2422452"/>
          </a:xfrm>
        </p:spPr>
        <p:txBody>
          <a:bodyPr/>
          <a:lstStyle/>
          <a:p>
            <a:r>
              <a:rPr lang="en-ZA" sz="3600" dirty="0" smtClean="0"/>
              <a:t>Service </a:t>
            </a:r>
            <a:r>
              <a:rPr lang="en-ZA" sz="3600" dirty="0"/>
              <a:t>learning: synergy of teaching and learning, </a:t>
            </a:r>
            <a:r>
              <a:rPr lang="en-ZA" sz="3600" dirty="0" smtClean="0"/>
              <a:t>research </a:t>
            </a:r>
            <a:r>
              <a:rPr lang="en-ZA" sz="3600" dirty="0"/>
              <a:t>and community </a:t>
            </a:r>
            <a:r>
              <a:rPr lang="en-ZA" sz="3600" dirty="0" smtClean="0"/>
              <a:t>engagement</a:t>
            </a:r>
            <a:endParaRPr lang="en-GB" dirty="0"/>
          </a:p>
        </p:txBody>
      </p:sp>
      <p:sp>
        <p:nvSpPr>
          <p:cNvPr id="3" name="Subtitle 2"/>
          <p:cNvSpPr>
            <a:spLocks noGrp="1"/>
          </p:cNvSpPr>
          <p:nvPr>
            <p:ph type="subTitle" idx="1"/>
          </p:nvPr>
        </p:nvSpPr>
        <p:spPr/>
        <p:txBody>
          <a:bodyPr>
            <a:normAutofit/>
          </a:bodyPr>
          <a:lstStyle/>
          <a:p>
            <a:r>
              <a:rPr lang="en-ZA" dirty="0"/>
              <a:t>Sunitha C </a:t>
            </a:r>
            <a:r>
              <a:rPr lang="en-ZA" dirty="0" smtClean="0"/>
              <a:t>Srinivas</a:t>
            </a:r>
            <a:endParaRPr lang="en-GB" dirty="0"/>
          </a:p>
          <a:p>
            <a:r>
              <a:rPr lang="en-ZA" baseline="30000" dirty="0"/>
              <a:t>Faculty of Pharmacy, Rhodes University, </a:t>
            </a:r>
            <a:r>
              <a:rPr lang="en-ZA" baseline="30000" dirty="0" err="1"/>
              <a:t>Grahamstown</a:t>
            </a:r>
            <a:r>
              <a:rPr lang="en-ZA" baseline="30000" dirty="0"/>
              <a:t>, South Africa 6139</a:t>
            </a:r>
            <a:endParaRPr lang="en-GB" dirty="0"/>
          </a:p>
          <a:p>
            <a:endParaRPr lang="en-GB" dirty="0"/>
          </a:p>
        </p:txBody>
      </p:sp>
    </p:spTree>
    <p:extLst>
      <p:ext uri="{BB962C8B-B14F-4D97-AF65-F5344CB8AC3E}">
        <p14:creationId xmlns="" xmlns:p14="http://schemas.microsoft.com/office/powerpoint/2010/main" val="2893070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17951"/>
          </a:xfrm>
        </p:spPr>
        <p:txBody>
          <a:bodyPr>
            <a:normAutofit fontScale="90000"/>
          </a:bodyPr>
          <a:lstStyle/>
          <a:p>
            <a:r>
              <a:rPr lang="en-ZA" dirty="0" smtClean="0"/>
              <a:t>SGID 2</a:t>
            </a:r>
            <a:endParaRPr lang="en-GB" dirty="0"/>
          </a:p>
        </p:txBody>
      </p:sp>
      <p:sp>
        <p:nvSpPr>
          <p:cNvPr id="3" name="Content Placeholder 2"/>
          <p:cNvSpPr>
            <a:spLocks noGrp="1"/>
          </p:cNvSpPr>
          <p:nvPr>
            <p:ph idx="1"/>
          </p:nvPr>
        </p:nvSpPr>
        <p:spPr>
          <a:xfrm>
            <a:off x="338203" y="1227551"/>
            <a:ext cx="8935799" cy="5461348"/>
          </a:xfrm>
        </p:spPr>
        <p:txBody>
          <a:bodyPr>
            <a:normAutofit/>
          </a:bodyPr>
          <a:lstStyle/>
          <a:p>
            <a:r>
              <a:rPr lang="en-ZA" sz="2000" b="1" i="1" dirty="0" smtClean="0"/>
              <a:t>Why </a:t>
            </a:r>
            <a:r>
              <a:rPr lang="en-ZA" sz="2000" b="1" i="1" dirty="0"/>
              <a:t>it is so important? </a:t>
            </a:r>
            <a:endParaRPr lang="en-ZA" sz="2000" dirty="0"/>
          </a:p>
          <a:p>
            <a:r>
              <a:rPr lang="en-ZA" sz="2000" i="1" dirty="0"/>
              <a:t>Two students noted that </a:t>
            </a:r>
            <a:r>
              <a:rPr lang="en-ZA" sz="2000" b="1" i="1" u="sng" dirty="0"/>
              <a:t>raising awareness about environmental health </a:t>
            </a:r>
            <a:r>
              <a:rPr lang="en-ZA" sz="2000" i="1" u="sng" dirty="0"/>
              <a:t>by informing learners and teachers was key</a:t>
            </a:r>
            <a:r>
              <a:rPr lang="en-ZA" sz="2000" i="1" dirty="0" smtClean="0"/>
              <a:t>.</a:t>
            </a:r>
          </a:p>
          <a:p>
            <a:r>
              <a:rPr lang="en-ZA" sz="2000" b="1" i="1" u="sng" dirty="0" smtClean="0"/>
              <a:t>Participation </a:t>
            </a:r>
            <a:r>
              <a:rPr lang="en-ZA" sz="2000" b="1" i="1" u="sng" dirty="0"/>
              <a:t>in the education of communities to be a critical part of disease prevention and protection of the environment</a:t>
            </a:r>
            <a:r>
              <a:rPr lang="en-ZA" sz="2000" i="1" dirty="0"/>
              <a:t>. </a:t>
            </a:r>
            <a:endParaRPr lang="en-ZA" sz="2000" i="1" dirty="0" smtClean="0"/>
          </a:p>
          <a:p>
            <a:r>
              <a:rPr lang="en-ZA" sz="2000" b="1" i="1" u="sng" dirty="0" smtClean="0"/>
              <a:t>Team </a:t>
            </a:r>
            <a:r>
              <a:rPr lang="en-ZA" sz="2000" b="1" i="1" u="sng" dirty="0"/>
              <a:t>work skills </a:t>
            </a:r>
            <a:r>
              <a:rPr lang="en-ZA" sz="2000" i="1" dirty="0"/>
              <a:t>are important </a:t>
            </a:r>
            <a:r>
              <a:rPr lang="en-ZA" sz="2000" i="1" dirty="0" smtClean="0"/>
              <a:t>-the </a:t>
            </a:r>
            <a:r>
              <a:rPr lang="en-ZA" sz="2000" i="1" dirty="0"/>
              <a:t>team context allows one to solve problems, as well as reflect, and explore effective learning strategies as a collective. </a:t>
            </a:r>
            <a:endParaRPr lang="en-ZA" sz="2000" i="1" dirty="0" smtClean="0"/>
          </a:p>
          <a:p>
            <a:r>
              <a:rPr lang="en-ZA" sz="2000" i="1" dirty="0" smtClean="0"/>
              <a:t>‘</a:t>
            </a:r>
            <a:r>
              <a:rPr lang="en-ZA" sz="2000" i="1" dirty="0"/>
              <a:t>The most important thing was that I participated in every activity, from presenting and interacting with the </a:t>
            </a:r>
            <a:r>
              <a:rPr lang="en-ZA" sz="2000" b="1" i="1" u="sng" dirty="0"/>
              <a:t>10 year olds </a:t>
            </a:r>
            <a:r>
              <a:rPr lang="en-ZA" sz="2000" i="1" dirty="0"/>
              <a:t>and using the interactive model, helping the learners with the quiz to using the poster to present to </a:t>
            </a:r>
            <a:r>
              <a:rPr lang="en-ZA" sz="2000" b="1" i="1" u="sng" dirty="0"/>
              <a:t>learners and teachers </a:t>
            </a:r>
            <a:r>
              <a:rPr lang="en-ZA" sz="2000" i="1" dirty="0"/>
              <a:t>as well. Everything was important to me because I got to interact with people of </a:t>
            </a:r>
            <a:r>
              <a:rPr lang="en-ZA" sz="2000" b="1" i="1" u="sng" dirty="0"/>
              <a:t>different age groups and from different backgrounds.’</a:t>
            </a:r>
            <a:endParaRPr lang="en-GB" sz="2000" b="1" u="sng" dirty="0"/>
          </a:p>
        </p:txBody>
      </p:sp>
    </p:spTree>
    <p:extLst>
      <p:ext uri="{BB962C8B-B14F-4D97-AF65-F5344CB8AC3E}">
        <p14:creationId xmlns="" xmlns:p14="http://schemas.microsoft.com/office/powerpoint/2010/main" val="278423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92899"/>
          </a:xfrm>
        </p:spPr>
        <p:txBody>
          <a:bodyPr>
            <a:normAutofit fontScale="90000"/>
          </a:bodyPr>
          <a:lstStyle/>
          <a:p>
            <a:r>
              <a:rPr lang="en-ZA" dirty="0" smtClean="0"/>
              <a:t>SGID 3</a:t>
            </a:r>
            <a:endParaRPr lang="en-GB" dirty="0"/>
          </a:p>
        </p:txBody>
      </p:sp>
      <p:sp>
        <p:nvSpPr>
          <p:cNvPr id="3" name="Content Placeholder 2"/>
          <p:cNvSpPr>
            <a:spLocks noGrp="1"/>
          </p:cNvSpPr>
          <p:nvPr>
            <p:ph idx="1"/>
          </p:nvPr>
        </p:nvSpPr>
        <p:spPr>
          <a:xfrm>
            <a:off x="225468" y="1064713"/>
            <a:ext cx="9048534" cy="4976650"/>
          </a:xfrm>
        </p:spPr>
        <p:txBody>
          <a:bodyPr>
            <a:normAutofit/>
          </a:bodyPr>
          <a:lstStyle/>
          <a:p>
            <a:endParaRPr lang="en-GB" dirty="0"/>
          </a:p>
          <a:p>
            <a:r>
              <a:rPr lang="en-ZA" b="1" i="1" dirty="0"/>
              <a:t>How will it influence your future practice as a pharmacist? </a:t>
            </a:r>
            <a:endParaRPr lang="en-ZA" dirty="0"/>
          </a:p>
          <a:p>
            <a:r>
              <a:rPr lang="en-ZA" b="1" i="1" u="sng" dirty="0" smtClean="0"/>
              <a:t>Effective communication- </a:t>
            </a:r>
            <a:r>
              <a:rPr lang="en-ZA" i="1" dirty="0" smtClean="0"/>
              <a:t>gaining </a:t>
            </a:r>
            <a:r>
              <a:rPr lang="en-ZA" i="1" dirty="0"/>
              <a:t>confidence in speaking with </a:t>
            </a:r>
            <a:r>
              <a:rPr lang="en-ZA" i="1" dirty="0" smtClean="0"/>
              <a:t>people- </a:t>
            </a:r>
            <a:r>
              <a:rPr lang="en-ZA" i="1" dirty="0"/>
              <a:t>all qualities which will influence her future practice. </a:t>
            </a:r>
            <a:endParaRPr lang="en-ZA" i="1" dirty="0" smtClean="0"/>
          </a:p>
          <a:p>
            <a:r>
              <a:rPr lang="en-ZA" i="1" dirty="0" smtClean="0"/>
              <a:t>Another </a:t>
            </a:r>
            <a:r>
              <a:rPr lang="en-ZA" i="1" dirty="0"/>
              <a:t>student reflected that </a:t>
            </a:r>
            <a:r>
              <a:rPr lang="en-ZA" i="1" dirty="0" err="1"/>
              <a:t>SciFest</a:t>
            </a:r>
            <a:r>
              <a:rPr lang="en-ZA" i="1" dirty="0"/>
              <a:t> was an </a:t>
            </a:r>
            <a:r>
              <a:rPr lang="en-ZA" b="1" i="1" u="sng" dirty="0"/>
              <a:t>‘eye-opener’, </a:t>
            </a:r>
            <a:r>
              <a:rPr lang="en-ZA" i="1" dirty="0"/>
              <a:t>in terms of what people ‘know and don’t know’. </a:t>
            </a:r>
            <a:endParaRPr lang="en-GB" dirty="0"/>
          </a:p>
          <a:p>
            <a:r>
              <a:rPr lang="en-ZA" i="1" dirty="0" smtClean="0"/>
              <a:t>Importance </a:t>
            </a:r>
            <a:r>
              <a:rPr lang="en-ZA" i="1" dirty="0"/>
              <a:t>of being </a:t>
            </a:r>
            <a:r>
              <a:rPr lang="en-ZA" b="1" i="1" u="sng" dirty="0"/>
              <a:t>culturally and aesthetically sensitive</a:t>
            </a:r>
            <a:r>
              <a:rPr lang="en-ZA" i="1" dirty="0"/>
              <a:t>. </a:t>
            </a:r>
            <a:endParaRPr lang="en-ZA" i="1" dirty="0" smtClean="0"/>
          </a:p>
          <a:p>
            <a:r>
              <a:rPr lang="en-ZA" i="1" dirty="0" smtClean="0"/>
              <a:t>Space </a:t>
            </a:r>
            <a:r>
              <a:rPr lang="en-ZA" i="1" dirty="0"/>
              <a:t>to practice a variety of </a:t>
            </a:r>
            <a:r>
              <a:rPr lang="en-ZA" b="1" i="1" u="sng" dirty="0"/>
              <a:t>problem-solving skills, learning strategies and effective communication skills. </a:t>
            </a:r>
            <a:endParaRPr lang="en-ZA" b="1" i="1" u="sng" dirty="0" smtClean="0"/>
          </a:p>
          <a:p>
            <a:r>
              <a:rPr lang="en-ZA" b="1" i="1" u="sng" dirty="0"/>
              <a:t>T</a:t>
            </a:r>
            <a:r>
              <a:rPr lang="en-ZA" b="1" i="1" u="sng" dirty="0" smtClean="0"/>
              <a:t>eamwork</a:t>
            </a:r>
            <a:r>
              <a:rPr lang="en-ZA" i="1" dirty="0" smtClean="0"/>
              <a:t> - would </a:t>
            </a:r>
            <a:r>
              <a:rPr lang="en-ZA" i="1" dirty="0"/>
              <a:t>prove particularly relevant and important in the working environment, as health care professionals ‘need to work together towards a common goal, with the patient as the centrepiece</a:t>
            </a:r>
            <a:r>
              <a:rPr lang="en-ZA" i="1" dirty="0" smtClean="0"/>
              <a:t>’.</a:t>
            </a:r>
          </a:p>
          <a:p>
            <a:r>
              <a:rPr lang="en-ZA" i="1" dirty="0" smtClean="0"/>
              <a:t>COLLABORATIVE approach- non competitive </a:t>
            </a:r>
            <a:endParaRPr lang="en-GB" dirty="0"/>
          </a:p>
        </p:txBody>
      </p:sp>
    </p:spTree>
    <p:extLst>
      <p:ext uri="{BB962C8B-B14F-4D97-AF65-F5344CB8AC3E}">
        <p14:creationId xmlns="" xmlns:p14="http://schemas.microsoft.com/office/powerpoint/2010/main" val="4041218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131" y="183715"/>
            <a:ext cx="8596668" cy="643003"/>
          </a:xfrm>
        </p:spPr>
        <p:txBody>
          <a:bodyPr/>
          <a:lstStyle/>
          <a:p>
            <a:r>
              <a:rPr lang="en-ZA" dirty="0" smtClean="0"/>
              <a:t>SGID 4</a:t>
            </a:r>
            <a:endParaRPr lang="en-GB" dirty="0"/>
          </a:p>
        </p:txBody>
      </p:sp>
      <p:sp>
        <p:nvSpPr>
          <p:cNvPr id="3" name="Content Placeholder 2"/>
          <p:cNvSpPr>
            <a:spLocks noGrp="1"/>
          </p:cNvSpPr>
          <p:nvPr>
            <p:ph idx="1"/>
          </p:nvPr>
        </p:nvSpPr>
        <p:spPr>
          <a:xfrm>
            <a:off x="237995" y="1139869"/>
            <a:ext cx="9970717" cy="5624186"/>
          </a:xfrm>
        </p:spPr>
        <p:txBody>
          <a:bodyPr>
            <a:normAutofit fontScale="85000" lnSpcReduction="20000"/>
          </a:bodyPr>
          <a:lstStyle/>
          <a:p>
            <a:r>
              <a:rPr lang="en-ZA" b="1" i="1" dirty="0"/>
              <a:t>Given your experiences in this project describe, with specific details, the benefits of service learning and how it may contribute to social transformation and global citizenship. </a:t>
            </a:r>
            <a:endParaRPr lang="en-ZA" b="1" i="1" dirty="0" smtClean="0"/>
          </a:p>
          <a:p>
            <a:endParaRPr lang="en-ZA" dirty="0"/>
          </a:p>
          <a:p>
            <a:r>
              <a:rPr lang="en-ZA" dirty="0" smtClean="0"/>
              <a:t> </a:t>
            </a:r>
            <a:r>
              <a:rPr lang="en-ZA" i="1" dirty="0"/>
              <a:t>Service learning is beneficial in that you </a:t>
            </a:r>
            <a:r>
              <a:rPr lang="en-ZA" b="1" i="1" u="sng" dirty="0"/>
              <a:t>learn by doing</a:t>
            </a:r>
            <a:r>
              <a:rPr lang="en-ZA" i="1" dirty="0"/>
              <a:t>, </a:t>
            </a:r>
            <a:r>
              <a:rPr lang="en-ZA" b="1" i="1" u="sng" dirty="0"/>
              <a:t>by solving problems with people</a:t>
            </a:r>
            <a:r>
              <a:rPr lang="en-ZA" i="1" dirty="0"/>
              <a:t>. </a:t>
            </a:r>
            <a:endParaRPr lang="en-ZA" dirty="0"/>
          </a:p>
          <a:p>
            <a:r>
              <a:rPr lang="en-ZA" dirty="0"/>
              <a:t> </a:t>
            </a:r>
            <a:r>
              <a:rPr lang="en-ZA" i="1" dirty="0"/>
              <a:t>Service learning offers a platform for learning to the student, through practical work, and allows for a broad understanding of the project issues – for example the correct disposal of medication, plastic and litter pollution and conservation of water resources. </a:t>
            </a:r>
            <a:endParaRPr lang="en-ZA" dirty="0"/>
          </a:p>
          <a:p>
            <a:r>
              <a:rPr lang="en-ZA" dirty="0"/>
              <a:t> </a:t>
            </a:r>
            <a:r>
              <a:rPr lang="en-ZA" i="1" dirty="0"/>
              <a:t>It gives society an opportunity to play a part in issues that can improve its well-being, in this case issues related to their health – this linking to global citizenship – where every individual plays a role. </a:t>
            </a:r>
            <a:endParaRPr lang="en-ZA" dirty="0"/>
          </a:p>
          <a:p>
            <a:r>
              <a:rPr lang="en-ZA" dirty="0"/>
              <a:t> </a:t>
            </a:r>
            <a:r>
              <a:rPr lang="en-ZA" i="1" dirty="0"/>
              <a:t>Service learning </a:t>
            </a:r>
            <a:r>
              <a:rPr lang="en-ZA" b="1" i="1" u="sng" dirty="0"/>
              <a:t>encourages change</a:t>
            </a:r>
            <a:r>
              <a:rPr lang="en-ZA" i="1" dirty="0"/>
              <a:t>: ‘I knew the basics but I never recycled – I’m more responsible now’. </a:t>
            </a:r>
            <a:endParaRPr lang="en-ZA" dirty="0"/>
          </a:p>
          <a:p>
            <a:r>
              <a:rPr lang="en-ZA" dirty="0"/>
              <a:t> </a:t>
            </a:r>
            <a:r>
              <a:rPr lang="en-ZA" i="1" dirty="0"/>
              <a:t>Service learning </a:t>
            </a:r>
            <a:r>
              <a:rPr lang="en-ZA" b="1" i="1" u="sng" dirty="0"/>
              <a:t>mobilises communities</a:t>
            </a:r>
            <a:r>
              <a:rPr lang="en-ZA" i="1" dirty="0"/>
              <a:t>. It makes one realise that the community has an important role to play. </a:t>
            </a:r>
            <a:endParaRPr lang="en-ZA" dirty="0"/>
          </a:p>
          <a:p>
            <a:r>
              <a:rPr lang="en-ZA" dirty="0"/>
              <a:t> </a:t>
            </a:r>
            <a:r>
              <a:rPr lang="en-ZA" i="1" dirty="0"/>
              <a:t>It allows one to use individual knowledge for </a:t>
            </a:r>
            <a:r>
              <a:rPr lang="en-ZA" b="1" i="1" u="sng" dirty="0"/>
              <a:t>community </a:t>
            </a:r>
            <a:r>
              <a:rPr lang="en-ZA" b="1" i="1" u="sng" dirty="0" err="1"/>
              <a:t>upliftment</a:t>
            </a:r>
            <a:r>
              <a:rPr lang="en-ZA" i="1" dirty="0"/>
              <a:t>; knowledge is therefore sustainable and you can contribute to change-making. </a:t>
            </a:r>
            <a:endParaRPr lang="en-ZA" dirty="0"/>
          </a:p>
          <a:p>
            <a:r>
              <a:rPr lang="en-ZA" dirty="0"/>
              <a:t> </a:t>
            </a:r>
            <a:r>
              <a:rPr lang="en-ZA" i="1" dirty="0"/>
              <a:t>Service learning develops </a:t>
            </a:r>
            <a:r>
              <a:rPr lang="en-ZA" b="1" i="1" u="sng" dirty="0"/>
              <a:t>critical thinkers and change agents </a:t>
            </a:r>
            <a:r>
              <a:rPr lang="en-ZA" i="1" dirty="0"/>
              <a:t>who are able to identify and evaluate problems and come up with possible solutions. </a:t>
            </a:r>
            <a:endParaRPr lang="en-ZA" dirty="0"/>
          </a:p>
          <a:p>
            <a:r>
              <a:rPr lang="en-ZA" dirty="0" smtClean="0"/>
              <a:t> </a:t>
            </a:r>
            <a:r>
              <a:rPr lang="en-ZA" i="1" dirty="0"/>
              <a:t>It entails </a:t>
            </a:r>
            <a:r>
              <a:rPr lang="en-ZA" b="1" i="1" u="sng" dirty="0"/>
              <a:t>identifying the needs people have, </a:t>
            </a:r>
            <a:r>
              <a:rPr lang="en-ZA" i="1" dirty="0"/>
              <a:t>for example access to running tap water, and analysing how that need is met or not met as the case may be. </a:t>
            </a:r>
            <a:endParaRPr lang="en-ZA" dirty="0"/>
          </a:p>
          <a:p>
            <a:r>
              <a:rPr lang="en-ZA" dirty="0"/>
              <a:t> </a:t>
            </a:r>
            <a:r>
              <a:rPr lang="en-ZA" i="1" dirty="0"/>
              <a:t>Service learning means reaching out to people in the community and </a:t>
            </a:r>
            <a:r>
              <a:rPr lang="en-ZA" b="1" i="1" u="sng" dirty="0"/>
              <a:t>forming relationships with them</a:t>
            </a:r>
            <a:r>
              <a:rPr lang="en-ZA" i="1" dirty="0"/>
              <a:t>; ‘this increases our </a:t>
            </a:r>
            <a:r>
              <a:rPr lang="en-ZA" b="1" i="1" u="sng" dirty="0"/>
              <a:t>levels of sensitivity – culturally and socially</a:t>
            </a:r>
            <a:r>
              <a:rPr lang="en-ZA" i="1" dirty="0"/>
              <a:t>.’ </a:t>
            </a:r>
            <a:endParaRPr lang="en-ZA" dirty="0"/>
          </a:p>
          <a:p>
            <a:r>
              <a:rPr lang="en-ZA" dirty="0"/>
              <a:t> </a:t>
            </a:r>
            <a:r>
              <a:rPr lang="en-ZA" i="1" dirty="0"/>
              <a:t>The benefits of service learning are </a:t>
            </a:r>
            <a:r>
              <a:rPr lang="en-ZA" b="1" i="1" u="sng" dirty="0"/>
              <a:t>emotional, social and intellectual</a:t>
            </a:r>
            <a:r>
              <a:rPr lang="en-ZA" i="1" dirty="0"/>
              <a:t>. </a:t>
            </a:r>
            <a:endParaRPr lang="en-ZA" dirty="0"/>
          </a:p>
          <a:p>
            <a:endParaRPr lang="en-GB" dirty="0"/>
          </a:p>
        </p:txBody>
      </p:sp>
    </p:spTree>
    <p:extLst>
      <p:ext uri="{BB962C8B-B14F-4D97-AF65-F5344CB8AC3E}">
        <p14:creationId xmlns="" xmlns:p14="http://schemas.microsoft.com/office/powerpoint/2010/main" val="1219604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RUPSA- UPSTART </a:t>
            </a:r>
            <a:r>
              <a:rPr lang="en-GB" dirty="0"/>
              <a:t/>
            </a:r>
            <a:br>
              <a:rPr lang="en-GB" dirty="0"/>
            </a:br>
            <a:endParaRPr lang="en-GB" dirty="0"/>
          </a:p>
        </p:txBody>
      </p:sp>
      <p:sp>
        <p:nvSpPr>
          <p:cNvPr id="3" name="Content Placeholder 2"/>
          <p:cNvSpPr>
            <a:spLocks noGrp="1"/>
          </p:cNvSpPr>
          <p:nvPr>
            <p:ph idx="1"/>
          </p:nvPr>
        </p:nvSpPr>
        <p:spPr>
          <a:xfrm>
            <a:off x="276501" y="1270000"/>
            <a:ext cx="9506325" cy="5481529"/>
          </a:xfrm>
        </p:spPr>
        <p:txBody>
          <a:bodyPr>
            <a:normAutofit/>
          </a:bodyPr>
          <a:lstStyle/>
          <a:p>
            <a:r>
              <a:rPr lang="en-ZA" sz="2000" dirty="0" smtClean="0"/>
              <a:t>Environmental </a:t>
            </a:r>
            <a:r>
              <a:rPr lang="en-ZA" sz="2000" dirty="0"/>
              <a:t>health promotion initiative </a:t>
            </a:r>
            <a:r>
              <a:rPr lang="en-ZA" sz="2000" dirty="0" smtClean="0"/>
              <a:t>-scaled </a:t>
            </a:r>
            <a:r>
              <a:rPr lang="en-ZA" sz="2000" dirty="0"/>
              <a:t>up </a:t>
            </a:r>
            <a:endParaRPr lang="en-ZA" sz="2000" dirty="0" smtClean="0"/>
          </a:p>
          <a:p>
            <a:r>
              <a:rPr lang="en-ZA" sz="2000" dirty="0" smtClean="0"/>
              <a:t>Volunteers </a:t>
            </a:r>
            <a:r>
              <a:rPr lang="en-ZA" sz="2000" dirty="0"/>
              <a:t>from the Rhodes University Pharmacy Students Association (RUPSA) and a local Youth Development NGO, Upstart. </a:t>
            </a:r>
            <a:endParaRPr lang="en-ZA" sz="2000" dirty="0" smtClean="0"/>
          </a:p>
          <a:p>
            <a:r>
              <a:rPr lang="en-ZA" sz="2000" dirty="0" smtClean="0"/>
              <a:t>A </a:t>
            </a:r>
            <a:r>
              <a:rPr lang="en-ZA" sz="2000" dirty="0"/>
              <a:t>mentoring program </a:t>
            </a:r>
            <a:r>
              <a:rPr lang="en-ZA" sz="2000" dirty="0" smtClean="0"/>
              <a:t>-Upstart </a:t>
            </a:r>
            <a:r>
              <a:rPr lang="en-ZA" sz="2000" dirty="0"/>
              <a:t>learners from the </a:t>
            </a:r>
            <a:r>
              <a:rPr lang="en-ZA" sz="2000" dirty="0" err="1"/>
              <a:t>Grahamstown</a:t>
            </a:r>
            <a:r>
              <a:rPr lang="en-ZA" sz="2000" dirty="0"/>
              <a:t> township schools who are associated with self-developed by their participation in the President’s Award. </a:t>
            </a:r>
            <a:endParaRPr lang="en-ZA" sz="2000" dirty="0" smtClean="0"/>
          </a:p>
          <a:p>
            <a:r>
              <a:rPr lang="en-ZA" sz="2000" dirty="0" smtClean="0"/>
              <a:t>Staff </a:t>
            </a:r>
            <a:r>
              <a:rPr lang="en-ZA" sz="2000" dirty="0"/>
              <a:t>liaison of RUPSA and a long-term associate of </a:t>
            </a:r>
            <a:r>
              <a:rPr lang="en-ZA" sz="2000" dirty="0" smtClean="0"/>
              <a:t>Upstart- </a:t>
            </a:r>
            <a:r>
              <a:rPr lang="en-ZA" sz="2000" dirty="0"/>
              <a:t>mentoring program </a:t>
            </a:r>
            <a:endParaRPr lang="en-ZA" sz="2000" dirty="0" smtClean="0"/>
          </a:p>
          <a:p>
            <a:r>
              <a:rPr lang="en-ZA" sz="2000" dirty="0" smtClean="0"/>
              <a:t>Four </a:t>
            </a:r>
            <a:r>
              <a:rPr lang="en-ZA" sz="2000" dirty="0"/>
              <a:t>outreach </a:t>
            </a:r>
            <a:r>
              <a:rPr lang="en-ZA" sz="2000" dirty="0" smtClean="0"/>
              <a:t>formats: </a:t>
            </a:r>
            <a:r>
              <a:rPr lang="en-ZA" sz="2000" dirty="0"/>
              <a:t>using the newspaper they publish, the radio program they organise, a film they produce or a poster to reach out to their communities of choice. </a:t>
            </a:r>
            <a:endParaRPr lang="en-ZA" sz="2000" dirty="0" smtClean="0"/>
          </a:p>
          <a:p>
            <a:r>
              <a:rPr lang="en-ZA" sz="2000" dirty="0" smtClean="0"/>
              <a:t>Each </a:t>
            </a:r>
            <a:r>
              <a:rPr lang="en-ZA" sz="2000" dirty="0"/>
              <a:t>Upstart member will chose the community they want to reach out to – their school, their peers, their families, or larger communities.</a:t>
            </a:r>
            <a:endParaRPr lang="en-GB" sz="2000" dirty="0"/>
          </a:p>
        </p:txBody>
      </p:sp>
    </p:spTree>
    <p:extLst>
      <p:ext uri="{BB962C8B-B14F-4D97-AF65-F5344CB8AC3E}">
        <p14:creationId xmlns="" xmlns:p14="http://schemas.microsoft.com/office/powerpoint/2010/main" val="1647022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stretch>
            <a:fillRect/>
          </a:stretch>
        </p:blipFill>
        <p:spPr>
          <a:xfrm>
            <a:off x="677335" y="294709"/>
            <a:ext cx="8635302" cy="5747317"/>
          </a:xfrm>
          <a:prstGeom prst="rect">
            <a:avLst/>
          </a:prstGeom>
        </p:spPr>
      </p:pic>
    </p:spTree>
    <p:extLst>
      <p:ext uri="{BB962C8B-B14F-4D97-AF65-F5344CB8AC3E}">
        <p14:creationId xmlns="" xmlns:p14="http://schemas.microsoft.com/office/powerpoint/2010/main" val="3295813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stretch>
            <a:fillRect/>
          </a:stretch>
        </p:blipFill>
        <p:spPr>
          <a:xfrm>
            <a:off x="677334" y="609600"/>
            <a:ext cx="8193695" cy="5432425"/>
          </a:xfrm>
          <a:prstGeom prst="rect">
            <a:avLst/>
          </a:prstGeom>
        </p:spPr>
      </p:pic>
    </p:spTree>
    <p:extLst>
      <p:ext uri="{BB962C8B-B14F-4D97-AF65-F5344CB8AC3E}">
        <p14:creationId xmlns="" xmlns:p14="http://schemas.microsoft.com/office/powerpoint/2010/main" val="1755940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Discussion</a:t>
            </a:r>
            <a:endParaRPr lang="en-GB" dirty="0"/>
          </a:p>
        </p:txBody>
      </p:sp>
      <p:sp>
        <p:nvSpPr>
          <p:cNvPr id="3" name="Content Placeholder 2"/>
          <p:cNvSpPr>
            <a:spLocks noGrp="1"/>
          </p:cNvSpPr>
          <p:nvPr>
            <p:ph idx="1"/>
          </p:nvPr>
        </p:nvSpPr>
        <p:spPr>
          <a:xfrm>
            <a:off x="325677" y="1503123"/>
            <a:ext cx="9544833" cy="5223354"/>
          </a:xfrm>
        </p:spPr>
        <p:txBody>
          <a:bodyPr/>
          <a:lstStyle/>
          <a:p>
            <a:r>
              <a:rPr lang="en-ZA" dirty="0" smtClean="0"/>
              <a:t>Guiding </a:t>
            </a:r>
            <a:r>
              <a:rPr lang="en-ZA" dirty="0"/>
              <a:t>principles of Rhodes University: teaching and learning, community engagement, and </a:t>
            </a:r>
            <a:r>
              <a:rPr lang="en-ZA" dirty="0" smtClean="0"/>
              <a:t>research</a:t>
            </a:r>
          </a:p>
          <a:p>
            <a:r>
              <a:rPr lang="en-ZA" dirty="0" smtClean="0"/>
              <a:t>Additional </a:t>
            </a:r>
            <a:r>
              <a:rPr lang="en-ZA" dirty="0"/>
              <a:t>platform </a:t>
            </a:r>
            <a:r>
              <a:rPr lang="en-ZA" dirty="0" smtClean="0"/>
              <a:t>- trans-disciplinary </a:t>
            </a:r>
            <a:r>
              <a:rPr lang="en-ZA" dirty="0"/>
              <a:t>nature in using Information and Communication Technology (ICT) to benefit learners mostly from government schools with limited resources in the Eastern Cape, as well as to use ICT in a non-computer science discipline.  </a:t>
            </a:r>
            <a:endParaRPr lang="en-GB" dirty="0"/>
          </a:p>
          <a:p>
            <a:r>
              <a:rPr lang="en-ZA" dirty="0"/>
              <a:t>The creation of a program that allows educators in the target discipline to input their information in a simple, yet effective way for increasing advocacy of important issues of environmental health that requires increased awareness and conscious actions by community members is a major advantage.</a:t>
            </a:r>
            <a:endParaRPr lang="en-GB" dirty="0"/>
          </a:p>
          <a:p>
            <a:endParaRPr lang="en-GB" dirty="0"/>
          </a:p>
        </p:txBody>
      </p:sp>
    </p:spTree>
    <p:extLst>
      <p:ext uri="{BB962C8B-B14F-4D97-AF65-F5344CB8AC3E}">
        <p14:creationId xmlns="" xmlns:p14="http://schemas.microsoft.com/office/powerpoint/2010/main" val="2559377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490066"/>
          </a:xfrm>
        </p:spPr>
        <p:txBody>
          <a:bodyPr>
            <a:normAutofit fontScale="90000"/>
          </a:bodyPr>
          <a:lstStyle/>
          <a:p>
            <a:r>
              <a:rPr lang="en-US" dirty="0" smtClean="0"/>
              <a:t>Activities and Technology </a:t>
            </a:r>
            <a:endParaRPr lang="en-ZA" dirty="0"/>
          </a:p>
        </p:txBody>
      </p:sp>
      <p:sp>
        <p:nvSpPr>
          <p:cNvPr id="3" name="Content Placeholder 2"/>
          <p:cNvSpPr>
            <a:spLocks noGrp="1"/>
          </p:cNvSpPr>
          <p:nvPr>
            <p:ph idx="1"/>
          </p:nvPr>
        </p:nvSpPr>
        <p:spPr>
          <a:xfrm>
            <a:off x="250521" y="836712"/>
            <a:ext cx="10237967" cy="5760640"/>
          </a:xfrm>
        </p:spPr>
        <p:txBody>
          <a:bodyPr>
            <a:normAutofit fontScale="25000" lnSpcReduction="20000"/>
          </a:bodyPr>
          <a:lstStyle/>
          <a:p>
            <a:endParaRPr lang="en-US" b="1" dirty="0" smtClean="0"/>
          </a:p>
          <a:p>
            <a:r>
              <a:rPr lang="en-US" sz="7200" b="1" dirty="0"/>
              <a:t>Hands-on activities for students to design, collaborate with computer science department  and implement this computer based pre-post intervention health promotion has been published and is enclosed below</a:t>
            </a:r>
          </a:p>
          <a:p>
            <a:endParaRPr lang="en-US" b="1" dirty="0" smtClean="0"/>
          </a:p>
          <a:p>
            <a:pPr marL="0" indent="0">
              <a:buNone/>
            </a:pPr>
            <a:r>
              <a:rPr lang="en-US" sz="3700" b="1" dirty="0"/>
              <a:t>Sunitha C Srinivas</a:t>
            </a:r>
            <a:r>
              <a:rPr lang="en-US" sz="3700" dirty="0"/>
              <a:t>, Wendy Wrench, Karen Bradshaw, </a:t>
            </a:r>
            <a:r>
              <a:rPr lang="en-US" sz="3700" dirty="0" err="1"/>
              <a:t>Natisha</a:t>
            </a:r>
            <a:r>
              <a:rPr lang="en-US" sz="3700" dirty="0"/>
              <a:t> </a:t>
            </a:r>
            <a:r>
              <a:rPr lang="en-US" sz="3700" dirty="0" err="1"/>
              <a:t>Dukhi</a:t>
            </a:r>
            <a:r>
              <a:rPr lang="en-US" sz="3700" dirty="0"/>
              <a:t>. </a:t>
            </a:r>
            <a:r>
              <a:rPr lang="en-GB" sz="3700" b="1" dirty="0"/>
              <a:t>HIV/AIDS: Preliminary Health Promotion Activity Based on Service-Learning Principles at a South African National Science Festival. </a:t>
            </a:r>
            <a:r>
              <a:rPr lang="en-GB" sz="3700" dirty="0"/>
              <a:t>Indian Journal of Pharmaceutical Education and Research, </a:t>
            </a:r>
            <a:r>
              <a:rPr lang="en-ZA" sz="3700" dirty="0"/>
              <a:t>2013; 47(1):106-112</a:t>
            </a:r>
          </a:p>
          <a:p>
            <a:pPr marL="0" indent="0">
              <a:buNone/>
            </a:pPr>
            <a:endParaRPr lang="en-ZA" sz="3700" dirty="0"/>
          </a:p>
          <a:p>
            <a:pPr marL="0" indent="0">
              <a:buNone/>
            </a:pPr>
            <a:r>
              <a:rPr lang="en-US" sz="3700" b="1" dirty="0"/>
              <a:t>Srinivas SC</a:t>
            </a:r>
            <a:r>
              <a:rPr lang="en-US" sz="3700" dirty="0"/>
              <a:t>; Wrench W; Bradshaw K; </a:t>
            </a:r>
            <a:r>
              <a:rPr lang="en-US" sz="3700" dirty="0" err="1"/>
              <a:t>Dukhi</a:t>
            </a:r>
            <a:r>
              <a:rPr lang="en-US" sz="3700" dirty="0"/>
              <a:t> N. </a:t>
            </a:r>
            <a:r>
              <a:rPr lang="en-US" sz="3700" b="1" dirty="0"/>
              <a:t>Diabetes mellitus: preliminary health-promotion activity based on service-learning principles at a South African national science festival</a:t>
            </a:r>
            <a:r>
              <a:rPr lang="en-US" sz="3700" dirty="0"/>
              <a:t>. Journal of Endocrinology, Metabolism and Diabetes of South Africa. 2011,16 (2):101-106.</a:t>
            </a:r>
          </a:p>
          <a:p>
            <a:pPr marL="0" indent="0">
              <a:buNone/>
            </a:pPr>
            <a:endParaRPr lang="en-ZA" sz="3700" dirty="0"/>
          </a:p>
          <a:p>
            <a:pPr marL="0" indent="0">
              <a:buNone/>
            </a:pPr>
            <a:r>
              <a:rPr lang="en-US" sz="3700" b="1" dirty="0"/>
              <a:t>Sunitha C Srinivas</a:t>
            </a:r>
            <a:r>
              <a:rPr lang="en-US" sz="3700" dirty="0"/>
              <a:t>, Wendy Wrench, Catherine </a:t>
            </a:r>
            <a:r>
              <a:rPr lang="en-US" sz="3700" dirty="0" err="1"/>
              <a:t>Karekezi</a:t>
            </a:r>
            <a:r>
              <a:rPr lang="en-US" sz="3700" dirty="0"/>
              <a:t>, Sarah </a:t>
            </a:r>
            <a:r>
              <a:rPr lang="en-US" sz="3700" dirty="0" err="1"/>
              <a:t>Radloff</a:t>
            </a:r>
            <a:r>
              <a:rPr lang="en-US" sz="3700" dirty="0"/>
              <a:t>, Santy </a:t>
            </a:r>
            <a:r>
              <a:rPr lang="en-US" sz="3700" dirty="0" err="1"/>
              <a:t>Daya</a:t>
            </a:r>
            <a:r>
              <a:rPr lang="en-US" sz="3700" dirty="0"/>
              <a:t>. </a:t>
            </a:r>
            <a:r>
              <a:rPr lang="en-US" sz="3700" b="1" dirty="0"/>
              <a:t>Obesity: A baseline health promotion intervention of an introductory service-learning course for pharmacy students.</a:t>
            </a:r>
            <a:r>
              <a:rPr lang="en-US" sz="3700" dirty="0"/>
              <a:t> Health SA </a:t>
            </a:r>
            <a:r>
              <a:rPr lang="en-US" sz="3700" dirty="0" err="1"/>
              <a:t>Gesondheid</a:t>
            </a:r>
            <a:r>
              <a:rPr lang="en-US" sz="3700" dirty="0"/>
              <a:t>, 2009, 14(1). Available </a:t>
            </a:r>
            <a:r>
              <a:rPr lang="en-US" sz="3700" u="sng" dirty="0">
                <a:hlinkClick r:id="rId2"/>
              </a:rPr>
              <a:t>http://www.hsag.co.za/index.php/HSAG/article/view/454/434</a:t>
            </a:r>
            <a:endParaRPr lang="en-US" sz="3700" u="sng" dirty="0"/>
          </a:p>
          <a:p>
            <a:pPr marL="0" indent="0">
              <a:buNone/>
            </a:pPr>
            <a:endParaRPr lang="en-US" sz="2300" dirty="0"/>
          </a:p>
          <a:p>
            <a:r>
              <a:rPr lang="en-US" sz="7200" b="1" dirty="0"/>
              <a:t>Design, implementation and evaluation of this service-learning activity has also been </a:t>
            </a:r>
            <a:r>
              <a:rPr lang="en-US" sz="7200" b="1" dirty="0" smtClean="0"/>
              <a:t>published</a:t>
            </a:r>
            <a:endParaRPr lang="en-US" sz="7200" b="1" dirty="0"/>
          </a:p>
          <a:p>
            <a:pPr marL="0" indent="0">
              <a:buNone/>
            </a:pPr>
            <a:endParaRPr lang="en-ZA" sz="2300" dirty="0"/>
          </a:p>
          <a:p>
            <a:pPr marL="0" indent="0">
              <a:buNone/>
            </a:pPr>
            <a:r>
              <a:rPr lang="en-US" sz="3000" dirty="0"/>
              <a:t>Catherine W </a:t>
            </a:r>
            <a:r>
              <a:rPr lang="en-US" sz="3000" dirty="0" err="1"/>
              <a:t>Karekezi</a:t>
            </a:r>
            <a:r>
              <a:rPr lang="en-US" sz="3000" dirty="0"/>
              <a:t>, Wendy Wrench, Lynn Quinn, Dina </a:t>
            </a:r>
            <a:r>
              <a:rPr lang="en-US" sz="3000" dirty="0" err="1"/>
              <a:t>Belluigi</a:t>
            </a:r>
            <a:r>
              <a:rPr lang="en-US" sz="3000" dirty="0"/>
              <a:t>, </a:t>
            </a:r>
            <a:r>
              <a:rPr lang="en-US" sz="3000" b="1" dirty="0"/>
              <a:t>Sunitha C Srinivas. Design, Implementation and Preliminary Evaluation of a New Service-Learning Elective for Pharmacy Students.</a:t>
            </a:r>
            <a:r>
              <a:rPr lang="en-US" sz="3000" dirty="0"/>
              <a:t> Education as change, Special Issue: Community Service Learning, 2007, Dec: 11 (3): 143- 56. </a:t>
            </a:r>
          </a:p>
          <a:p>
            <a:endParaRPr lang="en-US" sz="3000" dirty="0"/>
          </a:p>
          <a:p>
            <a:pPr marL="0" indent="0">
              <a:buNone/>
            </a:pPr>
            <a:r>
              <a:rPr lang="en-GB" sz="3000" b="1" dirty="0"/>
              <a:t>Srinivas SC,</a:t>
            </a:r>
            <a:r>
              <a:rPr lang="en-GB" sz="3000" dirty="0"/>
              <a:t> Wrench W. </a:t>
            </a:r>
            <a:r>
              <a:rPr lang="en-GB" sz="3000" b="1" dirty="0"/>
              <a:t>Evaluation of a service-learning elective as an approach to enhancing the pharmacist’s role in health promotion in South Africa</a:t>
            </a:r>
            <a:r>
              <a:rPr lang="en-GB" sz="3000" dirty="0"/>
              <a:t>.</a:t>
            </a:r>
            <a:r>
              <a:rPr lang="en-US" sz="3000" dirty="0"/>
              <a:t> African Journal of Health Professions Education, 2012, 4(2):</a:t>
            </a:r>
            <a:r>
              <a:rPr lang="en-GB" sz="3000" dirty="0"/>
              <a:t>107-111.</a:t>
            </a:r>
          </a:p>
          <a:p>
            <a:pPr marL="0" indent="0">
              <a:buNone/>
            </a:pPr>
            <a:endParaRPr lang="en-US" sz="3000" b="1" dirty="0"/>
          </a:p>
          <a:p>
            <a:pPr marL="0" indent="0">
              <a:buNone/>
            </a:pPr>
            <a:r>
              <a:rPr lang="en-US" sz="3000" b="1" dirty="0"/>
              <a:t>Sunitha C. Srinivas</a:t>
            </a:r>
            <a:r>
              <a:rPr lang="en-US" sz="3000" dirty="0"/>
              <a:t>, Wendy Wrench, Karen Bradshaw, Catherine </a:t>
            </a:r>
            <a:r>
              <a:rPr lang="en-US" sz="3000" dirty="0" err="1"/>
              <a:t>Karekezi</a:t>
            </a:r>
            <a:r>
              <a:rPr lang="en-US" sz="3000" dirty="0"/>
              <a:t>. </a:t>
            </a:r>
            <a:r>
              <a:rPr lang="en-US" sz="3000" b="1" dirty="0"/>
              <a:t>Innovation in Education. Using the National Science Festival in South Africa to raise awareness of the prevention of chronic diseases</a:t>
            </a:r>
            <a:r>
              <a:rPr lang="en-US" sz="3000" dirty="0"/>
              <a:t>. June 2010, International Journal of Pharmacy. 26 (1): 41-44. </a:t>
            </a:r>
            <a:r>
              <a:rPr lang="en-US" sz="3000" u="sng" dirty="0">
                <a:hlinkClick r:id="rId3"/>
              </a:rPr>
              <a:t>http://fip.org/files/fip/IPJ/IPJ_2010V26_web.pdf</a:t>
            </a:r>
            <a:endParaRPr lang="en-ZA" sz="3000" dirty="0"/>
          </a:p>
          <a:p>
            <a:endParaRPr lang="en-US" dirty="0"/>
          </a:p>
        </p:txBody>
      </p:sp>
    </p:spTree>
    <p:extLst>
      <p:ext uri="{BB962C8B-B14F-4D97-AF65-F5344CB8AC3E}">
        <p14:creationId xmlns="" xmlns:p14="http://schemas.microsoft.com/office/powerpoint/2010/main" val="4280811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THREE pillars of Rhodes University</a:t>
            </a:r>
            <a:endParaRPr lang="en-GB" dirty="0"/>
          </a:p>
        </p:txBody>
      </p:sp>
      <p:sp>
        <p:nvSpPr>
          <p:cNvPr id="3" name="Content Placeholder 2"/>
          <p:cNvSpPr>
            <a:spLocks noGrp="1"/>
          </p:cNvSpPr>
          <p:nvPr>
            <p:ph idx="1"/>
          </p:nvPr>
        </p:nvSpPr>
        <p:spPr>
          <a:xfrm>
            <a:off x="677334" y="1540701"/>
            <a:ext cx="8596668" cy="5035463"/>
          </a:xfrm>
        </p:spPr>
        <p:txBody>
          <a:bodyPr/>
          <a:lstStyle/>
          <a:p>
            <a:r>
              <a:rPr lang="en-US" b="1" dirty="0"/>
              <a:t>It is important to note that designing this rewarding service-learning experience has allowed me to combine the THREE pillars of Rhodes University – teaching and learning, research and service-learning. This also provides opportunities to diversify to new areas of outreach, such as Environmental health, carried out in 2015 National </a:t>
            </a:r>
            <a:r>
              <a:rPr lang="en-US" b="1" dirty="0" smtClean="0"/>
              <a:t>Science </a:t>
            </a:r>
            <a:r>
              <a:rPr lang="en-US" b="1" dirty="0"/>
              <a:t>Festival. </a:t>
            </a:r>
          </a:p>
          <a:p>
            <a:pPr marL="0" indent="0">
              <a:buNone/>
            </a:pPr>
            <a:endParaRPr lang="en-ZA" sz="1600" dirty="0"/>
          </a:p>
          <a:p>
            <a:r>
              <a:rPr lang="en-ZA" b="1" dirty="0"/>
              <a:t>Experiences from the perspective of 2015 </a:t>
            </a:r>
            <a:r>
              <a:rPr lang="en-ZA" b="1" dirty="0" err="1"/>
              <a:t>Scifest</a:t>
            </a:r>
            <a:r>
              <a:rPr lang="en-ZA" b="1" dirty="0"/>
              <a:t> students has been published in </a:t>
            </a:r>
          </a:p>
          <a:p>
            <a:pPr marL="0" indent="0">
              <a:buNone/>
            </a:pPr>
            <a:r>
              <a:rPr lang="en-ZA" sz="800" i="1" dirty="0">
                <a:hlinkClick r:id="rId2"/>
              </a:rPr>
              <a:t>http://www.ru.ac.za/latestnews/atwo-wayrelationship.html</a:t>
            </a:r>
            <a:endParaRPr lang="en-ZA" sz="800" i="1" dirty="0"/>
          </a:p>
          <a:p>
            <a:pPr marL="0" indent="0">
              <a:buNone/>
            </a:pPr>
            <a:r>
              <a:rPr lang="en-ZA" sz="800" dirty="0"/>
              <a:t>http://www.grocotts.co.za/content/news-plus-enviro-two-way-relationship-17-04-2014 </a:t>
            </a:r>
          </a:p>
          <a:p>
            <a:pPr marL="0" indent="0">
              <a:buNone/>
            </a:pPr>
            <a:endParaRPr lang="en-ZA" dirty="0"/>
          </a:p>
          <a:p>
            <a:endParaRPr lang="en-ZA" dirty="0"/>
          </a:p>
          <a:p>
            <a:endParaRPr lang="en-ZA" dirty="0"/>
          </a:p>
          <a:p>
            <a:endParaRPr lang="en-ZA" dirty="0"/>
          </a:p>
          <a:p>
            <a:endParaRPr lang="en-ZA" sz="900" dirty="0"/>
          </a:p>
          <a:p>
            <a:endParaRPr lang="en-GB" dirty="0"/>
          </a:p>
        </p:txBody>
      </p:sp>
    </p:spTree>
    <p:extLst>
      <p:ext uri="{BB962C8B-B14F-4D97-AF65-F5344CB8AC3E}">
        <p14:creationId xmlns="" xmlns:p14="http://schemas.microsoft.com/office/powerpoint/2010/main" val="19090888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Assessment- advantages of mixed methods</a:t>
            </a:r>
            <a:endParaRPr lang="en-ZA" dirty="0"/>
          </a:p>
        </p:txBody>
      </p:sp>
      <p:sp>
        <p:nvSpPr>
          <p:cNvPr id="3" name="Content Placeholder 2"/>
          <p:cNvSpPr>
            <a:spLocks noGrp="1"/>
          </p:cNvSpPr>
          <p:nvPr>
            <p:ph idx="1"/>
          </p:nvPr>
        </p:nvSpPr>
        <p:spPr/>
        <p:txBody>
          <a:bodyPr>
            <a:normAutofit/>
          </a:bodyPr>
          <a:lstStyle/>
          <a:p>
            <a:r>
              <a:rPr lang="en-US" dirty="0" smtClean="0"/>
              <a:t>Formative feedback is an extremely important assessment tool that I use to facilitate and support creativity amongst students when developing new methods/tools</a:t>
            </a:r>
          </a:p>
          <a:p>
            <a:r>
              <a:rPr lang="en-US" dirty="0" smtClean="0"/>
              <a:t> Summative feedback based on assessment grids provided upfront by myself, which is also  discussed and clarified, assists my students to work towards their goals while they link the objectives to the tasks and then to the assessment</a:t>
            </a:r>
            <a:endParaRPr lang="en-ZA" dirty="0"/>
          </a:p>
        </p:txBody>
      </p:sp>
    </p:spTree>
    <p:extLst>
      <p:ext uri="{BB962C8B-B14F-4D97-AF65-F5344CB8AC3E}">
        <p14:creationId xmlns="" xmlns:p14="http://schemas.microsoft.com/office/powerpoint/2010/main" val="514497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Service-learning: a key outcome</a:t>
            </a:r>
            <a:endParaRPr lang="en-ZA" dirty="0"/>
          </a:p>
        </p:txBody>
      </p:sp>
      <p:sp>
        <p:nvSpPr>
          <p:cNvPr id="3" name="Content Placeholder 2"/>
          <p:cNvSpPr>
            <a:spLocks noGrp="1"/>
          </p:cNvSpPr>
          <p:nvPr>
            <p:ph idx="1"/>
          </p:nvPr>
        </p:nvSpPr>
        <p:spPr/>
        <p:txBody>
          <a:bodyPr>
            <a:normAutofit/>
          </a:bodyPr>
          <a:lstStyle/>
          <a:p>
            <a:r>
              <a:rPr lang="en-US" dirty="0" smtClean="0"/>
              <a:t>Service learning- an excellent tool that steers one away from the traditional ‘disease-drug-dispense’ model in pharmacy education</a:t>
            </a:r>
          </a:p>
          <a:p>
            <a:endParaRPr lang="en-US" dirty="0" smtClean="0"/>
          </a:p>
          <a:p>
            <a:r>
              <a:rPr lang="en-US" dirty="0" smtClean="0"/>
              <a:t>Provides an “enabling” space that intersects Teaching and learning, Research and Community engagement</a:t>
            </a:r>
          </a:p>
          <a:p>
            <a:pPr marL="0" indent="0">
              <a:buNone/>
            </a:pPr>
            <a:endParaRPr lang="en-US" dirty="0" smtClean="0"/>
          </a:p>
          <a:p>
            <a:r>
              <a:rPr lang="en-US" dirty="0" smtClean="0"/>
              <a:t>Provides enormous opportunities for the development of Critical Cross Field Outcomes for collaborative partnership between learners and educators </a:t>
            </a:r>
            <a:r>
              <a:rPr lang="en-US" sz="1400" dirty="0"/>
              <a:t>(</a:t>
            </a:r>
            <a:r>
              <a:rPr lang="en-US" sz="1400" dirty="0">
                <a:hlinkClick r:id="rId2"/>
              </a:rPr>
              <a:t>http://pcqs.saqa.org.za/showUnitStandard.php?id=8607</a:t>
            </a:r>
            <a:r>
              <a:rPr lang="en-US" sz="1400" dirty="0"/>
              <a:t>)</a:t>
            </a:r>
          </a:p>
          <a:p>
            <a:endParaRPr lang="en-ZA" dirty="0"/>
          </a:p>
        </p:txBody>
      </p:sp>
    </p:spTree>
    <p:extLst>
      <p:ext uri="{BB962C8B-B14F-4D97-AF65-F5344CB8AC3E}">
        <p14:creationId xmlns="" xmlns:p14="http://schemas.microsoft.com/office/powerpoint/2010/main" val="35586458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562074"/>
          </a:xfrm>
        </p:spPr>
        <p:txBody>
          <a:bodyPr>
            <a:normAutofit fontScale="90000"/>
          </a:bodyPr>
          <a:lstStyle/>
          <a:p>
            <a:r>
              <a:rPr lang="en-US" dirty="0" smtClean="0"/>
              <a:t>Innovations, influence, wider impact</a:t>
            </a:r>
            <a:endParaRPr lang="en-ZA" dirty="0"/>
          </a:p>
        </p:txBody>
      </p:sp>
      <p:sp>
        <p:nvSpPr>
          <p:cNvPr id="3" name="Content Placeholder 2"/>
          <p:cNvSpPr>
            <a:spLocks noGrp="1"/>
          </p:cNvSpPr>
          <p:nvPr>
            <p:ph idx="1"/>
          </p:nvPr>
        </p:nvSpPr>
        <p:spPr>
          <a:xfrm>
            <a:off x="237995" y="1196752"/>
            <a:ext cx="10178485" cy="5256584"/>
          </a:xfrm>
        </p:spPr>
        <p:txBody>
          <a:bodyPr>
            <a:normAutofit fontScale="40000" lnSpcReduction="20000"/>
          </a:bodyPr>
          <a:lstStyle/>
          <a:p>
            <a:r>
              <a:rPr lang="en-US" sz="4200" dirty="0"/>
              <a:t>Delving deeper and addressing my self-learning is the best aspect of being an educator, that I enjoy the most! The life-long-learning as an educator keeps me absolutely inspired.</a:t>
            </a:r>
          </a:p>
          <a:p>
            <a:r>
              <a:rPr lang="en-US" sz="4200" dirty="0"/>
              <a:t>Reading around service-learning, experimenting and finding new ways of outreach towards the community especially in areas of health promotion (rather than ‘disease-drug-dispense’ route) has resulted in simple but effective innovations of </a:t>
            </a:r>
            <a:r>
              <a:rPr lang="en-US" sz="4200" dirty="0" smtClean="0"/>
              <a:t>trans-disciplinary </a:t>
            </a:r>
            <a:r>
              <a:rPr lang="en-US" sz="4200" dirty="0"/>
              <a:t>computer based service-learning</a:t>
            </a:r>
          </a:p>
          <a:p>
            <a:r>
              <a:rPr lang="en-US" sz="4200" dirty="0"/>
              <a:t>Publishing in the area of scholarship of teaching and learning has stimulated more interest  for myself, my colleagues and my students. It also has a ripple  impact on a larger community.</a:t>
            </a:r>
          </a:p>
          <a:p>
            <a:r>
              <a:rPr lang="en-US" sz="4200" dirty="0"/>
              <a:t>This has resulted in </a:t>
            </a:r>
            <a:r>
              <a:rPr lang="en-US" sz="4200" dirty="0" err="1"/>
              <a:t>conceptualisation</a:t>
            </a:r>
            <a:r>
              <a:rPr lang="en-US" sz="4200" dirty="0"/>
              <a:t> and implementation of </a:t>
            </a:r>
            <a:r>
              <a:rPr lang="en-US" sz="4200" b="1" dirty="0"/>
              <a:t>community based participatory research</a:t>
            </a:r>
            <a:r>
              <a:rPr lang="en-US" sz="4200" dirty="0"/>
              <a:t> in rural villages of Eastern Cape. Outcomes of this project are enclosed below as publications:</a:t>
            </a:r>
          </a:p>
          <a:p>
            <a:endParaRPr lang="en-US" sz="4200" dirty="0"/>
          </a:p>
          <a:p>
            <a:r>
              <a:rPr lang="en-US" sz="2900" dirty="0"/>
              <a:t>Amanda Siruma, Diana Hornby, </a:t>
            </a:r>
            <a:r>
              <a:rPr lang="en-US" sz="2900" b="1" dirty="0"/>
              <a:t>Sunitha Srinivas</a:t>
            </a:r>
            <a:r>
              <a:rPr lang="en-US" sz="2900" dirty="0"/>
              <a:t>*. </a:t>
            </a:r>
            <a:r>
              <a:rPr lang="en-US" sz="2900" b="1" dirty="0"/>
              <a:t>An assessment of maternal health issues in two villages in the Eastern cape province of South Africa</a:t>
            </a:r>
            <a:r>
              <a:rPr lang="en-US" sz="2900" dirty="0"/>
              <a:t>. </a:t>
            </a:r>
            <a:r>
              <a:rPr lang="en-ZA" sz="2900" dirty="0"/>
              <a:t>International Journal of Environmental Research and Public Health</a:t>
            </a:r>
            <a:r>
              <a:rPr lang="en-ZA" sz="2900" i="1" dirty="0"/>
              <a:t> </a:t>
            </a:r>
            <a:r>
              <a:rPr lang="en-ZA" sz="2900" dirty="0"/>
              <a:t>2014, </a:t>
            </a:r>
            <a:r>
              <a:rPr lang="en-ZA" sz="2900" i="1" dirty="0"/>
              <a:t>11</a:t>
            </a:r>
            <a:r>
              <a:rPr lang="en-ZA" sz="2900" dirty="0"/>
              <a:t>(9), 9871-9884; doi:</a:t>
            </a:r>
            <a:r>
              <a:rPr lang="en-ZA" sz="2900" dirty="0">
                <a:hlinkClick r:id="rId3"/>
              </a:rPr>
              <a:t>10.3390/ijerph110909871</a:t>
            </a:r>
            <a:r>
              <a:rPr lang="en-ZA" sz="2900" dirty="0"/>
              <a:t>. Available </a:t>
            </a:r>
            <a:r>
              <a:rPr lang="en-ZA" sz="2900" u="sng" dirty="0">
                <a:hlinkClick r:id="rId4"/>
              </a:rPr>
              <a:t>http://www.mdpi.com/1660-4601/11/9/9871</a:t>
            </a:r>
            <a:endParaRPr lang="en-ZA" sz="2900" dirty="0"/>
          </a:p>
          <a:p>
            <a:r>
              <a:rPr lang="en-ZA" sz="2900" b="1" dirty="0"/>
              <a:t>Shingirai Katsinde, Sunitha Srinivas, Diana Hornby. </a:t>
            </a:r>
            <a:r>
              <a:rPr lang="en-US" sz="2900" dirty="0"/>
              <a:t>The Need for Culture Sensitive Participatory Health Promotion Activities To Promote Breastfeeding. Indian Journal of Pharmacy Practice</a:t>
            </a:r>
            <a:r>
              <a:rPr lang="en-ZA" sz="2900" dirty="0"/>
              <a:t> Apr–Jun, 2014. 7(2). </a:t>
            </a:r>
            <a:r>
              <a:rPr lang="en-US" sz="2900" u="sng" dirty="0">
                <a:hlinkClick r:id="rId5"/>
              </a:rPr>
              <a:t>http://ijopp.org/article/350</a:t>
            </a:r>
            <a:endParaRPr lang="en-ZA" sz="2900" dirty="0"/>
          </a:p>
          <a:p>
            <a:r>
              <a:rPr lang="en-US" sz="2900" dirty="0"/>
              <a:t>Kuzeeko F, Hornby D, </a:t>
            </a:r>
            <a:r>
              <a:rPr lang="en-US" sz="2900" b="1" dirty="0"/>
              <a:t>Srinivas S.</a:t>
            </a:r>
            <a:r>
              <a:rPr lang="en-US" sz="2900" dirty="0"/>
              <a:t> </a:t>
            </a:r>
            <a:r>
              <a:rPr lang="en-US" sz="2900" b="1" dirty="0"/>
              <a:t>Countdown to 2015: State of Millennium Development Goal 4 in India and South Africa.</a:t>
            </a:r>
            <a:r>
              <a:rPr lang="en-US" sz="2900" dirty="0"/>
              <a:t> Indian Journal of Pharmacy Practice, July-Sep 2013, 6 (3):2-7.</a:t>
            </a:r>
            <a:endParaRPr lang="en-ZA" sz="2900" dirty="0"/>
          </a:p>
          <a:p>
            <a:r>
              <a:rPr lang="en-US" sz="2900" dirty="0"/>
              <a:t> Siruma A, Hornby D, </a:t>
            </a:r>
            <a:r>
              <a:rPr lang="en-US" sz="2900" b="1" dirty="0"/>
              <a:t>Sunitha S</a:t>
            </a:r>
            <a:r>
              <a:rPr lang="en-US" sz="2900" dirty="0"/>
              <a:t>. Countdown to 2015: Status of MDG 5 in India and South Africa. Indian Journal of Pharmacy Practice, 2012, 5(4): 1-7. Available </a:t>
            </a:r>
            <a:r>
              <a:rPr lang="en-US" sz="2900" u="sng" dirty="0">
                <a:hlinkClick r:id="rId6"/>
              </a:rPr>
              <a:t>http://ijopp.org/oct_dec_2012/4-10.pdf</a:t>
            </a:r>
            <a:endParaRPr lang="en-ZA" sz="2900" dirty="0"/>
          </a:p>
          <a:p>
            <a:r>
              <a:rPr lang="en-US" sz="2900" dirty="0"/>
              <a:t> Faith Kuzeeko, Amanda Siruma, Diana Hornby, </a:t>
            </a:r>
            <a:r>
              <a:rPr lang="en-US" sz="2900" b="1" dirty="0"/>
              <a:t>Sunitha Srinivas</a:t>
            </a:r>
            <a:r>
              <a:rPr lang="en-US" sz="2900" dirty="0"/>
              <a:t>. </a:t>
            </a:r>
            <a:r>
              <a:rPr lang="en-US" sz="2900" b="1" dirty="0"/>
              <a:t>Countdown to 2015: evaluating millennium development goals</a:t>
            </a:r>
            <a:r>
              <a:rPr lang="en-US" sz="2900" dirty="0"/>
              <a:t>. International Pharmacy Journal, 2012, 28 (1): 50-58.</a:t>
            </a:r>
            <a:endParaRPr lang="en-ZA" sz="2900" dirty="0"/>
          </a:p>
          <a:p>
            <a:endParaRPr lang="en-ZA" dirty="0"/>
          </a:p>
        </p:txBody>
      </p:sp>
    </p:spTree>
    <p:extLst>
      <p:ext uri="{BB962C8B-B14F-4D97-AF65-F5344CB8AC3E}">
        <p14:creationId xmlns="" xmlns:p14="http://schemas.microsoft.com/office/powerpoint/2010/main" val="87925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Conclusion</a:t>
            </a:r>
            <a:endParaRPr lang="en-GB" dirty="0"/>
          </a:p>
        </p:txBody>
      </p:sp>
      <p:sp>
        <p:nvSpPr>
          <p:cNvPr id="3" name="Content Placeholder 2"/>
          <p:cNvSpPr>
            <a:spLocks noGrp="1"/>
          </p:cNvSpPr>
          <p:nvPr>
            <p:ph idx="1"/>
          </p:nvPr>
        </p:nvSpPr>
        <p:spPr>
          <a:xfrm>
            <a:off x="513567" y="1553227"/>
            <a:ext cx="8760435" cy="4935255"/>
          </a:xfrm>
        </p:spPr>
        <p:txBody>
          <a:bodyPr/>
          <a:lstStyle/>
          <a:p>
            <a:r>
              <a:rPr lang="en-ZA" sz="2400" dirty="0" smtClean="0"/>
              <a:t>Trans-disciplinary </a:t>
            </a:r>
            <a:r>
              <a:rPr lang="en-ZA" sz="2400" dirty="0"/>
              <a:t>service-learning based research case study </a:t>
            </a:r>
            <a:endParaRPr lang="en-ZA" sz="2400" dirty="0" smtClean="0"/>
          </a:p>
          <a:p>
            <a:r>
              <a:rPr lang="en-ZA" sz="2400" dirty="0" smtClean="0"/>
              <a:t>Create </a:t>
            </a:r>
            <a:r>
              <a:rPr lang="en-ZA" sz="2400" dirty="0"/>
              <a:t>a software platform that can be used by those with very little computer literacy </a:t>
            </a:r>
            <a:endParaRPr lang="en-ZA" sz="2400" dirty="0" smtClean="0"/>
          </a:p>
          <a:p>
            <a:r>
              <a:rPr lang="en-ZA" sz="2400" dirty="0" smtClean="0"/>
              <a:t>Strengths </a:t>
            </a:r>
            <a:r>
              <a:rPr lang="en-ZA" sz="2400" dirty="0"/>
              <a:t>of combining service-learning, research and teaching for a wider benefit </a:t>
            </a:r>
            <a:endParaRPr lang="en-ZA" sz="2400" dirty="0" smtClean="0"/>
          </a:p>
          <a:p>
            <a:r>
              <a:rPr lang="en-ZA" sz="2400" dirty="0" smtClean="0"/>
              <a:t>Positive </a:t>
            </a:r>
            <a:r>
              <a:rPr lang="en-ZA" sz="2400" dirty="0"/>
              <a:t>consequential effects of such participatory environmentalism on learners, teachers and community members alike are encouraging. </a:t>
            </a:r>
            <a:endParaRPr lang="en-GB" sz="2400" dirty="0"/>
          </a:p>
          <a:p>
            <a:endParaRPr lang="en-GB" dirty="0"/>
          </a:p>
        </p:txBody>
      </p:sp>
    </p:spTree>
    <p:extLst>
      <p:ext uri="{BB962C8B-B14F-4D97-AF65-F5344CB8AC3E}">
        <p14:creationId xmlns="" xmlns:p14="http://schemas.microsoft.com/office/powerpoint/2010/main" val="4041568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1222" y="2605414"/>
            <a:ext cx="6663847" cy="1352811"/>
          </a:xfrm>
        </p:spPr>
        <p:txBody>
          <a:bodyPr>
            <a:normAutofit fontScale="92500" lnSpcReduction="10000"/>
          </a:bodyPr>
          <a:lstStyle/>
          <a:p>
            <a:pPr marL="0" indent="0">
              <a:buNone/>
            </a:pPr>
            <a:r>
              <a:rPr lang="en-ZA" sz="9600" dirty="0" smtClean="0"/>
              <a:t>THANK YOU</a:t>
            </a:r>
            <a:endParaRPr lang="en-GB" sz="9600" dirty="0"/>
          </a:p>
        </p:txBody>
      </p:sp>
    </p:spTree>
    <p:extLst>
      <p:ext uri="{BB962C8B-B14F-4D97-AF65-F5344CB8AC3E}">
        <p14:creationId xmlns="" xmlns:p14="http://schemas.microsoft.com/office/powerpoint/2010/main" val="635809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Environmental health</a:t>
            </a:r>
            <a:endParaRPr lang="en-GB" dirty="0"/>
          </a:p>
        </p:txBody>
      </p:sp>
      <p:sp>
        <p:nvSpPr>
          <p:cNvPr id="3" name="Content Placeholder 2"/>
          <p:cNvSpPr>
            <a:spLocks noGrp="1"/>
          </p:cNvSpPr>
          <p:nvPr>
            <p:ph idx="1"/>
          </p:nvPr>
        </p:nvSpPr>
        <p:spPr>
          <a:xfrm>
            <a:off x="677334" y="1528175"/>
            <a:ext cx="8596668" cy="4513187"/>
          </a:xfrm>
        </p:spPr>
        <p:txBody>
          <a:bodyPr>
            <a:normAutofit/>
          </a:bodyPr>
          <a:lstStyle/>
          <a:p>
            <a:r>
              <a:rPr lang="en-ZA" dirty="0"/>
              <a:t>Environmental sustainability </a:t>
            </a:r>
            <a:r>
              <a:rPr lang="en-ZA" dirty="0" smtClean="0"/>
              <a:t>–</a:t>
            </a:r>
            <a:r>
              <a:rPr lang="en-ZA" dirty="0"/>
              <a:t>Millennium Development </a:t>
            </a:r>
            <a:r>
              <a:rPr lang="en-ZA" dirty="0" smtClean="0"/>
              <a:t>Goal </a:t>
            </a:r>
            <a:r>
              <a:rPr lang="en-ZA" dirty="0"/>
              <a:t>7 </a:t>
            </a:r>
            <a:r>
              <a:rPr lang="en-ZA" dirty="0">
                <a:hlinkClick r:id="rId2"/>
              </a:rPr>
              <a:t>http://</a:t>
            </a:r>
            <a:r>
              <a:rPr lang="en-ZA" dirty="0" smtClean="0">
                <a:hlinkClick r:id="rId2"/>
              </a:rPr>
              <a:t>www.un.org/millenniumgoals/environ.shtml</a:t>
            </a:r>
            <a:endParaRPr lang="en-ZA" dirty="0" smtClean="0"/>
          </a:p>
          <a:p>
            <a:pPr marL="0" indent="0">
              <a:buNone/>
            </a:pPr>
            <a:endParaRPr lang="en-ZA" dirty="0" smtClean="0"/>
          </a:p>
          <a:p>
            <a:r>
              <a:rPr lang="en-ZA" dirty="0" smtClean="0"/>
              <a:t>Intergovernmental </a:t>
            </a:r>
            <a:r>
              <a:rPr lang="en-ZA" dirty="0"/>
              <a:t>Panel on Climate Change 2014 report </a:t>
            </a:r>
            <a:r>
              <a:rPr lang="en-ZA" dirty="0">
                <a:hlinkClick r:id="rId3"/>
              </a:rPr>
              <a:t>http://www.ipcc.ch</a:t>
            </a:r>
            <a:r>
              <a:rPr lang="en-ZA" dirty="0" smtClean="0">
                <a:hlinkClick r:id="rId3"/>
              </a:rPr>
              <a:t>/</a:t>
            </a:r>
            <a:endParaRPr lang="en-ZA" dirty="0" smtClean="0"/>
          </a:p>
          <a:p>
            <a:pPr marL="0" indent="0">
              <a:buNone/>
            </a:pPr>
            <a:endParaRPr lang="en-ZA" dirty="0" smtClean="0"/>
          </a:p>
          <a:p>
            <a:r>
              <a:rPr lang="en-ZA" dirty="0" smtClean="0"/>
              <a:t>Environmental </a:t>
            </a:r>
            <a:r>
              <a:rPr lang="en-ZA" dirty="0"/>
              <a:t>health </a:t>
            </a:r>
            <a:r>
              <a:rPr lang="en-ZA" dirty="0" smtClean="0"/>
              <a:t>- an </a:t>
            </a:r>
            <a:r>
              <a:rPr lang="en-ZA" dirty="0"/>
              <a:t>extremely important area that needs to be introduced into the curriculum for training future pharmacists based on the major health impact of current environmental </a:t>
            </a:r>
            <a:r>
              <a:rPr lang="en-ZA" dirty="0" smtClean="0"/>
              <a:t>damage </a:t>
            </a:r>
            <a:r>
              <a:rPr lang="en-ZA" dirty="0" smtClean="0">
                <a:hlinkClick r:id="rId4"/>
              </a:rPr>
              <a:t>http</a:t>
            </a:r>
            <a:r>
              <a:rPr lang="en-ZA" dirty="0">
                <a:hlinkClick r:id="rId4"/>
              </a:rPr>
              <a:t>://www.who.int/topics/environmental_health/en</a:t>
            </a:r>
            <a:r>
              <a:rPr lang="en-ZA" dirty="0" smtClean="0">
                <a:hlinkClick r:id="rId4"/>
              </a:rPr>
              <a:t>/</a:t>
            </a:r>
            <a:endParaRPr lang="en-ZA" dirty="0" smtClean="0"/>
          </a:p>
          <a:p>
            <a:endParaRPr lang="en-ZA" dirty="0"/>
          </a:p>
          <a:p>
            <a:r>
              <a:rPr lang="en-ZA" b="1" dirty="0" smtClean="0"/>
              <a:t>Health </a:t>
            </a:r>
            <a:r>
              <a:rPr lang="en-ZA" b="1" dirty="0"/>
              <a:t>justice </a:t>
            </a:r>
            <a:r>
              <a:rPr lang="en-ZA" dirty="0"/>
              <a:t>of the marginalized population in developing </a:t>
            </a:r>
            <a:r>
              <a:rPr lang="en-ZA" dirty="0" smtClean="0"/>
              <a:t>countries</a:t>
            </a:r>
          </a:p>
          <a:p>
            <a:r>
              <a:rPr lang="en-ZA" dirty="0" smtClean="0"/>
              <a:t>Educator - </a:t>
            </a:r>
            <a:r>
              <a:rPr lang="en-ZA" dirty="0"/>
              <a:t>innovatively create active learning environments for local </a:t>
            </a:r>
            <a:r>
              <a:rPr lang="en-ZA" dirty="0" smtClean="0"/>
              <a:t>issues</a:t>
            </a:r>
            <a:endParaRPr lang="en-GB" dirty="0"/>
          </a:p>
          <a:p>
            <a:endParaRPr lang="en-GB" dirty="0"/>
          </a:p>
        </p:txBody>
      </p:sp>
    </p:spTree>
    <p:extLst>
      <p:ext uri="{BB962C8B-B14F-4D97-AF65-F5344CB8AC3E}">
        <p14:creationId xmlns="" xmlns:p14="http://schemas.microsoft.com/office/powerpoint/2010/main" val="3093248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221391" y="1350809"/>
            <a:ext cx="5175249" cy="3881437"/>
          </a:xfrm>
        </p:spPr>
      </p:pic>
      <p:pic>
        <p:nvPicPr>
          <p:cNvPr id="5" name="Picture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5599802" y="2927958"/>
            <a:ext cx="4959639" cy="3719729"/>
          </a:xfrm>
          <a:prstGeom prst="rect">
            <a:avLst/>
          </a:prstGeom>
        </p:spPr>
      </p:pic>
      <p:sp>
        <p:nvSpPr>
          <p:cNvPr id="2" name="TextBox 1"/>
          <p:cNvSpPr txBox="1"/>
          <p:nvPr/>
        </p:nvSpPr>
        <p:spPr>
          <a:xfrm>
            <a:off x="3244241" y="576197"/>
            <a:ext cx="5160723" cy="646331"/>
          </a:xfrm>
          <a:prstGeom prst="rect">
            <a:avLst/>
          </a:prstGeom>
          <a:noFill/>
        </p:spPr>
        <p:txBody>
          <a:bodyPr wrap="square" rtlCol="0">
            <a:spAutoFit/>
          </a:bodyPr>
          <a:lstStyle/>
          <a:p>
            <a:r>
              <a:rPr lang="en-ZA" sz="3600" dirty="0" err="1" smtClean="0"/>
              <a:t>Scifest</a:t>
            </a:r>
            <a:r>
              <a:rPr lang="en-ZA" sz="3600" dirty="0" smtClean="0"/>
              <a:t> 2007</a:t>
            </a:r>
            <a:endParaRPr lang="en-GB" sz="3600" dirty="0"/>
          </a:p>
        </p:txBody>
      </p:sp>
    </p:spTree>
    <p:extLst>
      <p:ext uri="{BB962C8B-B14F-4D97-AF65-F5344CB8AC3E}">
        <p14:creationId xmlns="" xmlns:p14="http://schemas.microsoft.com/office/powerpoint/2010/main" val="1347830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National Science Festival (</a:t>
            </a:r>
            <a:r>
              <a:rPr lang="en-ZA" dirty="0" err="1"/>
              <a:t>Scifest</a:t>
            </a:r>
            <a:r>
              <a:rPr lang="en-ZA" dirty="0"/>
              <a:t>)</a:t>
            </a:r>
            <a:endParaRPr lang="en-GB" dirty="0"/>
          </a:p>
        </p:txBody>
      </p:sp>
      <p:sp>
        <p:nvSpPr>
          <p:cNvPr id="3" name="Content Placeholder 2"/>
          <p:cNvSpPr>
            <a:spLocks noGrp="1"/>
          </p:cNvSpPr>
          <p:nvPr>
            <p:ph idx="1"/>
          </p:nvPr>
        </p:nvSpPr>
        <p:spPr>
          <a:xfrm>
            <a:off x="388307" y="1478071"/>
            <a:ext cx="9344415" cy="5198302"/>
          </a:xfrm>
        </p:spPr>
        <p:txBody>
          <a:bodyPr>
            <a:normAutofit/>
          </a:bodyPr>
          <a:lstStyle/>
          <a:p>
            <a:r>
              <a:rPr lang="en-ZA" sz="2000" dirty="0" smtClean="0"/>
              <a:t>Past </a:t>
            </a:r>
            <a:r>
              <a:rPr lang="en-ZA" sz="2000" dirty="0"/>
              <a:t>experiences </a:t>
            </a:r>
            <a:r>
              <a:rPr lang="en-ZA" sz="2000" dirty="0" smtClean="0"/>
              <a:t>-</a:t>
            </a:r>
            <a:r>
              <a:rPr lang="en-ZA" sz="2000" dirty="0" err="1" smtClean="0"/>
              <a:t>Scifest</a:t>
            </a:r>
            <a:endParaRPr lang="en-ZA" sz="2000" dirty="0" smtClean="0"/>
          </a:p>
          <a:p>
            <a:r>
              <a:rPr lang="en-ZA" sz="2000" dirty="0" smtClean="0"/>
              <a:t>Service-learning </a:t>
            </a:r>
            <a:r>
              <a:rPr lang="en-ZA" sz="2000" dirty="0"/>
              <a:t>project on environmental health for fourth year pharmacy students </a:t>
            </a:r>
            <a:endParaRPr lang="en-ZA" sz="2000" dirty="0" smtClean="0"/>
          </a:p>
          <a:p>
            <a:r>
              <a:rPr lang="en-ZA" sz="2000" dirty="0" smtClean="0"/>
              <a:t>Topics 2014: </a:t>
            </a:r>
            <a:r>
              <a:rPr lang="en-ZA" sz="2000" b="1" u="sng" dirty="0" smtClean="0"/>
              <a:t>Plastic </a:t>
            </a:r>
            <a:r>
              <a:rPr lang="en-ZA" sz="2000" b="1" u="sng" dirty="0"/>
              <a:t>and Litter, Water Conservation and Safe Disposal of </a:t>
            </a:r>
            <a:r>
              <a:rPr lang="en-ZA" sz="2000" b="1" u="sng" dirty="0" smtClean="0"/>
              <a:t>Medicines</a:t>
            </a:r>
          </a:p>
          <a:p>
            <a:r>
              <a:rPr lang="en-ZA" sz="2000" dirty="0" smtClean="0"/>
              <a:t>Encompassed </a:t>
            </a:r>
            <a:r>
              <a:rPr lang="en-ZA" sz="2000" dirty="0"/>
              <a:t>the goals of South Africa’s Council of Higher Education and Rhodes University in the areas of service-learning, research, and teaching and </a:t>
            </a:r>
            <a:r>
              <a:rPr lang="en-ZA" sz="2000" dirty="0" smtClean="0"/>
              <a:t>learning</a:t>
            </a:r>
          </a:p>
          <a:p>
            <a:r>
              <a:rPr lang="en-ZA" sz="2000" dirty="0" err="1" smtClean="0"/>
              <a:t>Scifest</a:t>
            </a:r>
            <a:r>
              <a:rPr lang="en-ZA" sz="2000" dirty="0" smtClean="0"/>
              <a:t> </a:t>
            </a:r>
            <a:r>
              <a:rPr lang="en-ZA" sz="2000" dirty="0"/>
              <a:t>health promotion project </a:t>
            </a:r>
            <a:r>
              <a:rPr lang="en-ZA" sz="2000" dirty="0" smtClean="0"/>
              <a:t>from </a:t>
            </a:r>
            <a:r>
              <a:rPr lang="en-ZA" sz="2000" dirty="0"/>
              <a:t>12-18 March 2014 by three final year pharmacy students. </a:t>
            </a:r>
            <a:endParaRPr lang="en-ZA" sz="2000" dirty="0" smtClean="0"/>
          </a:p>
          <a:p>
            <a:r>
              <a:rPr lang="en-ZA" sz="2000" dirty="0" smtClean="0"/>
              <a:t>Proactive </a:t>
            </a:r>
            <a:r>
              <a:rPr lang="en-ZA" sz="2000" dirty="0"/>
              <a:t>assistance of a colleague from the Computer Science department at Rhodes University resulted in designing a software program to create a computer based pre-post educational intervention for the </a:t>
            </a:r>
            <a:r>
              <a:rPr lang="en-ZA" sz="2000" dirty="0" smtClean="0"/>
              <a:t>participants </a:t>
            </a:r>
            <a:endParaRPr lang="en-GB" sz="2000" dirty="0"/>
          </a:p>
          <a:p>
            <a:endParaRPr lang="en-GB" dirty="0"/>
          </a:p>
        </p:txBody>
      </p:sp>
    </p:spTree>
    <p:extLst>
      <p:ext uri="{BB962C8B-B14F-4D97-AF65-F5344CB8AC3E}">
        <p14:creationId xmlns="" xmlns:p14="http://schemas.microsoft.com/office/powerpoint/2010/main" val="3133339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Method</a:t>
            </a:r>
            <a:endParaRPr lang="en-GB" dirty="0"/>
          </a:p>
        </p:txBody>
      </p:sp>
      <p:sp>
        <p:nvSpPr>
          <p:cNvPr id="3" name="Content Placeholder 2"/>
          <p:cNvSpPr>
            <a:spLocks noGrp="1"/>
          </p:cNvSpPr>
          <p:nvPr>
            <p:ph idx="1"/>
          </p:nvPr>
        </p:nvSpPr>
        <p:spPr>
          <a:xfrm>
            <a:off x="325677" y="1415441"/>
            <a:ext cx="9695145" cy="5098093"/>
          </a:xfrm>
        </p:spPr>
        <p:txBody>
          <a:bodyPr/>
          <a:lstStyle/>
          <a:p>
            <a:r>
              <a:rPr lang="en-ZA" sz="2000" dirty="0" smtClean="0"/>
              <a:t>1241 participants for the </a:t>
            </a:r>
            <a:r>
              <a:rPr lang="en-ZA" sz="2000" dirty="0"/>
              <a:t>computer based pre-intervention </a:t>
            </a:r>
            <a:r>
              <a:rPr lang="en-ZA" sz="2000" dirty="0" smtClean="0"/>
              <a:t>phase.</a:t>
            </a:r>
          </a:p>
          <a:p>
            <a:r>
              <a:rPr lang="en-ZA" sz="2000" dirty="0" smtClean="0"/>
              <a:t>Learners </a:t>
            </a:r>
            <a:r>
              <a:rPr lang="en-ZA" sz="2000" dirty="0"/>
              <a:t>from Eastern Cape government </a:t>
            </a:r>
            <a:r>
              <a:rPr lang="en-ZA" sz="2000" dirty="0" smtClean="0"/>
              <a:t>schools and above </a:t>
            </a:r>
            <a:r>
              <a:rPr lang="en-ZA" sz="2000" dirty="0"/>
              <a:t>11 </a:t>
            </a:r>
            <a:r>
              <a:rPr lang="en-ZA" sz="2000" dirty="0" smtClean="0"/>
              <a:t>years</a:t>
            </a:r>
          </a:p>
          <a:p>
            <a:r>
              <a:rPr lang="en-ZA" sz="2000" dirty="0" smtClean="0"/>
              <a:t>Others interacted </a:t>
            </a:r>
            <a:r>
              <a:rPr lang="en-ZA" sz="2000" dirty="0"/>
              <a:t>with the pharmacy students and a </a:t>
            </a:r>
            <a:r>
              <a:rPr lang="en-ZA" sz="2000" dirty="0" err="1" smtClean="0"/>
              <a:t>Sci</a:t>
            </a:r>
            <a:r>
              <a:rPr lang="en-ZA" sz="2000" dirty="0" smtClean="0"/>
              <a:t>-friend </a:t>
            </a:r>
            <a:r>
              <a:rPr lang="en-ZA" sz="2000" dirty="0"/>
              <a:t>at the health promotion exhibit </a:t>
            </a:r>
            <a:endParaRPr lang="en-ZA" sz="2000" dirty="0" smtClean="0"/>
          </a:p>
          <a:p>
            <a:r>
              <a:rPr lang="en-ZA" sz="2000" dirty="0" smtClean="0"/>
              <a:t>Discussion related to the </a:t>
            </a:r>
            <a:r>
              <a:rPr lang="en-ZA" sz="2000" dirty="0"/>
              <a:t>impact of environmental health and the collective actions of individuals and communities.  </a:t>
            </a:r>
            <a:endParaRPr lang="en-ZA" sz="2000" dirty="0" smtClean="0"/>
          </a:p>
          <a:p>
            <a:r>
              <a:rPr lang="en-ZA" sz="2000" dirty="0" smtClean="0"/>
              <a:t>Visual </a:t>
            </a:r>
            <a:r>
              <a:rPr lang="en-ZA" sz="2000" dirty="0"/>
              <a:t>aids for communication were designed in the form of posters, an interactive model and a take-home information leaflet for participants. </a:t>
            </a:r>
            <a:endParaRPr lang="en-ZA" sz="2000" dirty="0" smtClean="0"/>
          </a:p>
          <a:p>
            <a:r>
              <a:rPr lang="en-ZA" sz="2000" dirty="0" smtClean="0"/>
              <a:t>A </a:t>
            </a:r>
            <a:r>
              <a:rPr lang="en-ZA" sz="2000" dirty="0"/>
              <a:t>small group instructional diagnosis was conducted for the three pharmacy students by a colleague from the </a:t>
            </a:r>
            <a:r>
              <a:rPr lang="en-ZA" sz="2000" dirty="0" err="1"/>
              <a:t>Center</a:t>
            </a:r>
            <a:r>
              <a:rPr lang="en-ZA" sz="2000" dirty="0"/>
              <a:t> for Higher Education Research Teaching and Learning to analyse the benefits of this service-learning project.</a:t>
            </a:r>
            <a:endParaRPr lang="en-GB" sz="2000" dirty="0"/>
          </a:p>
          <a:p>
            <a:endParaRPr lang="en-GB" dirty="0"/>
          </a:p>
        </p:txBody>
      </p:sp>
    </p:spTree>
    <p:extLst>
      <p:ext uri="{BB962C8B-B14F-4D97-AF65-F5344CB8AC3E}">
        <p14:creationId xmlns="" xmlns:p14="http://schemas.microsoft.com/office/powerpoint/2010/main" val="3520807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301553" y="143897"/>
            <a:ext cx="3287300" cy="3881437"/>
          </a:xfrm>
        </p:spPr>
      </p:pic>
      <p:pic>
        <p:nvPicPr>
          <p:cNvPr id="5" name="Picture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4212170" y="1841325"/>
            <a:ext cx="7296140" cy="4728575"/>
          </a:xfrm>
          <a:prstGeom prst="rect">
            <a:avLst/>
          </a:prstGeom>
        </p:spPr>
      </p:pic>
    </p:spTree>
    <p:extLst>
      <p:ext uri="{BB962C8B-B14F-4D97-AF65-F5344CB8AC3E}">
        <p14:creationId xmlns="" xmlns:p14="http://schemas.microsoft.com/office/powerpoint/2010/main" val="2297703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Results</a:t>
            </a:r>
            <a:endParaRPr lang="en-GB" dirty="0"/>
          </a:p>
        </p:txBody>
      </p:sp>
      <p:sp>
        <p:nvSpPr>
          <p:cNvPr id="3" name="Content Placeholder 2"/>
          <p:cNvSpPr>
            <a:spLocks noGrp="1"/>
          </p:cNvSpPr>
          <p:nvPr>
            <p:ph idx="1"/>
          </p:nvPr>
        </p:nvSpPr>
        <p:spPr>
          <a:xfrm>
            <a:off x="300625" y="1440493"/>
            <a:ext cx="8973377" cy="4600869"/>
          </a:xfrm>
        </p:spPr>
        <p:txBody>
          <a:bodyPr/>
          <a:lstStyle/>
          <a:p>
            <a:r>
              <a:rPr lang="en-ZA" dirty="0" smtClean="0"/>
              <a:t>Enthusiastic participants- </a:t>
            </a:r>
            <a:r>
              <a:rPr lang="en-ZA" dirty="0"/>
              <a:t>only three keys on the keyboard that were well-marked by coloured stickers</a:t>
            </a:r>
            <a:endParaRPr lang="en-ZA" dirty="0" smtClean="0"/>
          </a:p>
          <a:p>
            <a:r>
              <a:rPr lang="en-ZA" dirty="0" smtClean="0"/>
              <a:t>Pharmacy </a:t>
            </a:r>
            <a:r>
              <a:rPr lang="en-ZA" dirty="0"/>
              <a:t>students reflected very positively on the advantages of a hands-on service-learning </a:t>
            </a:r>
            <a:r>
              <a:rPr lang="en-ZA" dirty="0" smtClean="0"/>
              <a:t>project</a:t>
            </a:r>
          </a:p>
          <a:p>
            <a:r>
              <a:rPr lang="en-ZA" dirty="0" smtClean="0"/>
              <a:t>Improved </a:t>
            </a:r>
            <a:r>
              <a:rPr lang="en-ZA" dirty="0"/>
              <a:t>their critical cross field outcomes such as problem solving, working with technology, communication skills, etc</a:t>
            </a:r>
            <a:r>
              <a:rPr lang="en-ZA" dirty="0" smtClean="0"/>
              <a:t>.</a:t>
            </a:r>
          </a:p>
          <a:p>
            <a:r>
              <a:rPr lang="en-GB" i="1" dirty="0">
                <a:hlinkClick r:id="rId2"/>
              </a:rPr>
              <a:t>http://</a:t>
            </a:r>
            <a:r>
              <a:rPr lang="en-GB" i="1" dirty="0" smtClean="0">
                <a:hlinkClick r:id="rId2"/>
              </a:rPr>
              <a:t>www.ru.ac.za/latestnews/atwo-wayrelationship.html</a:t>
            </a:r>
            <a:endParaRPr lang="en-GB" i="1" dirty="0" smtClean="0"/>
          </a:p>
          <a:p>
            <a:r>
              <a:rPr lang="en-GB" dirty="0" smtClean="0">
                <a:hlinkClick r:id="rId3"/>
              </a:rPr>
              <a:t>http</a:t>
            </a:r>
            <a:r>
              <a:rPr lang="en-GB" dirty="0">
                <a:hlinkClick r:id="rId3"/>
              </a:rPr>
              <a:t>://</a:t>
            </a:r>
            <a:r>
              <a:rPr lang="en-GB" dirty="0" smtClean="0">
                <a:hlinkClick r:id="rId3"/>
              </a:rPr>
              <a:t>www.grocotts.co.za/content/news-plus-enviro-two-way-relationship-17-04-2014</a:t>
            </a:r>
            <a:endParaRPr lang="en-GB" dirty="0" smtClean="0"/>
          </a:p>
          <a:p>
            <a:endParaRPr lang="en-GB" dirty="0"/>
          </a:p>
          <a:p>
            <a:endParaRPr lang="en-GB" dirty="0"/>
          </a:p>
        </p:txBody>
      </p:sp>
    </p:spTree>
    <p:extLst>
      <p:ext uri="{BB962C8B-B14F-4D97-AF65-F5344CB8AC3E}">
        <p14:creationId xmlns="" xmlns:p14="http://schemas.microsoft.com/office/powerpoint/2010/main" val="2010709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Questionnaire and SGID-1</a:t>
            </a:r>
            <a:endParaRPr lang="en-GB" dirty="0"/>
          </a:p>
        </p:txBody>
      </p:sp>
      <p:sp>
        <p:nvSpPr>
          <p:cNvPr id="3" name="Content Placeholder 2"/>
          <p:cNvSpPr>
            <a:spLocks noGrp="1"/>
          </p:cNvSpPr>
          <p:nvPr>
            <p:ph idx="1"/>
          </p:nvPr>
        </p:nvSpPr>
        <p:spPr/>
        <p:txBody>
          <a:bodyPr/>
          <a:lstStyle/>
          <a:p>
            <a:r>
              <a:rPr lang="en-ZA" b="1" i="1" dirty="0"/>
              <a:t>From your involvement in the </a:t>
            </a:r>
            <a:r>
              <a:rPr lang="en-ZA" b="1" i="1" dirty="0" err="1"/>
              <a:t>Scifest</a:t>
            </a:r>
            <a:r>
              <a:rPr lang="en-ZA" b="1" i="1" dirty="0"/>
              <a:t> Environmental Health Project, which of the following CCFOs were most applicable? </a:t>
            </a:r>
            <a:endParaRPr lang="en-ZA" b="1" i="1" dirty="0" smtClean="0"/>
          </a:p>
          <a:p>
            <a:endParaRPr lang="en-ZA" b="1" i="1" dirty="0"/>
          </a:p>
          <a:p>
            <a:r>
              <a:rPr lang="en-ZA" i="1" dirty="0" smtClean="0"/>
              <a:t>Two </a:t>
            </a:r>
            <a:r>
              <a:rPr lang="en-ZA" i="1" dirty="0"/>
              <a:t>of the three students marked all eleven Critical Cross-Field Outcomes. </a:t>
            </a:r>
            <a:endParaRPr lang="en-ZA" i="1" dirty="0" smtClean="0"/>
          </a:p>
          <a:p>
            <a:r>
              <a:rPr lang="en-ZA" i="1" dirty="0" smtClean="0"/>
              <a:t>One </a:t>
            </a:r>
            <a:r>
              <a:rPr lang="en-ZA" i="1" dirty="0"/>
              <a:t>student indicated the following </a:t>
            </a:r>
            <a:r>
              <a:rPr lang="en-ZA" i="1" dirty="0" smtClean="0"/>
              <a:t>CCFOs: </a:t>
            </a:r>
          </a:p>
          <a:p>
            <a:r>
              <a:rPr lang="en-ZA" b="1" i="1" u="sng" dirty="0" smtClean="0"/>
              <a:t>‘</a:t>
            </a:r>
            <a:r>
              <a:rPr lang="en-ZA" b="1" i="1" u="sng" dirty="0"/>
              <a:t>Work in a team’, ‘Organise and manage oneself’, ‘Communicate effectively’, ‘Use science and technology’ and ‘Reflect on and explore effective learning </a:t>
            </a:r>
            <a:r>
              <a:rPr lang="en-ZA" b="1" i="1" u="sng" dirty="0" smtClean="0"/>
              <a:t>strategies’</a:t>
            </a:r>
            <a:endParaRPr lang="en-GB" b="1" u="sng" dirty="0"/>
          </a:p>
        </p:txBody>
      </p:sp>
    </p:spTree>
    <p:extLst>
      <p:ext uri="{BB962C8B-B14F-4D97-AF65-F5344CB8AC3E}">
        <p14:creationId xmlns="" xmlns:p14="http://schemas.microsoft.com/office/powerpoint/2010/main" val="146734369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359</TotalTime>
  <Words>2029</Words>
  <Application>Microsoft Office PowerPoint</Application>
  <PresentationFormat>Custom</PresentationFormat>
  <Paragraphs>132</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Facet</vt:lpstr>
      <vt:lpstr>Service learning: synergy of teaching and learning, research and community engagement</vt:lpstr>
      <vt:lpstr>Service-learning: a key outcome</vt:lpstr>
      <vt:lpstr>Environmental health</vt:lpstr>
      <vt:lpstr>Slide 4</vt:lpstr>
      <vt:lpstr>National Science Festival (Scifest)</vt:lpstr>
      <vt:lpstr>Method</vt:lpstr>
      <vt:lpstr>Slide 7</vt:lpstr>
      <vt:lpstr>Results</vt:lpstr>
      <vt:lpstr>Questionnaire and SGID-1</vt:lpstr>
      <vt:lpstr>SGID 2</vt:lpstr>
      <vt:lpstr>SGID 3</vt:lpstr>
      <vt:lpstr>SGID 4</vt:lpstr>
      <vt:lpstr>RUPSA- UPSTART  </vt:lpstr>
      <vt:lpstr>Slide 14</vt:lpstr>
      <vt:lpstr>Slide 15</vt:lpstr>
      <vt:lpstr>Discussion</vt:lpstr>
      <vt:lpstr>Activities and Technology </vt:lpstr>
      <vt:lpstr>THREE pillars of Rhodes University</vt:lpstr>
      <vt:lpstr>Assessment- advantages of mixed methods</vt:lpstr>
      <vt:lpstr>Innovations, influence, wider impact</vt:lpstr>
      <vt:lpstr>Conclusion</vt:lpstr>
      <vt:lpstr>Slide 22</vt:lpstr>
    </vt:vector>
  </TitlesOfParts>
  <Company>Rhodes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Trans-disciplinary collaboration for participatory environmentalism</dc:title>
  <dc:creator>Rhodes</dc:creator>
  <cp:lastModifiedBy>kelem</cp:lastModifiedBy>
  <cp:revision>14</cp:revision>
  <cp:lastPrinted>2015-04-23T17:47:50Z</cp:lastPrinted>
  <dcterms:created xsi:type="dcterms:W3CDTF">2014-11-03T08:38:20Z</dcterms:created>
  <dcterms:modified xsi:type="dcterms:W3CDTF">2015-05-25T16:33:09Z</dcterms:modified>
</cp:coreProperties>
</file>