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08" y="-24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0F9BAC-657B-40B1-BC06-75942DF8B9A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405263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0F9BAC-657B-40B1-BC06-75942DF8B9A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96241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0F9BAC-657B-40B1-BC06-75942DF8B9A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41129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0F9BAC-657B-40B1-BC06-75942DF8B9A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415115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0F9BAC-657B-40B1-BC06-75942DF8B9AF}" type="datetimeFigureOut">
              <a:rPr lang="en-US" smtClean="0"/>
              <a:pPr/>
              <a:t>5/25/2015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1750179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0F9BAC-657B-40B1-BC06-75942DF8B9A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2246158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0F9BAC-657B-40B1-BC06-75942DF8B9AF}" type="datetimeFigureOut">
              <a:rPr lang="en-US" smtClean="0"/>
              <a:pPr/>
              <a:t>5/25/2015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1033079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0F9BAC-657B-40B1-BC06-75942DF8B9AF}" type="datetimeFigureOut">
              <a:rPr lang="en-US" smtClean="0"/>
              <a:pPr/>
              <a:t>5/25/2015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314055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F9BAC-657B-40B1-BC06-75942DF8B9AF}" type="datetimeFigureOut">
              <a:rPr lang="en-US" smtClean="0"/>
              <a:pPr/>
              <a:t>5/25/2015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1438538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0F9BAC-657B-40B1-BC06-75942DF8B9A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521534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0F9BAC-657B-40B1-BC06-75942DF8B9AF}" type="datetimeFigureOut">
              <a:rPr lang="en-US" smtClean="0"/>
              <a:pPr/>
              <a:t>5/25/2015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2059822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F9BAC-657B-40B1-BC06-75942DF8B9AF}" type="datetimeFigureOut">
              <a:rPr lang="en-US" smtClean="0"/>
              <a:pPr/>
              <a:t>5/25/2015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E786DE-F07E-46E3-AF32-5579F418E4A6}" type="slidenum">
              <a:rPr lang="en-US" smtClean="0"/>
              <a:pPr/>
              <a:t>‹#›</a:t>
            </a:fld>
            <a:endParaRPr lang="en-US"/>
          </a:p>
        </p:txBody>
      </p:sp>
    </p:spTree>
    <p:extLst>
      <p:ext uri="{BB962C8B-B14F-4D97-AF65-F5344CB8AC3E}">
        <p14:creationId xmlns:p14="http://schemas.microsoft.com/office/powerpoint/2010/main" xmlns="" val="4256417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3047999"/>
          </a:xfrm>
        </p:spPr>
        <p:txBody>
          <a:bodyPr>
            <a:normAutofit fontScale="90000"/>
          </a:bodyPr>
          <a:lstStyle/>
          <a:p>
            <a:r>
              <a:rPr lang="en-US" dirty="0" smtClean="0"/>
              <a:t>Achieving Quality Tertiary Education in Botswana: The Significance of a Constructive Alignment between Curriculum, Pedagogy and Assessment</a:t>
            </a:r>
            <a:endParaRPr lang="en-US" dirty="0"/>
          </a:p>
        </p:txBody>
      </p:sp>
    </p:spTree>
    <p:extLst>
      <p:ext uri="{BB962C8B-B14F-4D97-AF65-F5344CB8AC3E}">
        <p14:creationId xmlns:p14="http://schemas.microsoft.com/office/powerpoint/2010/main" xmlns="" val="1295082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needs to be done (cont’d)</a:t>
            </a:r>
            <a:endParaRPr lang="en-US" dirty="0"/>
          </a:p>
        </p:txBody>
      </p:sp>
      <p:sp>
        <p:nvSpPr>
          <p:cNvPr id="3" name="Content Placeholder 2"/>
          <p:cNvSpPr>
            <a:spLocks noGrp="1"/>
          </p:cNvSpPr>
          <p:nvPr>
            <p:ph idx="1"/>
          </p:nvPr>
        </p:nvSpPr>
        <p:spPr/>
        <p:txBody>
          <a:bodyPr>
            <a:normAutofit lnSpcReduction="10000"/>
          </a:bodyPr>
          <a:lstStyle/>
          <a:p>
            <a:r>
              <a:rPr lang="en-US" dirty="0" smtClean="0"/>
              <a:t>At Institution Level</a:t>
            </a:r>
          </a:p>
          <a:p>
            <a:pPr lvl="1">
              <a:buFont typeface="Wingdings" pitchFamily="2" charset="2"/>
              <a:buChar char="§"/>
            </a:pPr>
            <a:r>
              <a:rPr lang="en-US" dirty="0" smtClean="0"/>
              <a:t>Production of </a:t>
            </a:r>
            <a:r>
              <a:rPr lang="en-US" dirty="0" err="1" smtClean="0"/>
              <a:t>idealised</a:t>
            </a:r>
            <a:r>
              <a:rPr lang="en-US" dirty="0" smtClean="0"/>
              <a:t> subjects (graduates) takes place through an interaction of 3 things in the classroom: the Curriculum, Pedagogy and Assessment.</a:t>
            </a:r>
          </a:p>
          <a:p>
            <a:pPr lvl="1">
              <a:buFont typeface="Wingdings" pitchFamily="2" charset="2"/>
              <a:buChar char="§"/>
            </a:pPr>
            <a:r>
              <a:rPr lang="en-US" i="1" dirty="0" smtClean="0"/>
              <a:t>Curriculum</a:t>
            </a:r>
            <a:r>
              <a:rPr lang="en-US" dirty="0" smtClean="0"/>
              <a:t> is the intended learning outcomes.</a:t>
            </a:r>
          </a:p>
          <a:p>
            <a:pPr lvl="1">
              <a:buFont typeface="Wingdings" pitchFamily="2" charset="2"/>
              <a:buChar char="§"/>
            </a:pPr>
            <a:r>
              <a:rPr lang="en-US" i="1" dirty="0" smtClean="0"/>
              <a:t>Pedagogy</a:t>
            </a:r>
            <a:r>
              <a:rPr lang="en-US" dirty="0" smtClean="0"/>
              <a:t> is how the student is expected to learn in order to demonstrate mastery of outcomes.</a:t>
            </a:r>
            <a:endParaRPr lang="en-US" i="1" dirty="0" smtClean="0"/>
          </a:p>
          <a:p>
            <a:pPr lvl="1">
              <a:buFont typeface="Wingdings" pitchFamily="2" charset="2"/>
              <a:buChar char="§"/>
            </a:pPr>
            <a:r>
              <a:rPr lang="en-US" i="1" dirty="0" smtClean="0"/>
              <a:t>Assessment</a:t>
            </a:r>
            <a:r>
              <a:rPr lang="en-US" dirty="0" smtClean="0"/>
              <a:t> is how the student’s mastery of the outcomes is established/assessed.</a:t>
            </a:r>
            <a:endParaRPr lang="en-US" dirty="0"/>
          </a:p>
        </p:txBody>
      </p:sp>
    </p:spTree>
    <p:extLst>
      <p:ext uri="{BB962C8B-B14F-4D97-AF65-F5344CB8AC3E}">
        <p14:creationId xmlns:p14="http://schemas.microsoft.com/office/powerpoint/2010/main" xmlns="" val="3892711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Constructive Alignment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For quality education to be </a:t>
            </a:r>
            <a:r>
              <a:rPr lang="en-US" dirty="0" err="1" smtClean="0"/>
              <a:t>realised</a:t>
            </a:r>
            <a:r>
              <a:rPr lang="en-US" dirty="0" smtClean="0"/>
              <a:t> curriculum, pedagogy and assessment must be aligned to one another.</a:t>
            </a:r>
          </a:p>
          <a:p>
            <a:r>
              <a:rPr lang="en-US" dirty="0" smtClean="0"/>
              <a:t>Biggs (2003; 1999) calls this “constructive alignment”, defined as the “…coherence between assessment, teaching strategies and intended learning outcomes in an educational </a:t>
            </a:r>
            <a:r>
              <a:rPr lang="en-US" dirty="0" err="1" smtClean="0"/>
              <a:t>programme</a:t>
            </a:r>
            <a:r>
              <a:rPr lang="en-US" dirty="0" smtClean="0"/>
              <a:t>” (McMahon and </a:t>
            </a:r>
            <a:r>
              <a:rPr lang="en-US" dirty="0" err="1" smtClean="0"/>
              <a:t>Thakore</a:t>
            </a:r>
            <a:r>
              <a:rPr lang="en-US" dirty="0" smtClean="0"/>
              <a:t>, 2006)</a:t>
            </a:r>
          </a:p>
          <a:p>
            <a:r>
              <a:rPr lang="en-US" dirty="0" smtClean="0"/>
              <a:t>In other words “Be clear of what you want your students to learn, how to learn it and how to ascertain that learning has taken place”.</a:t>
            </a:r>
          </a:p>
          <a:p>
            <a:r>
              <a:rPr lang="en-US" dirty="0" smtClean="0"/>
              <a:t>What’s the current situation?</a:t>
            </a:r>
            <a:endParaRPr lang="en-US" dirty="0"/>
          </a:p>
        </p:txBody>
      </p:sp>
    </p:spTree>
    <p:extLst>
      <p:ext uri="{BB962C8B-B14F-4D97-AF65-F5344CB8AC3E}">
        <p14:creationId xmlns:p14="http://schemas.microsoft.com/office/powerpoint/2010/main" xmlns="" val="2540538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Constructive Alignment Model</a:t>
            </a:r>
            <a:endParaRPr lang="en-US"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95730" y="1600200"/>
            <a:ext cx="495254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18580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xmlns="" val="560252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Curriculum Alignment &amp; Employability</a:t>
            </a:r>
            <a:endParaRPr lang="en-US" dirty="0"/>
          </a:p>
        </p:txBody>
      </p:sp>
      <p:sp>
        <p:nvSpPr>
          <p:cNvPr id="3" name="Content Placeholder 2"/>
          <p:cNvSpPr>
            <a:spLocks noGrp="1"/>
          </p:cNvSpPr>
          <p:nvPr>
            <p:ph idx="1"/>
          </p:nvPr>
        </p:nvSpPr>
        <p:spPr/>
        <p:txBody>
          <a:bodyPr/>
          <a:lstStyle/>
          <a:p>
            <a:r>
              <a:rPr lang="en-US" dirty="0" smtClean="0"/>
              <a:t>A properly aligned curriculum should produce graduates with employability skills. (see next slide)</a:t>
            </a:r>
          </a:p>
          <a:p>
            <a:endParaRPr lang="en-US" dirty="0" smtClean="0"/>
          </a:p>
          <a:p>
            <a:endParaRPr lang="en-US" dirty="0"/>
          </a:p>
        </p:txBody>
      </p:sp>
    </p:spTree>
    <p:extLst>
      <p:ext uri="{BB962C8B-B14F-4D97-AF65-F5344CB8AC3E}">
        <p14:creationId xmlns:p14="http://schemas.microsoft.com/office/powerpoint/2010/main" xmlns="" val="3132961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Figure 1: The Curriculum, Pedagogy, Assessment and Employability Relationship</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971661" y="2262843"/>
            <a:ext cx="3200677" cy="32006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39655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Curriculum &amp; Employability (cont’d)</a:t>
            </a:r>
            <a:endParaRPr lang="en-US" dirty="0"/>
          </a:p>
        </p:txBody>
      </p:sp>
      <p:sp>
        <p:nvSpPr>
          <p:cNvPr id="3" name="Content Placeholder 2"/>
          <p:cNvSpPr>
            <a:spLocks noGrp="1"/>
          </p:cNvSpPr>
          <p:nvPr>
            <p:ph idx="1"/>
          </p:nvPr>
        </p:nvSpPr>
        <p:spPr/>
        <p:txBody>
          <a:bodyPr>
            <a:noAutofit/>
          </a:bodyPr>
          <a:lstStyle/>
          <a:p>
            <a:r>
              <a:rPr lang="en-US" dirty="0"/>
              <a:t>A coherent curriculum aligns all learning, </a:t>
            </a:r>
            <a:r>
              <a:rPr lang="en-US" dirty="0" smtClean="0"/>
              <a:t>teaching and </a:t>
            </a:r>
            <a:r>
              <a:rPr lang="en-US" dirty="0"/>
              <a:t>assessment activities to its objectives</a:t>
            </a:r>
            <a:r>
              <a:rPr lang="en-US" dirty="0" smtClean="0"/>
              <a:t>.</a:t>
            </a:r>
          </a:p>
          <a:p>
            <a:r>
              <a:rPr lang="en-US" dirty="0" smtClean="0"/>
              <a:t>For example, UB has 12 Graduate attributes: Information </a:t>
            </a:r>
            <a:r>
              <a:rPr lang="en-US" dirty="0"/>
              <a:t>and communication </a:t>
            </a:r>
            <a:r>
              <a:rPr lang="en-US" dirty="0" smtClean="0"/>
              <a:t>literacy,  </a:t>
            </a:r>
            <a:r>
              <a:rPr lang="en-US" dirty="0"/>
              <a:t>Self-directed, life-long learning </a:t>
            </a:r>
            <a:r>
              <a:rPr lang="en-US" dirty="0" smtClean="0"/>
              <a:t>orientation, Critical </a:t>
            </a:r>
            <a:r>
              <a:rPr lang="en-US" dirty="0"/>
              <a:t>and creative </a:t>
            </a:r>
            <a:r>
              <a:rPr lang="en-US" dirty="0" smtClean="0"/>
              <a:t>thinking, Problem-solving, Effective </a:t>
            </a:r>
            <a:r>
              <a:rPr lang="en-US" dirty="0"/>
              <a:t>written and verbal </a:t>
            </a:r>
            <a:r>
              <a:rPr lang="en-US" dirty="0" smtClean="0"/>
              <a:t>communication; </a:t>
            </a:r>
            <a:r>
              <a:rPr lang="en-US" dirty="0"/>
              <a:t>Entrepreneurship and </a:t>
            </a:r>
            <a:r>
              <a:rPr lang="en-US" dirty="0" smtClean="0"/>
              <a:t>employability; </a:t>
            </a:r>
            <a:r>
              <a:rPr lang="en-US" dirty="0" err="1" smtClean="0"/>
              <a:t>Organisation</a:t>
            </a:r>
            <a:r>
              <a:rPr lang="en-US" dirty="0" smtClean="0"/>
              <a:t> </a:t>
            </a:r>
            <a:r>
              <a:rPr lang="en-US" dirty="0"/>
              <a:t>and </a:t>
            </a:r>
            <a:r>
              <a:rPr lang="en-US" dirty="0" smtClean="0"/>
              <a:t>teamwork; </a:t>
            </a:r>
            <a:endParaRPr lang="en-US" dirty="0"/>
          </a:p>
        </p:txBody>
      </p:sp>
    </p:spTree>
    <p:extLst>
      <p:ext uri="{BB962C8B-B14F-4D97-AF65-F5344CB8AC3E}">
        <p14:creationId xmlns:p14="http://schemas.microsoft.com/office/powerpoint/2010/main" xmlns="" val="2992394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Curriculum &amp; Employability (cont’d)</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	Research skills and information literacy; Social 	responsibility and leadership; Interpersonal 	skills; Cross-cultural fluency; Accountability </a:t>
            </a:r>
          </a:p>
          <a:p>
            <a:r>
              <a:rPr lang="en-US" dirty="0" smtClean="0"/>
              <a:t>These attributes may not be developed through ‘passive’ learning and/or summative assessment approaches.</a:t>
            </a:r>
          </a:p>
          <a:p>
            <a:r>
              <a:rPr lang="en-US" dirty="0" smtClean="0"/>
              <a:t>All courses in a coherent curriculum must embed key employability skills in learning, teaching and assessment activities. </a:t>
            </a:r>
          </a:p>
          <a:p>
            <a:endParaRPr lang="en-US" dirty="0"/>
          </a:p>
        </p:txBody>
      </p:sp>
    </p:spTree>
    <p:extLst>
      <p:ext uri="{BB962C8B-B14F-4D97-AF65-F5344CB8AC3E}">
        <p14:creationId xmlns:p14="http://schemas.microsoft.com/office/powerpoint/2010/main" xmlns="" val="2802492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Curriculum Development, Teaching and Learning Activities and Assessment Regimes must be treated as inextricably intertwined elements. (Is separating BEC and Curriculum Development a wise idea in view of the needs of constructive alignment? What’s the situation in universities?)</a:t>
            </a:r>
          </a:p>
          <a:p>
            <a:r>
              <a:rPr lang="en-US" dirty="0" smtClean="0"/>
              <a:t>Such thinking demands that staff be trained in ‘curriculum development’.</a:t>
            </a:r>
          </a:p>
          <a:p>
            <a:r>
              <a:rPr lang="en-US" dirty="0" smtClean="0"/>
              <a:t>There is a need for academic development units in institutions (</a:t>
            </a:r>
            <a:r>
              <a:rPr lang="en-US" dirty="0" err="1" smtClean="0"/>
              <a:t>e.g</a:t>
            </a:r>
            <a:r>
              <a:rPr lang="en-US" dirty="0" smtClean="0"/>
              <a:t> CAD)</a:t>
            </a:r>
          </a:p>
          <a:p>
            <a:r>
              <a:rPr lang="en-US" dirty="0" smtClean="0"/>
              <a:t>A teaching qualification at tertiary level should be required.</a:t>
            </a:r>
          </a:p>
          <a:p>
            <a:endParaRPr lang="en-US" dirty="0"/>
          </a:p>
        </p:txBody>
      </p:sp>
    </p:spTree>
    <p:extLst>
      <p:ext uri="{BB962C8B-B14F-4D97-AF65-F5344CB8AC3E}">
        <p14:creationId xmlns:p14="http://schemas.microsoft.com/office/powerpoint/2010/main" xmlns="" val="1153287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smtClean="0"/>
              <a:t>Outline of the Presentation</a:t>
            </a:r>
            <a:br>
              <a:rPr lang="en-US" b="1" dirty="0" smtClean="0"/>
            </a:br>
            <a:r>
              <a:rPr lang="en-US" sz="3100" dirty="0" smtClean="0"/>
              <a:t>Background</a:t>
            </a:r>
            <a:br>
              <a:rPr lang="en-US" sz="3100" dirty="0" smtClean="0"/>
            </a:br>
            <a:r>
              <a:rPr lang="en-US" sz="3100" dirty="0" smtClean="0"/>
              <a:t>Factors pushing for Quality education</a:t>
            </a:r>
            <a:br>
              <a:rPr lang="en-US" sz="3100" dirty="0" smtClean="0"/>
            </a:br>
            <a:r>
              <a:rPr lang="en-US" sz="3100" dirty="0" smtClean="0"/>
              <a:t>Botswana response to Challenges in Education</a:t>
            </a:r>
            <a:br>
              <a:rPr lang="en-US" sz="3100" dirty="0" smtClean="0"/>
            </a:br>
            <a:r>
              <a:rPr lang="en-US" sz="3100" dirty="0" smtClean="0"/>
              <a:t>Judging Relevant Education</a:t>
            </a:r>
            <a:br>
              <a:rPr lang="en-US" sz="3100" dirty="0" smtClean="0"/>
            </a:br>
            <a:r>
              <a:rPr lang="en-US" sz="3100" dirty="0" smtClean="0"/>
              <a:t>How ready is the Education system?</a:t>
            </a:r>
            <a:br>
              <a:rPr lang="en-US" sz="3100" dirty="0" smtClean="0"/>
            </a:br>
            <a:r>
              <a:rPr lang="en-US" sz="3100" dirty="0" smtClean="0"/>
              <a:t>What needs to be Done?</a:t>
            </a:r>
            <a:br>
              <a:rPr lang="en-US" sz="3100" dirty="0" smtClean="0"/>
            </a:br>
            <a:r>
              <a:rPr lang="en-US" sz="3100" dirty="0" smtClean="0"/>
              <a:t>Constructive Alignment and Employability</a:t>
            </a:r>
            <a:br>
              <a:rPr lang="en-US" sz="3100" dirty="0" smtClean="0"/>
            </a:br>
            <a:r>
              <a:rPr lang="en-US" sz="3100" dirty="0" smtClean="0"/>
              <a:t>Implications</a:t>
            </a:r>
            <a:r>
              <a:rPr lang="en-US" sz="3100" b="1" dirty="0" smtClean="0"/>
              <a:t/>
            </a:r>
            <a:br>
              <a:rPr lang="en-US" sz="3100" b="1" dirty="0" smtClean="0"/>
            </a:br>
            <a:endParaRPr lang="en-US" sz="3100" b="1" dirty="0"/>
          </a:p>
        </p:txBody>
      </p:sp>
    </p:spTree>
    <p:extLst>
      <p:ext uri="{BB962C8B-B14F-4D97-AF65-F5344CB8AC3E}">
        <p14:creationId xmlns:p14="http://schemas.microsoft.com/office/powerpoint/2010/main" xmlns="" val="3867843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Quality education has taken </a:t>
            </a:r>
            <a:r>
              <a:rPr lang="en-US" dirty="0" err="1" smtClean="0"/>
              <a:t>centre</a:t>
            </a:r>
            <a:r>
              <a:rPr lang="en-US" dirty="0" smtClean="0"/>
              <a:t> stage in the last 20 years</a:t>
            </a:r>
          </a:p>
          <a:p>
            <a:r>
              <a:rPr lang="en-US" dirty="0" smtClean="0"/>
              <a:t>In Botswana the 2008 Tertiary Education Policy (TEP) articulated the challenges facing tertiary education and the issues to attend to.</a:t>
            </a:r>
          </a:p>
          <a:p>
            <a:r>
              <a:rPr lang="en-US" dirty="0"/>
              <a:t>A</a:t>
            </a:r>
            <a:r>
              <a:rPr lang="en-US" dirty="0" smtClean="0"/>
              <a:t>mong these was “Relevance” – the extent to which tertiary education addressed societal and economic challenges of the country.</a:t>
            </a:r>
          </a:p>
          <a:p>
            <a:r>
              <a:rPr lang="en-US" dirty="0" smtClean="0"/>
              <a:t>To address the challenge of ‘relevance’ Govt. has created the HRDC, BQA, BEC etc.</a:t>
            </a:r>
            <a:endParaRPr lang="en-US" dirty="0"/>
          </a:p>
        </p:txBody>
      </p:sp>
    </p:spTree>
    <p:extLst>
      <p:ext uri="{BB962C8B-B14F-4D97-AF65-F5344CB8AC3E}">
        <p14:creationId xmlns:p14="http://schemas.microsoft.com/office/powerpoint/2010/main" xmlns="" val="981114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Factor(s) pushing for Quality Education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Changed Global Economic Environment</a:t>
            </a:r>
          </a:p>
          <a:p>
            <a:pPr lvl="1">
              <a:buFont typeface="Wingdings" pitchFamily="2" charset="2"/>
              <a:buChar char="§"/>
            </a:pPr>
            <a:r>
              <a:rPr lang="en-US" dirty="0" smtClean="0"/>
              <a:t>Increased global Competitiveness resulting from </a:t>
            </a:r>
            <a:r>
              <a:rPr lang="en-US" dirty="0" err="1" smtClean="0"/>
              <a:t>Globalisation</a:t>
            </a:r>
            <a:r>
              <a:rPr lang="en-US" dirty="0" smtClean="0"/>
              <a:t> – “footloose’ capital.</a:t>
            </a:r>
          </a:p>
          <a:p>
            <a:pPr lvl="0"/>
            <a:r>
              <a:rPr lang="en-US" sz="3000" dirty="0" smtClean="0">
                <a:solidFill>
                  <a:prstClr val="black"/>
                </a:solidFill>
              </a:rPr>
              <a:t>A restructured Workplace </a:t>
            </a:r>
            <a:r>
              <a:rPr lang="en-US" sz="3000" dirty="0">
                <a:solidFill>
                  <a:prstClr val="black"/>
                </a:solidFill>
              </a:rPr>
              <a:t>since the </a:t>
            </a:r>
            <a:r>
              <a:rPr lang="en-US" sz="3000" dirty="0" smtClean="0">
                <a:solidFill>
                  <a:prstClr val="black"/>
                </a:solidFill>
              </a:rPr>
              <a:t>1980s</a:t>
            </a:r>
          </a:p>
          <a:p>
            <a:pPr lvl="1">
              <a:buFont typeface="Wingdings" pitchFamily="2" charset="2"/>
              <a:buChar char="§"/>
            </a:pPr>
            <a:r>
              <a:rPr lang="en-US" sz="2600" dirty="0">
                <a:solidFill>
                  <a:prstClr val="black"/>
                </a:solidFill>
              </a:rPr>
              <a:t>N</a:t>
            </a:r>
            <a:r>
              <a:rPr lang="en-US" sz="2600" dirty="0" smtClean="0">
                <a:solidFill>
                  <a:prstClr val="black"/>
                </a:solidFill>
              </a:rPr>
              <a:t>ew </a:t>
            </a:r>
            <a:r>
              <a:rPr lang="en-US" sz="2600" dirty="0">
                <a:solidFill>
                  <a:prstClr val="black"/>
                </a:solidFill>
              </a:rPr>
              <a:t>patterns of production (e.g. </a:t>
            </a:r>
            <a:r>
              <a:rPr lang="en-US" sz="2600" dirty="0" err="1">
                <a:solidFill>
                  <a:prstClr val="black"/>
                </a:solidFill>
              </a:rPr>
              <a:t>decentralised</a:t>
            </a:r>
            <a:r>
              <a:rPr lang="en-US" sz="2600" dirty="0">
                <a:solidFill>
                  <a:prstClr val="black"/>
                </a:solidFill>
              </a:rPr>
              <a:t>, flattened hierarchies, segmentation</a:t>
            </a:r>
            <a:r>
              <a:rPr lang="en-US" sz="2600" dirty="0" smtClean="0">
                <a:solidFill>
                  <a:prstClr val="black"/>
                </a:solidFill>
              </a:rPr>
              <a:t>).</a:t>
            </a:r>
          </a:p>
          <a:p>
            <a:pPr lvl="0"/>
            <a:r>
              <a:rPr lang="en-US" sz="3000" dirty="0" smtClean="0">
                <a:solidFill>
                  <a:prstClr val="black"/>
                </a:solidFill>
              </a:rPr>
              <a:t>Emergence of a ‘New” Worker – Castell’s “Self-programmable worker.</a:t>
            </a:r>
          </a:p>
          <a:p>
            <a:pPr lvl="1">
              <a:buFont typeface="Wingdings" pitchFamily="2" charset="2"/>
              <a:buChar char="§"/>
            </a:pPr>
            <a:r>
              <a:rPr lang="en-US" sz="2200" dirty="0" smtClean="0">
                <a:solidFill>
                  <a:prstClr val="black"/>
                </a:solidFill>
              </a:rPr>
              <a:t>Has </a:t>
            </a:r>
            <a:r>
              <a:rPr lang="en-US" sz="2200" dirty="0">
                <a:solidFill>
                  <a:prstClr val="black"/>
                </a:solidFill>
              </a:rPr>
              <a:t>these characteristics: (S)he is </a:t>
            </a:r>
            <a:r>
              <a:rPr lang="en-US" sz="2200" dirty="0" smtClean="0">
                <a:solidFill>
                  <a:prstClr val="black"/>
                </a:solidFill>
              </a:rPr>
              <a:t>multi-skilled: Adaptability; Flexibility; Problem-solver; Innovative; Critical thinker; Team Player.</a:t>
            </a:r>
          </a:p>
          <a:p>
            <a:pPr lvl="1">
              <a:buFont typeface="Wingdings" pitchFamily="2" charset="2"/>
              <a:buChar char="§"/>
            </a:pPr>
            <a:r>
              <a:rPr lang="en-US" sz="2200" dirty="0" smtClean="0">
                <a:solidFill>
                  <a:prstClr val="black"/>
                </a:solidFill>
              </a:rPr>
              <a:t>Skill formation is deemed the answer to competitiveness (the supply-side)</a:t>
            </a:r>
            <a:endParaRPr lang="en-US" sz="3000" dirty="0" smtClean="0">
              <a:solidFill>
                <a:prstClr val="black"/>
              </a:solidFill>
            </a:endParaRPr>
          </a:p>
          <a:p>
            <a:pPr lvl="0"/>
            <a:r>
              <a:rPr lang="en-US" sz="3000" dirty="0" err="1" smtClean="0">
                <a:solidFill>
                  <a:prstClr val="black"/>
                </a:solidFill>
              </a:rPr>
              <a:t>Massification</a:t>
            </a:r>
            <a:endParaRPr lang="en-US" sz="3000" dirty="0" smtClean="0">
              <a:solidFill>
                <a:prstClr val="black"/>
              </a:solidFill>
            </a:endParaRPr>
          </a:p>
          <a:p>
            <a:pPr lvl="1">
              <a:buFont typeface="Wingdings" pitchFamily="2" charset="2"/>
              <a:buChar char="§"/>
            </a:pPr>
            <a:r>
              <a:rPr lang="en-US" sz="2600" dirty="0" smtClean="0">
                <a:solidFill>
                  <a:prstClr val="black"/>
                </a:solidFill>
              </a:rPr>
              <a:t>Resulting in: diverse </a:t>
            </a:r>
            <a:r>
              <a:rPr lang="en-US" sz="2600" dirty="0" err="1" smtClean="0">
                <a:solidFill>
                  <a:prstClr val="black"/>
                </a:solidFill>
              </a:rPr>
              <a:t>studentry</a:t>
            </a:r>
            <a:r>
              <a:rPr lang="en-US" sz="2600" dirty="0" smtClean="0">
                <a:solidFill>
                  <a:prstClr val="black"/>
                </a:solidFill>
              </a:rPr>
              <a:t>; </a:t>
            </a:r>
          </a:p>
          <a:p>
            <a:pPr lvl="0"/>
            <a:endParaRPr lang="en-US" sz="3000" dirty="0">
              <a:solidFill>
                <a:prstClr val="black"/>
              </a:solidFill>
            </a:endParaRPr>
          </a:p>
          <a:p>
            <a:endParaRPr lang="en-US" dirty="0" smtClean="0"/>
          </a:p>
        </p:txBody>
      </p:sp>
    </p:spTree>
    <p:extLst>
      <p:ext uri="{BB962C8B-B14F-4D97-AF65-F5344CB8AC3E}">
        <p14:creationId xmlns:p14="http://schemas.microsoft.com/office/powerpoint/2010/main" xmlns="" val="2420872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b="1" dirty="0" smtClean="0"/>
              <a:t>Botswana’s Response</a:t>
            </a:r>
            <a:endParaRPr lang="en-US" b="1" dirty="0"/>
          </a:p>
        </p:txBody>
      </p:sp>
      <p:sp>
        <p:nvSpPr>
          <p:cNvPr id="3" name="Content Placeholder 2"/>
          <p:cNvSpPr>
            <a:spLocks noGrp="1"/>
          </p:cNvSpPr>
          <p:nvPr>
            <p:ph idx="1"/>
          </p:nvPr>
        </p:nvSpPr>
        <p:spPr/>
        <p:txBody>
          <a:bodyPr>
            <a:normAutofit fontScale="77500" lnSpcReduction="20000"/>
          </a:bodyPr>
          <a:lstStyle/>
          <a:p>
            <a:r>
              <a:rPr lang="en-US" sz="3600" dirty="0" smtClean="0"/>
              <a:t>Tertiary Education Reforms aimed at:</a:t>
            </a:r>
          </a:p>
          <a:p>
            <a:pPr lvl="1">
              <a:buFont typeface="Wingdings" pitchFamily="2" charset="2"/>
              <a:buChar char="§"/>
            </a:pPr>
            <a:r>
              <a:rPr lang="en-US" dirty="0" smtClean="0"/>
              <a:t>making </a:t>
            </a:r>
            <a:r>
              <a:rPr lang="en-US" dirty="0"/>
              <a:t>Botswana ‘a winning and competitive nation</a:t>
            </a:r>
            <a:r>
              <a:rPr lang="en-US" dirty="0" smtClean="0"/>
              <a:t>’ (</a:t>
            </a:r>
            <a:r>
              <a:rPr lang="en-US" dirty="0"/>
              <a:t>Tertiary Education Council 2006, 21</a:t>
            </a:r>
            <a:r>
              <a:rPr lang="en-US" dirty="0" smtClean="0"/>
              <a:t>). TEC documents are clear about this:</a:t>
            </a:r>
          </a:p>
          <a:p>
            <a:pPr lvl="2"/>
            <a:r>
              <a:rPr lang="en-US" i="1" dirty="0" smtClean="0"/>
              <a:t>“Tertiary </a:t>
            </a:r>
            <a:r>
              <a:rPr lang="en-US" i="1" dirty="0"/>
              <a:t>education institutions around the world are now given a </a:t>
            </a:r>
            <a:r>
              <a:rPr lang="en-US" i="1" dirty="0" smtClean="0"/>
              <a:t>key responsibility </a:t>
            </a:r>
            <a:r>
              <a:rPr lang="en-US" i="1" dirty="0"/>
              <a:t>for meeting the needs of an increasingly </a:t>
            </a:r>
            <a:r>
              <a:rPr lang="en-US" i="1" dirty="0" smtClean="0"/>
              <a:t>market-driven, knowledge-based economy” </a:t>
            </a:r>
            <a:r>
              <a:rPr lang="en-US" i="1" dirty="0"/>
              <a:t>(Republic of Botswana 2007, 12). </a:t>
            </a:r>
          </a:p>
          <a:p>
            <a:pPr lvl="2"/>
            <a:r>
              <a:rPr lang="en-US" i="1" dirty="0" smtClean="0"/>
              <a:t>“a new set </a:t>
            </a:r>
            <a:r>
              <a:rPr lang="en-US" i="1" dirty="0"/>
              <a:t>of fundamental </a:t>
            </a:r>
            <a:r>
              <a:rPr lang="en-US" i="1" dirty="0" smtClean="0"/>
              <a:t>understandings </a:t>
            </a:r>
            <a:r>
              <a:rPr lang="en-US" i="1" dirty="0"/>
              <a:t>have emerged which demonstrate a </a:t>
            </a:r>
            <a:r>
              <a:rPr lang="en-US" i="1" dirty="0" smtClean="0"/>
              <a:t>direct causal </a:t>
            </a:r>
            <a:r>
              <a:rPr lang="en-US" i="1" dirty="0"/>
              <a:t>relationship between tertiary education and societal development . . </a:t>
            </a:r>
            <a:r>
              <a:rPr lang="en-US" i="1" dirty="0" smtClean="0"/>
              <a:t>. Increasingly </a:t>
            </a:r>
            <a:r>
              <a:rPr lang="en-US" i="1" dirty="0"/>
              <a:t>what is being </a:t>
            </a:r>
            <a:r>
              <a:rPr lang="en-US" i="1" dirty="0" err="1"/>
              <a:t>emphasised</a:t>
            </a:r>
            <a:r>
              <a:rPr lang="en-US" i="1" dirty="0"/>
              <a:t> is the anchor role of tertiary education </a:t>
            </a:r>
            <a:r>
              <a:rPr lang="en-US" i="1" dirty="0" smtClean="0"/>
              <a:t>in economic </a:t>
            </a:r>
            <a:r>
              <a:rPr lang="en-US" i="1" dirty="0"/>
              <a:t>and social development. </a:t>
            </a:r>
            <a:r>
              <a:rPr lang="en-US" i="1" dirty="0" smtClean="0"/>
              <a:t>“ (</a:t>
            </a:r>
            <a:r>
              <a:rPr lang="en-US" i="1" dirty="0"/>
              <a:t>Tertiary Education Council 2006, 17</a:t>
            </a:r>
            <a:r>
              <a:rPr lang="en-US" i="1" dirty="0" smtClean="0"/>
              <a:t>).</a:t>
            </a:r>
          </a:p>
          <a:p>
            <a:pPr lvl="2"/>
            <a:r>
              <a:rPr lang="en-US" i="1" dirty="0" smtClean="0"/>
              <a:t>“In general public tertiary institutions have been slow to respond to changes in the </a:t>
            </a:r>
            <a:r>
              <a:rPr lang="en-US" i="1" dirty="0" err="1" smtClean="0"/>
              <a:t>labour</a:t>
            </a:r>
            <a:r>
              <a:rPr lang="en-US" i="1" dirty="0" smtClean="0"/>
              <a:t> market, have been poor in terms of establishing linkages with the market . . . Private institutions appear to have been more responsive to the </a:t>
            </a:r>
            <a:r>
              <a:rPr lang="en-US" i="1" dirty="0" err="1" smtClean="0"/>
              <a:t>labour</a:t>
            </a:r>
            <a:r>
              <a:rPr lang="en-US" i="1" dirty="0"/>
              <a:t> </a:t>
            </a:r>
            <a:r>
              <a:rPr lang="en-US" i="1" dirty="0" smtClean="0"/>
              <a:t>market demand. “(Tertiary Education Council 2006, 25).</a:t>
            </a:r>
          </a:p>
          <a:p>
            <a:pPr marL="914400" lvl="2" indent="0">
              <a:buNone/>
            </a:pPr>
            <a:endParaRPr lang="en-US" i="1" dirty="0"/>
          </a:p>
        </p:txBody>
      </p:sp>
    </p:spTree>
    <p:extLst>
      <p:ext uri="{BB962C8B-B14F-4D97-AF65-F5344CB8AC3E}">
        <p14:creationId xmlns:p14="http://schemas.microsoft.com/office/powerpoint/2010/main" xmlns="" val="2477737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Botswana’s response (cont’d)</a:t>
            </a:r>
            <a:endParaRPr lang="en-US" dirty="0"/>
          </a:p>
        </p:txBody>
      </p:sp>
      <p:sp>
        <p:nvSpPr>
          <p:cNvPr id="3" name="Content Placeholder 2"/>
          <p:cNvSpPr>
            <a:spLocks noGrp="1"/>
          </p:cNvSpPr>
          <p:nvPr>
            <p:ph idx="1"/>
          </p:nvPr>
        </p:nvSpPr>
        <p:spPr/>
        <p:txBody>
          <a:bodyPr>
            <a:normAutofit fontScale="85000" lnSpcReduction="10000"/>
          </a:bodyPr>
          <a:lstStyle/>
          <a:p>
            <a:r>
              <a:rPr lang="en-US" b="0" i="0" u="none" strike="noStrike" baseline="0" dirty="0" smtClean="0">
                <a:latin typeface="AdvP7B6C"/>
              </a:rPr>
              <a:t>TE,</a:t>
            </a:r>
            <a:r>
              <a:rPr lang="en-US" b="0" i="0" u="none" strike="noStrike" dirty="0" smtClean="0">
                <a:latin typeface="AdvP7B6C"/>
              </a:rPr>
              <a:t> therefore, must be </a:t>
            </a:r>
            <a:r>
              <a:rPr lang="en-US" b="0" i="0" u="none" strike="noStrike" baseline="0" dirty="0" smtClean="0">
                <a:latin typeface="AdvP7B6C"/>
              </a:rPr>
              <a:t>‘reshaped to become [an] arm of national economic</a:t>
            </a:r>
            <a:r>
              <a:rPr lang="en-US" b="0" i="0" u="none" strike="noStrike" dirty="0" smtClean="0">
                <a:latin typeface="AdvP7B6C"/>
              </a:rPr>
              <a:t> </a:t>
            </a:r>
            <a:r>
              <a:rPr lang="en-US" b="0" i="0" u="none" strike="noStrike" baseline="0" dirty="0" smtClean="0">
                <a:latin typeface="AdvP7B6C"/>
              </a:rPr>
              <a:t>policy’ (Blackmore 1999, 134) or a ‘tool of micro-economic reform’ (Dudley</a:t>
            </a:r>
            <a:r>
              <a:rPr lang="en-US" b="0" i="0" u="none" strike="noStrike" dirty="0" smtClean="0">
                <a:latin typeface="AdvP7B6C"/>
              </a:rPr>
              <a:t> </a:t>
            </a:r>
            <a:r>
              <a:rPr lang="en-US" b="0" i="0" u="none" strike="noStrike" baseline="0" dirty="0" smtClean="0">
                <a:latin typeface="AdvP7B6C"/>
              </a:rPr>
              <a:t>1998, 36). </a:t>
            </a:r>
          </a:p>
          <a:p>
            <a:r>
              <a:rPr lang="en-US" b="0" i="0" u="none" strike="noStrike" baseline="0" dirty="0" smtClean="0">
                <a:latin typeface="AdvP7B6C"/>
              </a:rPr>
              <a:t>In short, the state’s agenda for TE is for the latter to assist in</a:t>
            </a:r>
            <a:r>
              <a:rPr lang="en-US" b="0" i="0" u="none" strike="noStrike" dirty="0" smtClean="0">
                <a:latin typeface="AdvP7B6C"/>
              </a:rPr>
              <a:t> </a:t>
            </a:r>
            <a:r>
              <a:rPr lang="en-US" b="0" i="0" u="none" strike="noStrike" baseline="0" dirty="0" smtClean="0">
                <a:latin typeface="AdvP7B6C"/>
              </a:rPr>
              <a:t>bringing education into the orbit of the economy. It is for this reason that the TEP (2008) harps on the importance of the economy-education nexus.</a:t>
            </a:r>
            <a:r>
              <a:rPr lang="en-US" b="0" i="0" u="none" strike="noStrike" dirty="0" smtClean="0">
                <a:latin typeface="AdvP7B6C"/>
              </a:rPr>
              <a:t> (see also the NHRDS of 2009).</a:t>
            </a:r>
            <a:endParaRPr lang="en-US" b="0" i="0" u="none" strike="noStrike" baseline="0" dirty="0" smtClean="0">
              <a:latin typeface="AdvP7B6C"/>
            </a:endParaRPr>
          </a:p>
          <a:p>
            <a:r>
              <a:rPr lang="en-US" i="1" dirty="0" smtClean="0">
                <a:latin typeface="AdvP7B6C"/>
              </a:rPr>
              <a:t>Relevant education</a:t>
            </a:r>
            <a:r>
              <a:rPr lang="en-US" dirty="0" smtClean="0">
                <a:latin typeface="AdvP7B6C"/>
              </a:rPr>
              <a:t>, therefore, is one that tightens this nexus.</a:t>
            </a:r>
            <a:endParaRPr lang="en-US" b="0" i="0" u="none" strike="noStrike" baseline="0" dirty="0" smtClean="0">
              <a:latin typeface="AdvP7B6C"/>
            </a:endParaRPr>
          </a:p>
          <a:p>
            <a:endParaRPr lang="en-US" dirty="0"/>
          </a:p>
        </p:txBody>
      </p:sp>
    </p:spTree>
    <p:extLst>
      <p:ext uri="{BB962C8B-B14F-4D97-AF65-F5344CB8AC3E}">
        <p14:creationId xmlns:p14="http://schemas.microsoft.com/office/powerpoint/2010/main" xmlns="" val="1572360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do we judge ‘relevant’ education?</a:t>
            </a:r>
            <a:endParaRPr lang="en-US" b="1" dirty="0"/>
          </a:p>
        </p:txBody>
      </p:sp>
      <p:sp>
        <p:nvSpPr>
          <p:cNvPr id="3" name="Content Placeholder 2"/>
          <p:cNvSpPr>
            <a:spLocks noGrp="1"/>
          </p:cNvSpPr>
          <p:nvPr>
            <p:ph idx="1"/>
          </p:nvPr>
        </p:nvSpPr>
        <p:spPr/>
        <p:txBody>
          <a:bodyPr>
            <a:normAutofit fontScale="70000" lnSpcReduction="20000"/>
          </a:bodyPr>
          <a:lstStyle/>
          <a:p>
            <a:r>
              <a:rPr lang="en-US" dirty="0" smtClean="0"/>
              <a:t>By the “Employability” of graduates, defined as </a:t>
            </a:r>
            <a:r>
              <a:rPr lang="en-US" sz="2000" dirty="0" smtClean="0"/>
              <a:t>“… </a:t>
            </a:r>
            <a:r>
              <a:rPr lang="en-US" sz="2000" dirty="0"/>
              <a:t>a set of achievements - skills, understandings and personal attributes </a:t>
            </a:r>
            <a:r>
              <a:rPr lang="en-US" sz="2000" dirty="0" smtClean="0"/>
              <a:t>– that </a:t>
            </a:r>
            <a:r>
              <a:rPr lang="en-US" sz="2000" dirty="0"/>
              <a:t>makes graduates more likely to gain employment and be successful </a:t>
            </a:r>
            <a:r>
              <a:rPr lang="en-US" sz="2000" dirty="0" smtClean="0"/>
              <a:t>in their </a:t>
            </a:r>
            <a:r>
              <a:rPr lang="en-US" sz="2000" dirty="0"/>
              <a:t>chosen occupations, which benefits themselves, the workplace, </a:t>
            </a:r>
            <a:r>
              <a:rPr lang="en-US" sz="2000" dirty="0" smtClean="0"/>
              <a:t>the community </a:t>
            </a:r>
            <a:r>
              <a:rPr lang="en-US" sz="2000" dirty="0"/>
              <a:t>and the economy. </a:t>
            </a:r>
            <a:r>
              <a:rPr lang="en-US" sz="2000" dirty="0" smtClean="0"/>
              <a:t>(</a:t>
            </a:r>
            <a:r>
              <a:rPr lang="en-US" sz="2000" dirty="0" err="1" smtClean="0"/>
              <a:t>Yorke</a:t>
            </a:r>
            <a:r>
              <a:rPr lang="en-US" sz="2000" dirty="0" smtClean="0"/>
              <a:t>, 2006:8)</a:t>
            </a:r>
          </a:p>
          <a:p>
            <a:r>
              <a:rPr lang="en-US" dirty="0" smtClean="0"/>
              <a:t>this requires 2 attributes,</a:t>
            </a:r>
          </a:p>
          <a:p>
            <a:pPr marL="857250" lvl="1" indent="-400050">
              <a:buFont typeface="+mj-lt"/>
              <a:buAutoNum type="romanUcPeriod"/>
            </a:pPr>
            <a:r>
              <a:rPr lang="en-US" sz="2400" dirty="0" smtClean="0"/>
              <a:t> meta-cognitive skills </a:t>
            </a:r>
            <a:r>
              <a:rPr lang="en-US" sz="2400" dirty="0"/>
              <a:t>such as learning how to learn </a:t>
            </a:r>
            <a:endParaRPr lang="en-US" sz="2400" dirty="0" smtClean="0"/>
          </a:p>
          <a:p>
            <a:pPr marL="857250" lvl="1" indent="-400050">
              <a:buFont typeface="+mj-lt"/>
              <a:buAutoNum type="romanUcPeriod"/>
            </a:pPr>
            <a:r>
              <a:rPr lang="en-US" sz="2400" dirty="0" smtClean="0"/>
              <a:t> </a:t>
            </a:r>
            <a:r>
              <a:rPr lang="en-US" sz="2400" dirty="0" err="1"/>
              <a:t>behavioural</a:t>
            </a:r>
            <a:r>
              <a:rPr lang="en-US" sz="2400" dirty="0"/>
              <a:t> attributes, such as ability </a:t>
            </a:r>
            <a:r>
              <a:rPr lang="en-US" sz="2400" dirty="0" smtClean="0"/>
              <a:t>to take </a:t>
            </a:r>
            <a:r>
              <a:rPr lang="en-US" sz="2400" dirty="0"/>
              <a:t>responsibility for managing one’s own performance at work and </a:t>
            </a:r>
            <a:r>
              <a:rPr lang="en-US" sz="2400" dirty="0" smtClean="0"/>
              <a:t>career development </a:t>
            </a:r>
            <a:r>
              <a:rPr lang="en-US" sz="2400" dirty="0"/>
              <a:t>(Harvey et al. 1997). </a:t>
            </a:r>
          </a:p>
          <a:p>
            <a:r>
              <a:rPr lang="en-US" sz="3300" dirty="0" smtClean="0"/>
              <a:t>These attributes require ‘generic’/‘</a:t>
            </a:r>
            <a:r>
              <a:rPr lang="en-US" sz="3300" dirty="0"/>
              <a:t>soft’ skills, such as teamwork, flexibility, adaptability, problem </a:t>
            </a:r>
            <a:r>
              <a:rPr lang="en-US" sz="3300" dirty="0" smtClean="0"/>
              <a:t>solving, interpersonal competence </a:t>
            </a:r>
            <a:r>
              <a:rPr lang="en-US" sz="3300" dirty="0"/>
              <a:t>and critical thinking. </a:t>
            </a:r>
            <a:endParaRPr lang="en-US" sz="3300" dirty="0" smtClean="0"/>
          </a:p>
          <a:p>
            <a:r>
              <a:rPr lang="en-US" sz="3300" dirty="0" smtClean="0"/>
              <a:t>Individuals </a:t>
            </a:r>
            <a:r>
              <a:rPr lang="en-US" sz="3300" dirty="0"/>
              <a:t>cannot function </a:t>
            </a:r>
            <a:r>
              <a:rPr lang="en-US" sz="3300" dirty="0" smtClean="0"/>
              <a:t>effectively in </a:t>
            </a:r>
            <a:r>
              <a:rPr lang="en-US" sz="3300" dirty="0"/>
              <a:t>the workplace without these skills. </a:t>
            </a:r>
            <a:r>
              <a:rPr lang="en-US" sz="3300" dirty="0" smtClean="0"/>
              <a:t>A worker with these attributes is a </a:t>
            </a:r>
            <a:r>
              <a:rPr lang="en-US" sz="3300" b="1" dirty="0" smtClean="0"/>
              <a:t>‘self-programmable’ worker.</a:t>
            </a:r>
            <a:endParaRPr lang="en-US" sz="3300" b="1" dirty="0"/>
          </a:p>
          <a:p>
            <a:r>
              <a:rPr lang="en-US" sz="3300" dirty="0" smtClean="0"/>
              <a:t>This is the </a:t>
            </a:r>
            <a:r>
              <a:rPr lang="en-US" sz="3300" b="1" dirty="0" smtClean="0"/>
              <a:t>‘new’ worker</a:t>
            </a:r>
            <a:r>
              <a:rPr lang="en-US" sz="3300" dirty="0" smtClean="0"/>
              <a:t> to be produced by the </a:t>
            </a:r>
            <a:r>
              <a:rPr lang="en-US" sz="3300" b="1" dirty="0" smtClean="0"/>
              <a:t>education and training </a:t>
            </a:r>
            <a:r>
              <a:rPr lang="en-US" sz="3300" dirty="0" smtClean="0"/>
              <a:t>sector for a </a:t>
            </a:r>
            <a:r>
              <a:rPr lang="en-US" sz="3300" b="1" dirty="0" smtClean="0"/>
              <a:t>globally competitive economy</a:t>
            </a:r>
            <a:r>
              <a:rPr lang="en-US" sz="3300" dirty="0" smtClean="0"/>
              <a:t>.</a:t>
            </a:r>
            <a:endParaRPr lang="en-US" sz="3300" dirty="0"/>
          </a:p>
        </p:txBody>
      </p:sp>
    </p:spTree>
    <p:extLst>
      <p:ext uri="{BB962C8B-B14F-4D97-AF65-F5344CB8AC3E}">
        <p14:creationId xmlns:p14="http://schemas.microsoft.com/office/powerpoint/2010/main" xmlns="" val="2042562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Is our (tertiary) education system producing this learner-worker?</a:t>
            </a:r>
            <a:endParaRPr lang="en-US" b="1" dirty="0"/>
          </a:p>
        </p:txBody>
      </p:sp>
      <p:sp>
        <p:nvSpPr>
          <p:cNvPr id="3" name="Content Placeholder 2"/>
          <p:cNvSpPr>
            <a:spLocks noGrp="1"/>
          </p:cNvSpPr>
          <p:nvPr>
            <p:ph idx="1"/>
          </p:nvPr>
        </p:nvSpPr>
        <p:spPr/>
        <p:txBody>
          <a:bodyPr/>
          <a:lstStyle/>
          <a:p>
            <a:r>
              <a:rPr lang="en-US" dirty="0" smtClean="0"/>
              <a:t>No.</a:t>
            </a:r>
          </a:p>
          <a:p>
            <a:pPr lvl="1">
              <a:buFont typeface="Wingdings" pitchFamily="2" charset="2"/>
              <a:buChar char="§"/>
            </a:pPr>
            <a:r>
              <a:rPr lang="en-US" dirty="0" smtClean="0"/>
              <a:t> </a:t>
            </a:r>
            <a:r>
              <a:rPr lang="en-US" dirty="0"/>
              <a:t>O</a:t>
            </a:r>
            <a:r>
              <a:rPr lang="en-US" dirty="0" smtClean="0"/>
              <a:t>bservations of a mismatch between the supply-side and the demand-side point to a disconnect.</a:t>
            </a:r>
          </a:p>
          <a:p>
            <a:pPr lvl="1">
              <a:buFont typeface="Wingdings" pitchFamily="2" charset="2"/>
              <a:buChar char="§"/>
            </a:pPr>
            <a:r>
              <a:rPr lang="en-US" dirty="0" smtClean="0"/>
              <a:t>“Jobs without people” (which jobs?) </a:t>
            </a:r>
          </a:p>
          <a:p>
            <a:pPr lvl="1">
              <a:buFont typeface="Wingdings" pitchFamily="2" charset="2"/>
              <a:buChar char="§"/>
            </a:pPr>
            <a:r>
              <a:rPr lang="en-US" dirty="0" smtClean="0"/>
              <a:t>Employers’ persistent complaints about graduates’ lack of ‘soft skills’.</a:t>
            </a:r>
          </a:p>
          <a:p>
            <a:endParaRPr lang="en-US" dirty="0" smtClean="0"/>
          </a:p>
          <a:p>
            <a:endParaRPr lang="en-US" dirty="0"/>
          </a:p>
        </p:txBody>
      </p:sp>
    </p:spTree>
    <p:extLst>
      <p:ext uri="{BB962C8B-B14F-4D97-AF65-F5344CB8AC3E}">
        <p14:creationId xmlns:p14="http://schemas.microsoft.com/office/powerpoint/2010/main" xmlns="" val="561394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What’s needs to be done?</a:t>
            </a:r>
            <a:endParaRPr lang="en-US" b="1" dirty="0"/>
          </a:p>
        </p:txBody>
      </p:sp>
      <p:sp>
        <p:nvSpPr>
          <p:cNvPr id="3" name="Content Placeholder 2"/>
          <p:cNvSpPr>
            <a:spLocks noGrp="1"/>
          </p:cNvSpPr>
          <p:nvPr>
            <p:ph idx="1"/>
          </p:nvPr>
        </p:nvSpPr>
        <p:spPr/>
        <p:txBody>
          <a:bodyPr>
            <a:normAutofit lnSpcReduction="10000"/>
          </a:bodyPr>
          <a:lstStyle/>
          <a:p>
            <a:r>
              <a:rPr lang="en-US" dirty="0" smtClean="0"/>
              <a:t>At Policy Level</a:t>
            </a:r>
          </a:p>
          <a:p>
            <a:pPr lvl="1">
              <a:buFont typeface="Wingdings" pitchFamily="2" charset="2"/>
              <a:buChar char="§"/>
            </a:pPr>
            <a:r>
              <a:rPr lang="en-US" dirty="0" smtClean="0"/>
              <a:t>A coordinated tertiary system with common goals and a strategic plan is required. This is what the TEC/HRDC are working on.</a:t>
            </a:r>
          </a:p>
          <a:p>
            <a:pPr lvl="1">
              <a:buFont typeface="Wingdings" pitchFamily="2" charset="2"/>
              <a:buChar char="§"/>
            </a:pPr>
            <a:r>
              <a:rPr lang="en-US" dirty="0" smtClean="0"/>
              <a:t>A well-financed system – HRDC</a:t>
            </a:r>
          </a:p>
          <a:p>
            <a:pPr lvl="1">
              <a:buFont typeface="Wingdings" pitchFamily="2" charset="2"/>
              <a:buChar char="§"/>
            </a:pPr>
            <a:r>
              <a:rPr lang="en-US" dirty="0" smtClean="0"/>
              <a:t>Standards are required – BQA</a:t>
            </a:r>
          </a:p>
          <a:p>
            <a:pPr marL="0" indent="0">
              <a:buNone/>
            </a:pPr>
            <a:r>
              <a:rPr lang="en-US" dirty="0" smtClean="0"/>
              <a:t>However, policies and other resources get translated into the required products in the tertiary institutions themselves– the providers.</a:t>
            </a:r>
          </a:p>
          <a:p>
            <a:pPr lvl="1">
              <a:buFont typeface="Wingdings" pitchFamily="2" charset="2"/>
              <a:buChar char="§"/>
            </a:pPr>
            <a:endParaRPr lang="en-US" dirty="0"/>
          </a:p>
        </p:txBody>
      </p:sp>
    </p:spTree>
    <p:extLst>
      <p:ext uri="{BB962C8B-B14F-4D97-AF65-F5344CB8AC3E}">
        <p14:creationId xmlns:p14="http://schemas.microsoft.com/office/powerpoint/2010/main" xmlns="" val="3850960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4563</TotalTime>
  <Words>1114</Words>
  <Application>Microsoft Office PowerPoint</Application>
  <PresentationFormat>On-screen Show (4:3)</PresentationFormat>
  <Paragraphs>74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Achieving Quality Tertiary Education in Botswana: The Significance of a Constructive Alignment between Curriculum, Pedagogy and Assessment</vt:lpstr>
      <vt:lpstr>       Outline of the Presentation Background Factors pushing for Quality education Botswana response to Challenges in Education Judging Relevant Education How ready is the Education system? What needs to be Done? Constructive Alignment and Employability Implications </vt:lpstr>
      <vt:lpstr>Background</vt:lpstr>
      <vt:lpstr>Factor(s) pushing for Quality Education</vt:lpstr>
      <vt:lpstr> Botswana’s Response</vt:lpstr>
      <vt:lpstr>Botswana’s response (cont’d)</vt:lpstr>
      <vt:lpstr>How do we judge ‘relevant’ education?</vt:lpstr>
      <vt:lpstr>Is our (tertiary) education system producing this learner-worker?</vt:lpstr>
      <vt:lpstr>What’s needs to be done?</vt:lpstr>
      <vt:lpstr>What needs to be done (cont’d)</vt:lpstr>
      <vt:lpstr>Constructive Alignment</vt:lpstr>
      <vt:lpstr>Constructive Alignment Model</vt:lpstr>
      <vt:lpstr>Examples</vt:lpstr>
      <vt:lpstr>Curriculum Alignment &amp; Employability</vt:lpstr>
      <vt:lpstr>Figure 1: The Curriculum, Pedagogy, Assessment and Employability Relationship</vt:lpstr>
      <vt:lpstr>Curriculum &amp; Employability (cont’d)</vt:lpstr>
      <vt:lpstr>Curriculum &amp; Employability (cont’d)</vt:lpstr>
      <vt:lpstr>Implications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TABULAWA,  R. (PROF.)</dc:creator>
  <cp:lastModifiedBy>kelem</cp:lastModifiedBy>
  <cp:revision>138</cp:revision>
  <dcterms:created xsi:type="dcterms:W3CDTF">2014-09-17T05:27:48Z</dcterms:created>
  <dcterms:modified xsi:type="dcterms:W3CDTF">2015-05-26T09:50:55Z</dcterms:modified>
</cp:coreProperties>
</file>