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3.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2" r:id="rId3"/>
    <p:sldMasterId id="2147483684" r:id="rId4"/>
    <p:sldMasterId id="2147483696" r:id="rId5"/>
  </p:sldMasterIdLst>
  <p:sldIdLst>
    <p:sldId id="256" r:id="rId6"/>
    <p:sldId id="257" r:id="rId7"/>
    <p:sldId id="260" r:id="rId8"/>
    <p:sldId id="261" r:id="rId9"/>
    <p:sldId id="262" r:id="rId10"/>
    <p:sldId id="263" r:id="rId11"/>
    <p:sldId id="264" r:id="rId12"/>
    <p:sldId id="265" r:id="rId13"/>
    <p:sldId id="266" r:id="rId14"/>
    <p:sldId id="267" r:id="rId15"/>
    <p:sldId id="269" r:id="rId16"/>
    <p:sldId id="270" r:id="rId17"/>
    <p:sldId id="271" r:id="rId18"/>
    <p:sldId id="268" r:id="rId19"/>
    <p:sldId id="272"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snapToObjects="1">
      <p:cViewPr varScale="1">
        <p:scale>
          <a:sx n="63" d="100"/>
          <a:sy n="63" d="100"/>
        </p:scale>
        <p:origin x="-108" y="-24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C0FA5C-AACD-414C-B90B-21B33A521C7F}" type="datetimeFigureOut">
              <a:rPr lang="en-US" smtClean="0"/>
              <a:pPr/>
              <a:t>5/25/2015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BC804D-096D-DB43-9847-B9DB7988A88B}" type="slidenum">
              <a:rPr lang="en-US" smtClean="0"/>
              <a:pPr/>
              <a:t>‹#›</a:t>
            </a:fld>
            <a:endParaRPr lang="en-US"/>
          </a:p>
        </p:txBody>
      </p:sp>
    </p:spTree>
    <p:extLst>
      <p:ext uri="{BB962C8B-B14F-4D97-AF65-F5344CB8AC3E}">
        <p14:creationId xmlns:p14="http://schemas.microsoft.com/office/powerpoint/2010/main" xmlns="" val="2896037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C0FA5C-AACD-414C-B90B-21B33A521C7F}" type="datetimeFigureOut">
              <a:rPr lang="en-US" smtClean="0"/>
              <a:pPr/>
              <a:t>5/25/2015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BC804D-096D-DB43-9847-B9DB7988A88B}" type="slidenum">
              <a:rPr lang="en-US" smtClean="0"/>
              <a:pPr/>
              <a:t>‹#›</a:t>
            </a:fld>
            <a:endParaRPr lang="en-US"/>
          </a:p>
        </p:txBody>
      </p:sp>
    </p:spTree>
    <p:extLst>
      <p:ext uri="{BB962C8B-B14F-4D97-AF65-F5344CB8AC3E}">
        <p14:creationId xmlns:p14="http://schemas.microsoft.com/office/powerpoint/2010/main" xmlns="" val="3465543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C0FA5C-AACD-414C-B90B-21B33A521C7F}" type="datetimeFigureOut">
              <a:rPr lang="en-US" smtClean="0"/>
              <a:pPr/>
              <a:t>5/25/2015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BC804D-096D-DB43-9847-B9DB7988A88B}" type="slidenum">
              <a:rPr lang="en-US" smtClean="0"/>
              <a:pPr/>
              <a:t>‹#›</a:t>
            </a:fld>
            <a:endParaRPr lang="en-US"/>
          </a:p>
        </p:txBody>
      </p:sp>
    </p:spTree>
    <p:extLst>
      <p:ext uri="{BB962C8B-B14F-4D97-AF65-F5344CB8AC3E}">
        <p14:creationId xmlns:p14="http://schemas.microsoft.com/office/powerpoint/2010/main" xmlns="" val="40023448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773345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9721816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15055256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19662809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16504113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6379025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9381991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6831056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C0FA5C-AACD-414C-B90B-21B33A521C7F}" type="datetimeFigureOut">
              <a:rPr lang="en-US" smtClean="0"/>
              <a:pPr/>
              <a:t>5/25/2015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BC804D-096D-DB43-9847-B9DB7988A88B}" type="slidenum">
              <a:rPr lang="en-US" smtClean="0"/>
              <a:pPr/>
              <a:t>‹#›</a:t>
            </a:fld>
            <a:endParaRPr lang="en-US"/>
          </a:p>
        </p:txBody>
      </p:sp>
    </p:spTree>
    <p:extLst>
      <p:ext uri="{BB962C8B-B14F-4D97-AF65-F5344CB8AC3E}">
        <p14:creationId xmlns:p14="http://schemas.microsoft.com/office/powerpoint/2010/main" xmlns="" val="29235950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3509397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8196708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2374245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3246217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2426139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41758228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6507364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40496749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9342058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1209122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C0FA5C-AACD-414C-B90B-21B33A521C7F}" type="datetimeFigureOut">
              <a:rPr lang="en-US" smtClean="0"/>
              <a:pPr/>
              <a:t>5/25/2015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BC804D-096D-DB43-9847-B9DB7988A88B}" type="slidenum">
              <a:rPr lang="en-US" smtClean="0"/>
              <a:pPr/>
              <a:t>‹#›</a:t>
            </a:fld>
            <a:endParaRPr lang="en-US"/>
          </a:p>
        </p:txBody>
      </p:sp>
    </p:spTree>
    <p:extLst>
      <p:ext uri="{BB962C8B-B14F-4D97-AF65-F5344CB8AC3E}">
        <p14:creationId xmlns:p14="http://schemas.microsoft.com/office/powerpoint/2010/main" xmlns="" val="9592547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2411937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8737560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1317136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560885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727420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41573269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1522242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11321439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90665306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263649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C0FA5C-AACD-414C-B90B-21B33A521C7F}" type="datetimeFigureOut">
              <a:rPr lang="en-US" smtClean="0"/>
              <a:pPr/>
              <a:t>5/25/2015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BC804D-096D-DB43-9847-B9DB7988A88B}" type="slidenum">
              <a:rPr lang="en-US" smtClean="0"/>
              <a:pPr/>
              <a:t>‹#›</a:t>
            </a:fld>
            <a:endParaRPr lang="en-US"/>
          </a:p>
        </p:txBody>
      </p:sp>
    </p:spTree>
    <p:extLst>
      <p:ext uri="{BB962C8B-B14F-4D97-AF65-F5344CB8AC3E}">
        <p14:creationId xmlns:p14="http://schemas.microsoft.com/office/powerpoint/2010/main" xmlns="" val="326499431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52862568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109157167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51336127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4426110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14548726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408068856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125463518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4656774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10527405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42442010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C0FA5C-AACD-414C-B90B-21B33A521C7F}" type="datetimeFigureOut">
              <a:rPr lang="en-US" smtClean="0"/>
              <a:pPr/>
              <a:t>5/25/2015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BC804D-096D-DB43-9847-B9DB7988A88B}" type="slidenum">
              <a:rPr lang="en-US" smtClean="0"/>
              <a:pPr/>
              <a:t>‹#›</a:t>
            </a:fld>
            <a:endParaRPr lang="en-US"/>
          </a:p>
        </p:txBody>
      </p:sp>
    </p:spTree>
    <p:extLst>
      <p:ext uri="{BB962C8B-B14F-4D97-AF65-F5344CB8AC3E}">
        <p14:creationId xmlns:p14="http://schemas.microsoft.com/office/powerpoint/2010/main" xmlns="" val="180104714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79894977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80687075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78525215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01557356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17124421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604581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C0FA5C-AACD-414C-B90B-21B33A521C7F}" type="datetimeFigureOut">
              <a:rPr lang="en-US" smtClean="0"/>
              <a:pPr/>
              <a:t>5/25/2015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BC804D-096D-DB43-9847-B9DB7988A88B}" type="slidenum">
              <a:rPr lang="en-US" smtClean="0"/>
              <a:pPr/>
              <a:t>‹#›</a:t>
            </a:fld>
            <a:endParaRPr lang="en-US"/>
          </a:p>
        </p:txBody>
      </p:sp>
    </p:spTree>
    <p:extLst>
      <p:ext uri="{BB962C8B-B14F-4D97-AF65-F5344CB8AC3E}">
        <p14:creationId xmlns:p14="http://schemas.microsoft.com/office/powerpoint/2010/main" xmlns="" val="4096524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C0FA5C-AACD-414C-B90B-21B33A521C7F}" type="datetimeFigureOut">
              <a:rPr lang="en-US" smtClean="0"/>
              <a:pPr/>
              <a:t>5/25/2015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BC804D-096D-DB43-9847-B9DB7988A88B}" type="slidenum">
              <a:rPr lang="en-US" smtClean="0"/>
              <a:pPr/>
              <a:t>‹#›</a:t>
            </a:fld>
            <a:endParaRPr lang="en-US"/>
          </a:p>
        </p:txBody>
      </p:sp>
    </p:spTree>
    <p:extLst>
      <p:ext uri="{BB962C8B-B14F-4D97-AF65-F5344CB8AC3E}">
        <p14:creationId xmlns:p14="http://schemas.microsoft.com/office/powerpoint/2010/main" xmlns="" val="1770225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C0FA5C-AACD-414C-B90B-21B33A521C7F}" type="datetimeFigureOut">
              <a:rPr lang="en-US" smtClean="0"/>
              <a:pPr/>
              <a:t>5/25/2015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BC804D-096D-DB43-9847-B9DB7988A88B}" type="slidenum">
              <a:rPr lang="en-US" smtClean="0"/>
              <a:pPr/>
              <a:t>‹#›</a:t>
            </a:fld>
            <a:endParaRPr lang="en-US"/>
          </a:p>
        </p:txBody>
      </p:sp>
    </p:spTree>
    <p:extLst>
      <p:ext uri="{BB962C8B-B14F-4D97-AF65-F5344CB8AC3E}">
        <p14:creationId xmlns:p14="http://schemas.microsoft.com/office/powerpoint/2010/main" xmlns="" val="2268553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C0FA5C-AACD-414C-B90B-21B33A521C7F}" type="datetimeFigureOut">
              <a:rPr lang="en-US" smtClean="0"/>
              <a:pPr/>
              <a:t>5/25/2015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BC804D-096D-DB43-9847-B9DB7988A88B}" type="slidenum">
              <a:rPr lang="en-US" smtClean="0"/>
              <a:pPr/>
              <a:t>‹#›</a:t>
            </a:fld>
            <a:endParaRPr lang="en-US"/>
          </a:p>
        </p:txBody>
      </p:sp>
    </p:spTree>
    <p:extLst>
      <p:ext uri="{BB962C8B-B14F-4D97-AF65-F5344CB8AC3E}">
        <p14:creationId xmlns:p14="http://schemas.microsoft.com/office/powerpoint/2010/main" xmlns="" val="2445599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C0FA5C-AACD-414C-B90B-21B33A521C7F}" type="datetimeFigureOut">
              <a:rPr lang="en-US" smtClean="0"/>
              <a:pPr/>
              <a:t>5/25/2015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BC804D-096D-DB43-9847-B9DB7988A88B}" type="slidenum">
              <a:rPr lang="en-US" smtClean="0"/>
              <a:pPr/>
              <a:t>‹#›</a:t>
            </a:fld>
            <a:endParaRPr lang="en-US"/>
          </a:p>
        </p:txBody>
      </p:sp>
    </p:spTree>
    <p:extLst>
      <p:ext uri="{BB962C8B-B14F-4D97-AF65-F5344CB8AC3E}">
        <p14:creationId xmlns:p14="http://schemas.microsoft.com/office/powerpoint/2010/main" xmlns="" val="23131898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2692382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00007227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119963698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C0FA5C-AACD-414C-B90B-21B33A521C7F}" type="datetimeFigureOut">
              <a:rPr lang="en-US" smtClean="0">
                <a:solidFill>
                  <a:prstClr val="black">
                    <a:tint val="75000"/>
                  </a:prstClr>
                </a:solidFill>
              </a:rPr>
              <a:pPr/>
              <a:t>5/25/2015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BC804D-096D-DB43-9847-B9DB7988A88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66398827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Baskerville Old Face" panose="02020602080505020303" pitchFamily="18" charset="0"/>
              </a:rPr>
              <a:t>BOTHO UNIVERSITY </a:t>
            </a:r>
            <a:endParaRPr lang="en-US" dirty="0">
              <a:latin typeface="Baskerville Old Face" panose="02020602080505020303" pitchFamily="18" charset="0"/>
            </a:endParaRPr>
          </a:p>
        </p:txBody>
      </p:sp>
      <p:sp>
        <p:nvSpPr>
          <p:cNvPr id="3" name="Content Placeholder 2"/>
          <p:cNvSpPr>
            <a:spLocks noGrp="1"/>
          </p:cNvSpPr>
          <p:nvPr>
            <p:ph idx="1"/>
          </p:nvPr>
        </p:nvSpPr>
        <p:spPr/>
        <p:txBody>
          <a:bodyPr>
            <a:normAutofit/>
          </a:bodyPr>
          <a:lstStyle/>
          <a:p>
            <a:pPr marL="0" indent="0" algn="ctr">
              <a:buNone/>
            </a:pPr>
            <a:r>
              <a:rPr lang="en-ZA" sz="2000" b="1" dirty="0" smtClean="0">
                <a:latin typeface="Baskerville Old Face" panose="02020602080505020303" pitchFamily="18" charset="0"/>
              </a:rPr>
              <a:t>TEACHING EXCELLENCE  AND TRANSFORMATIVE LEARNING</a:t>
            </a:r>
          </a:p>
          <a:p>
            <a:pPr marL="0" indent="0" algn="ctr">
              <a:buNone/>
            </a:pPr>
            <a:r>
              <a:rPr lang="en-ZA" sz="2000" b="1" dirty="0" smtClean="0">
                <a:latin typeface="Baskerville Old Face" panose="02020602080505020303" pitchFamily="18" charset="0"/>
              </a:rPr>
              <a:t>BY </a:t>
            </a:r>
          </a:p>
          <a:p>
            <a:pPr marL="0" indent="0" algn="ctr">
              <a:buNone/>
            </a:pPr>
            <a:r>
              <a:rPr lang="en-ZA" sz="2000" b="1" dirty="0" smtClean="0">
                <a:latin typeface="Baskerville Old Face" panose="02020602080505020303" pitchFamily="18" charset="0"/>
              </a:rPr>
              <a:t>PROF NQABOMZI GAWE</a:t>
            </a:r>
          </a:p>
          <a:p>
            <a:pPr marL="0" indent="0" algn="ctr">
              <a:buNone/>
            </a:pPr>
            <a:r>
              <a:rPr lang="en-ZA" sz="2000" b="1" dirty="0" smtClean="0">
                <a:latin typeface="Baskerville Old Face" panose="02020602080505020303" pitchFamily="18" charset="0"/>
              </a:rPr>
              <a:t>(Prof Emeritus, Durban University of Technology and </a:t>
            </a:r>
          </a:p>
          <a:p>
            <a:pPr marL="0" indent="0" algn="ctr">
              <a:buNone/>
            </a:pPr>
            <a:r>
              <a:rPr lang="en-ZA" sz="2000" b="1" dirty="0" smtClean="0">
                <a:latin typeface="Baskerville Old Face" panose="02020602080505020303" pitchFamily="18" charset="0"/>
              </a:rPr>
              <a:t>Teaching and Learning Independent Contractor for University of Zululand)</a:t>
            </a:r>
          </a:p>
          <a:p>
            <a:pPr marL="0" indent="0" algn="ctr">
              <a:buNone/>
            </a:pPr>
            <a:r>
              <a:rPr lang="en-ZA" sz="2000" b="1" dirty="0" smtClean="0">
                <a:latin typeface="Baskerville Old Face" panose="02020602080505020303" pitchFamily="18" charset="0"/>
              </a:rPr>
              <a:t>28 February 2015</a:t>
            </a:r>
            <a:endParaRPr lang="en-ZA" sz="2000" b="1" dirty="0">
              <a:latin typeface="Baskerville Old Face" panose="02020602080505020303" pitchFamily="18" charset="0"/>
            </a:endParaRPr>
          </a:p>
        </p:txBody>
      </p:sp>
    </p:spTree>
    <p:extLst>
      <p:ext uri="{BB962C8B-B14F-4D97-AF65-F5344CB8AC3E}">
        <p14:creationId xmlns:p14="http://schemas.microsoft.com/office/powerpoint/2010/main" xmlns="" val="14501809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70774" y="257705"/>
            <a:ext cx="7879222" cy="944562"/>
          </a:xfrm>
        </p:spPr>
        <p:txBody>
          <a:bodyPr>
            <a:noAutofit/>
          </a:bodyPr>
          <a:lstStyle/>
          <a:p>
            <a:r>
              <a:rPr lang="en-ZA" sz="3600" b="1" dirty="0" smtClean="0">
                <a:latin typeface="Baskerville Old Face" panose="02020602080505020303" pitchFamily="18" charset="0"/>
              </a:rPr>
              <a:t>THE FOUR OVERACHING THEMES </a:t>
            </a:r>
            <a:endParaRPr lang="en-US" dirty="0">
              <a:latin typeface="Baskerville Old Face" panose="02020602080505020303" pitchFamily="18" charset="0"/>
            </a:endParaRPr>
          </a:p>
        </p:txBody>
      </p:sp>
      <p:sp>
        <p:nvSpPr>
          <p:cNvPr id="6" name="Content Placeholder 2"/>
          <p:cNvSpPr>
            <a:spLocks noGrp="1"/>
          </p:cNvSpPr>
          <p:nvPr>
            <p:ph idx="1"/>
          </p:nvPr>
        </p:nvSpPr>
        <p:spPr/>
        <p:txBody>
          <a:bodyPr>
            <a:normAutofit/>
          </a:bodyPr>
          <a:lstStyle/>
          <a:p>
            <a:pPr>
              <a:buFont typeface="Wingdings" panose="05000000000000000000" pitchFamily="2" charset="2"/>
              <a:buChar char="ü"/>
            </a:pPr>
            <a:r>
              <a:rPr lang="en-US" sz="2800" b="1" dirty="0" smtClean="0">
                <a:latin typeface="Baskerville Old Face" panose="02020602080505020303" pitchFamily="18" charset="0"/>
              </a:rPr>
              <a:t>Students as Individuals, Partners and  Colleagues </a:t>
            </a:r>
          </a:p>
          <a:p>
            <a:pPr marL="0" indent="0">
              <a:buNone/>
            </a:pPr>
            <a:endParaRPr lang="en-US" sz="2800" b="1" dirty="0" smtClean="0">
              <a:latin typeface="Baskerville Old Face" panose="02020602080505020303" pitchFamily="18" charset="0"/>
            </a:endParaRPr>
          </a:p>
          <a:p>
            <a:r>
              <a:rPr lang="en-ZA" sz="2800" dirty="0">
                <a:latin typeface="Baskerville Old Face" panose="02020602080505020303" pitchFamily="18" charset="0"/>
              </a:rPr>
              <a:t>“Teaching needs to adapt and respond to widening access and greater student diversity by focusing on the academic development needs of students rather than operating with a deficit model of student capabilities”. </a:t>
            </a:r>
            <a:r>
              <a:rPr lang="en-ZA" sz="2800" dirty="0" err="1">
                <a:latin typeface="Baskerville Old Face" panose="02020602080505020303" pitchFamily="18" charset="0"/>
              </a:rPr>
              <a:t>D’Andrea</a:t>
            </a:r>
            <a:r>
              <a:rPr lang="en-ZA" sz="2800" dirty="0">
                <a:latin typeface="Baskerville Old Face" panose="02020602080505020303" pitchFamily="18" charset="0"/>
              </a:rPr>
              <a:t> and Gosling, (2004:191).</a:t>
            </a:r>
          </a:p>
          <a:p>
            <a:pPr marL="0" indent="0">
              <a:buNone/>
            </a:pPr>
            <a:endParaRPr lang="en-US" sz="2500" dirty="0"/>
          </a:p>
        </p:txBody>
      </p:sp>
    </p:spTree>
    <p:extLst>
      <p:ext uri="{BB962C8B-B14F-4D97-AF65-F5344CB8AC3E}">
        <p14:creationId xmlns:p14="http://schemas.microsoft.com/office/powerpoint/2010/main" xmlns="" val="25152102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ZA" b="1" dirty="0"/>
              <a:t>Students as Individuals, Partners and Colleagues.</a:t>
            </a:r>
            <a:r>
              <a:rPr lang="en-ZA" dirty="0"/>
              <a:t/>
            </a:r>
            <a:br>
              <a:rPr lang="en-ZA" dirty="0"/>
            </a:br>
            <a:endParaRPr lang="en-ZA" dirty="0"/>
          </a:p>
        </p:txBody>
      </p:sp>
      <p:sp>
        <p:nvSpPr>
          <p:cNvPr id="3" name="Content Placeholder 2"/>
          <p:cNvSpPr>
            <a:spLocks noGrp="1"/>
          </p:cNvSpPr>
          <p:nvPr>
            <p:ph idx="1"/>
          </p:nvPr>
        </p:nvSpPr>
        <p:spPr/>
        <p:txBody>
          <a:bodyPr/>
          <a:lstStyle/>
          <a:p>
            <a:r>
              <a:rPr lang="en-ZA" b="1" dirty="0"/>
              <a:t>“Teaching needs to adapt and respond to widening access and greater student diversity by focusing on the academic development needs of students rather than operating with a deficit model of student capabilities”. </a:t>
            </a:r>
            <a:r>
              <a:rPr lang="en-ZA" b="1" dirty="0" err="1"/>
              <a:t>D’Andrea</a:t>
            </a:r>
            <a:r>
              <a:rPr lang="en-ZA" b="1" dirty="0"/>
              <a:t> and Gosling, (2004:191).</a:t>
            </a:r>
            <a:endParaRPr lang="en-ZA" dirty="0"/>
          </a:p>
          <a:p>
            <a:endParaRPr lang="en-ZA" dirty="0"/>
          </a:p>
        </p:txBody>
      </p:sp>
    </p:spTree>
    <p:extLst>
      <p:ext uri="{BB962C8B-B14F-4D97-AF65-F5344CB8AC3E}">
        <p14:creationId xmlns:p14="http://schemas.microsoft.com/office/powerpoint/2010/main" xmlns="" val="31393980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ZA" b="1" dirty="0"/>
              <a:t>Students as Individuals, Partners and Colleagues.</a:t>
            </a:r>
            <a:r>
              <a:rPr lang="en-ZA" dirty="0"/>
              <a:t/>
            </a:r>
            <a:br>
              <a:rPr lang="en-ZA" dirty="0"/>
            </a:br>
            <a:endParaRPr lang="en-ZA" dirty="0"/>
          </a:p>
        </p:txBody>
      </p:sp>
      <p:sp>
        <p:nvSpPr>
          <p:cNvPr id="3" name="Content Placeholder 2"/>
          <p:cNvSpPr>
            <a:spLocks noGrp="1"/>
          </p:cNvSpPr>
          <p:nvPr>
            <p:ph idx="1"/>
          </p:nvPr>
        </p:nvSpPr>
        <p:spPr/>
        <p:txBody>
          <a:bodyPr>
            <a:normAutofit fontScale="85000" lnSpcReduction="10000"/>
          </a:bodyPr>
          <a:lstStyle/>
          <a:p>
            <a:r>
              <a:rPr lang="en-ZA" b="1" dirty="0"/>
              <a:t>institution as a learning entity which does not only focus on learners but on educators and other staff members within the institution as </a:t>
            </a:r>
            <a:r>
              <a:rPr lang="en-ZA" b="1" dirty="0" smtClean="0"/>
              <a:t>well.</a:t>
            </a:r>
          </a:p>
          <a:p>
            <a:r>
              <a:rPr lang="en-ZA" b="1" dirty="0"/>
              <a:t>There has to be an element of trust among learners, staff and management of the university that the university is operating as a system and everybody is in for the development of learning opportunities and strategies for all. In that way, learning contracts and staff contracts should reflect the commitment of the institution to becoming a learning university and the role players’ buy in.</a:t>
            </a:r>
            <a:endParaRPr lang="en-ZA" dirty="0"/>
          </a:p>
          <a:p>
            <a:endParaRPr lang="en-ZA" dirty="0"/>
          </a:p>
        </p:txBody>
      </p:sp>
    </p:spTree>
    <p:extLst>
      <p:ext uri="{BB962C8B-B14F-4D97-AF65-F5344CB8AC3E}">
        <p14:creationId xmlns:p14="http://schemas.microsoft.com/office/powerpoint/2010/main" xmlns="" val="40936267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Conclusion.</a:t>
            </a:r>
            <a:endParaRPr lang="en-ZA" dirty="0"/>
          </a:p>
        </p:txBody>
      </p:sp>
      <p:sp>
        <p:nvSpPr>
          <p:cNvPr id="3" name="Content Placeholder 2"/>
          <p:cNvSpPr>
            <a:spLocks noGrp="1"/>
          </p:cNvSpPr>
          <p:nvPr>
            <p:ph idx="1"/>
          </p:nvPr>
        </p:nvSpPr>
        <p:spPr/>
        <p:txBody>
          <a:bodyPr/>
          <a:lstStyle/>
          <a:p>
            <a:r>
              <a:rPr lang="en-ZA" b="1" dirty="0"/>
              <a:t>In summary, therefore, excellence in teaching and learning should not be </a:t>
            </a:r>
            <a:r>
              <a:rPr lang="en-ZA" b="1" dirty="0" err="1"/>
              <a:t>technicist</a:t>
            </a:r>
            <a:r>
              <a:rPr lang="en-ZA" b="1" dirty="0"/>
              <a:t> but developmental by allowing opportunities for all the players in the system to commit to be part of a learning organization that seeks to transform and inspire those who go through the doors of learning.</a:t>
            </a:r>
            <a:endParaRPr lang="en-ZA" dirty="0"/>
          </a:p>
          <a:p>
            <a:pPr marL="0" indent="0">
              <a:buNone/>
            </a:pPr>
            <a:endParaRPr lang="en-ZA" dirty="0"/>
          </a:p>
        </p:txBody>
      </p:sp>
    </p:spTree>
    <p:extLst>
      <p:ext uri="{BB962C8B-B14F-4D97-AF65-F5344CB8AC3E}">
        <p14:creationId xmlns:p14="http://schemas.microsoft.com/office/powerpoint/2010/main" xmlns="" val="4149949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70774" y="257705"/>
            <a:ext cx="7879222" cy="944562"/>
          </a:xfrm>
        </p:spPr>
        <p:txBody>
          <a:bodyPr>
            <a:noAutofit/>
          </a:bodyPr>
          <a:lstStyle/>
          <a:p>
            <a:r>
              <a:rPr lang="en-ZA" sz="3600" b="1" dirty="0" smtClean="0">
                <a:latin typeface="Baskerville Old Face" panose="02020602080505020303" pitchFamily="18" charset="0"/>
              </a:rPr>
              <a:t>REFERENCES </a:t>
            </a:r>
            <a:endParaRPr lang="en-US" dirty="0">
              <a:latin typeface="Baskerville Old Face" panose="02020602080505020303" pitchFamily="18" charset="0"/>
            </a:endParaRPr>
          </a:p>
        </p:txBody>
      </p:sp>
      <p:sp>
        <p:nvSpPr>
          <p:cNvPr id="6" name="Content Placeholder 2"/>
          <p:cNvSpPr>
            <a:spLocks noGrp="1"/>
          </p:cNvSpPr>
          <p:nvPr>
            <p:ph idx="1"/>
          </p:nvPr>
        </p:nvSpPr>
        <p:spPr/>
        <p:txBody>
          <a:bodyPr>
            <a:normAutofit fontScale="85000" lnSpcReduction="10000"/>
          </a:bodyPr>
          <a:lstStyle/>
          <a:p>
            <a:pPr marL="514350" lvl="0" indent="-514350">
              <a:buFont typeface="Arial"/>
              <a:buAutoNum type="arabicPeriod"/>
            </a:pPr>
            <a:r>
              <a:rPr lang="en-ZA" sz="2800" dirty="0" err="1"/>
              <a:t>D’Andrea</a:t>
            </a:r>
            <a:r>
              <a:rPr lang="en-ZA" sz="2800" dirty="0"/>
              <a:t>, V and Gosling, D (2004) Improving Teaching and Learning in Higher Education. </a:t>
            </a:r>
            <a:r>
              <a:rPr lang="en-ZA" sz="2800" i="1" dirty="0"/>
              <a:t>A whole institution approach. </a:t>
            </a:r>
            <a:r>
              <a:rPr lang="en-ZA" sz="2800" dirty="0"/>
              <a:t>UK Open University Press</a:t>
            </a:r>
          </a:p>
          <a:p>
            <a:pPr marL="514350" indent="-514350">
              <a:buAutoNum type="arabicPeriod"/>
            </a:pPr>
            <a:endParaRPr lang="en-US" sz="2800" dirty="0" smtClean="0">
              <a:latin typeface="Baskerville Old Face" panose="02020602080505020303" pitchFamily="18" charset="0"/>
            </a:endParaRPr>
          </a:p>
          <a:p>
            <a:pPr marL="514350" indent="-514350">
              <a:buAutoNum type="arabicPeriod"/>
            </a:pPr>
            <a:r>
              <a:rPr lang="en-US" sz="2800" dirty="0" smtClean="0">
                <a:latin typeface="Baskerville Old Face" panose="02020602080505020303" pitchFamily="18" charset="0"/>
              </a:rPr>
              <a:t>Jensen, K., Adams, J. and Strickland, K. (2014) Inspirational; Teaching: </a:t>
            </a:r>
            <a:r>
              <a:rPr lang="en-US" sz="2800" dirty="0">
                <a:latin typeface="Baskerville Old Face" panose="02020602080505020303" pitchFamily="18" charset="0"/>
              </a:rPr>
              <a:t>B</a:t>
            </a:r>
            <a:r>
              <a:rPr lang="en-US" sz="2800" dirty="0" smtClean="0">
                <a:latin typeface="Baskerville Old Face" panose="02020602080505020303" pitchFamily="18" charset="0"/>
              </a:rPr>
              <a:t>eyond Excellence and Towards Collaboration for Learning with Sustained Impact. http://jpaap.napier.ac.uk</a:t>
            </a:r>
          </a:p>
          <a:p>
            <a:pPr marL="514350" indent="-514350">
              <a:buAutoNum type="arabicPeriod"/>
            </a:pPr>
            <a:r>
              <a:rPr lang="en-US" sz="2800" dirty="0" smtClean="0">
                <a:latin typeface="Baskerville Old Face" panose="02020602080505020303" pitchFamily="18" charset="0"/>
              </a:rPr>
              <a:t>Light, G. and Cox, R. (2001)  Learning and Teaching in Higher Education: The Reflective Professional.  London : Paul Chapman Publishing. </a:t>
            </a:r>
          </a:p>
          <a:p>
            <a:pPr marL="514350" indent="-514350">
              <a:buAutoNum type="arabicPeriod"/>
            </a:pPr>
            <a:r>
              <a:rPr lang="en-US" sz="2800" dirty="0" err="1" smtClean="0">
                <a:latin typeface="Baskerville Old Face" panose="02020602080505020303" pitchFamily="18" charset="0"/>
              </a:rPr>
              <a:t>Mezirow</a:t>
            </a:r>
            <a:r>
              <a:rPr lang="en-US" sz="2800" dirty="0" smtClean="0">
                <a:latin typeface="Baskerville Old Face" panose="02020602080505020303" pitchFamily="18" charset="0"/>
              </a:rPr>
              <a:t>, J. (1991). Transformative Dimensions in Adult Learning. San Francisco: </a:t>
            </a:r>
            <a:r>
              <a:rPr lang="en-US" sz="2800" dirty="0" err="1" smtClean="0">
                <a:latin typeface="Baskerville Old Face" panose="02020602080505020303" pitchFamily="18" charset="0"/>
              </a:rPr>
              <a:t>Jossey</a:t>
            </a:r>
            <a:r>
              <a:rPr lang="en-US" sz="2800" dirty="0" smtClean="0">
                <a:latin typeface="Baskerville Old Face" panose="02020602080505020303" pitchFamily="18" charset="0"/>
              </a:rPr>
              <a:t>-Bass.</a:t>
            </a:r>
          </a:p>
          <a:p>
            <a:pPr marL="514350" indent="-514350">
              <a:buAutoNum type="arabicPeriod"/>
            </a:pPr>
            <a:endParaRPr lang="en-US" sz="2800" b="1" dirty="0">
              <a:latin typeface="Baskerville Old Face" panose="02020602080505020303" pitchFamily="18" charset="0"/>
            </a:endParaRPr>
          </a:p>
          <a:p>
            <a:pPr marL="0" indent="0">
              <a:buNone/>
            </a:pPr>
            <a:endParaRPr lang="en-US" sz="2800" b="1" dirty="0" smtClean="0">
              <a:latin typeface="Baskerville Old Face" panose="02020602080505020303" pitchFamily="18" charset="0"/>
            </a:endParaRPr>
          </a:p>
          <a:p>
            <a:pPr marL="0" indent="0">
              <a:buNone/>
            </a:pPr>
            <a:endParaRPr lang="en-US" sz="2500" dirty="0"/>
          </a:p>
        </p:txBody>
      </p:sp>
    </p:spTree>
    <p:extLst>
      <p:ext uri="{BB962C8B-B14F-4D97-AF65-F5344CB8AC3E}">
        <p14:creationId xmlns:p14="http://schemas.microsoft.com/office/powerpoint/2010/main" xmlns="" val="30683844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smtClean="0"/>
              <a:t>THANK YOU!</a:t>
            </a:r>
            <a:endParaRPr lang="en-ZA" b="1"/>
          </a:p>
        </p:txBody>
      </p:sp>
    </p:spTree>
    <p:extLst>
      <p:ext uri="{BB962C8B-B14F-4D97-AF65-F5344CB8AC3E}">
        <p14:creationId xmlns:p14="http://schemas.microsoft.com/office/powerpoint/2010/main" xmlns="" val="1357701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54666" y="257705"/>
            <a:ext cx="7332133" cy="944562"/>
          </a:xfrm>
        </p:spPr>
        <p:txBody>
          <a:bodyPr>
            <a:noAutofit/>
          </a:bodyPr>
          <a:lstStyle/>
          <a:p>
            <a:r>
              <a:rPr lang="en-ZA" b="1" dirty="0" smtClean="0">
                <a:latin typeface="Baskerville Old Face" panose="02020602080505020303" pitchFamily="18" charset="0"/>
              </a:rPr>
              <a:t>DEFINITION OF TERMS </a:t>
            </a:r>
            <a:r>
              <a:rPr lang="en-ZA" dirty="0">
                <a:latin typeface="Baskerville Old Face" panose="02020602080505020303" pitchFamily="18" charset="0"/>
              </a:rPr>
              <a:t/>
            </a:r>
            <a:br>
              <a:rPr lang="en-ZA" dirty="0">
                <a:latin typeface="Baskerville Old Face" panose="02020602080505020303" pitchFamily="18" charset="0"/>
              </a:rPr>
            </a:br>
            <a:endParaRPr lang="en-US" dirty="0">
              <a:latin typeface="Baskerville Old Face" panose="02020602080505020303" pitchFamily="18" charset="0"/>
            </a:endParaRPr>
          </a:p>
        </p:txBody>
      </p:sp>
      <p:sp>
        <p:nvSpPr>
          <p:cNvPr id="3" name="Content Placeholder 2"/>
          <p:cNvSpPr>
            <a:spLocks noGrp="1"/>
          </p:cNvSpPr>
          <p:nvPr>
            <p:ph idx="1"/>
          </p:nvPr>
        </p:nvSpPr>
        <p:spPr>
          <a:xfrm>
            <a:off x="457200" y="1600200"/>
            <a:ext cx="8229600" cy="4309533"/>
          </a:xfrm>
        </p:spPr>
        <p:txBody>
          <a:bodyPr>
            <a:normAutofit fontScale="62500" lnSpcReduction="20000"/>
          </a:bodyPr>
          <a:lstStyle/>
          <a:p>
            <a:pPr marL="514350" lvl="0" indent="-514350">
              <a:buFont typeface="+mj-lt"/>
              <a:buAutoNum type="arabicPeriod"/>
            </a:pPr>
            <a:r>
              <a:rPr lang="en-ZA" b="1" dirty="0" smtClean="0">
                <a:latin typeface="Baskerville Old Face" panose="02020602080505020303" pitchFamily="18" charset="0"/>
              </a:rPr>
              <a:t>Excellence</a:t>
            </a:r>
            <a:r>
              <a:rPr lang="en-ZA" b="1" dirty="0">
                <a:latin typeface="Baskerville Old Face" panose="02020602080505020303" pitchFamily="18" charset="0"/>
              </a:rPr>
              <a:t>: </a:t>
            </a:r>
            <a:endParaRPr lang="en-ZA" b="1" dirty="0" smtClean="0">
              <a:latin typeface="Baskerville Old Face" panose="02020602080505020303" pitchFamily="18" charset="0"/>
            </a:endParaRPr>
          </a:p>
          <a:p>
            <a:pPr marL="0" indent="0" algn="just">
              <a:buNone/>
            </a:pPr>
            <a:r>
              <a:rPr lang="en-ZA" b="1" dirty="0"/>
              <a:t>The term excellence is a borrowed concept from the performance management jargon which originated from industry. In the corporate world excellence is associated with performance that is outstanding, that goes beyond the required standard or norm. For example, South African Bureau of Standards and ISO 9000</a:t>
            </a:r>
            <a:endParaRPr lang="en-ZA" dirty="0"/>
          </a:p>
          <a:p>
            <a:pPr marL="0" indent="0" algn="just">
              <a:buNone/>
            </a:pPr>
            <a:endParaRPr lang="en-ZA" dirty="0" smtClean="0">
              <a:latin typeface="Baskerville Old Face" panose="02020602080505020303" pitchFamily="18" charset="0"/>
            </a:endParaRPr>
          </a:p>
          <a:p>
            <a:pPr marL="0" indent="0" algn="just">
              <a:buNone/>
            </a:pPr>
            <a:r>
              <a:rPr lang="en-ZA" dirty="0" smtClean="0">
                <a:latin typeface="Baskerville Old Face" panose="02020602080505020303" pitchFamily="18" charset="0"/>
              </a:rPr>
              <a:t>2. </a:t>
            </a:r>
            <a:r>
              <a:rPr lang="en-ZA" b="1" dirty="0" smtClean="0">
                <a:latin typeface="Baskerville Old Face" panose="02020602080505020303" pitchFamily="18" charset="0"/>
              </a:rPr>
              <a:t>Teaching Excellence:</a:t>
            </a:r>
          </a:p>
          <a:p>
            <a:pPr marL="0" indent="0" algn="just">
              <a:buNone/>
            </a:pPr>
            <a:endParaRPr lang="en-ZA" dirty="0">
              <a:latin typeface="Baskerville Old Face" panose="02020602080505020303" pitchFamily="18" charset="0"/>
            </a:endParaRPr>
          </a:p>
          <a:p>
            <a:pPr marL="0" indent="0" algn="just">
              <a:buNone/>
            </a:pPr>
            <a:r>
              <a:rPr lang="en-ZA" b="1" dirty="0"/>
              <a:t>Based on the definition above, teaching excellence implies the packaging and presentation of learning material in a manner that motivates the learner to learn to the best of his/her ability.  However, excellence in the academic milieu should be applied with caution as the development of thought processes cannot be equated to the construction of commodities.</a:t>
            </a:r>
            <a:endParaRPr lang="en-ZA" dirty="0"/>
          </a:p>
          <a:p>
            <a:pPr marL="0" indent="0" algn="just">
              <a:buNone/>
            </a:pPr>
            <a:r>
              <a:rPr lang="en-ZA" dirty="0" smtClean="0">
                <a:latin typeface="Baskerville Old Face" panose="02020602080505020303" pitchFamily="18" charset="0"/>
              </a:rPr>
              <a:t>.</a:t>
            </a:r>
            <a:endParaRPr lang="en-ZA" dirty="0">
              <a:latin typeface="Baskerville Old Face" panose="02020602080505020303" pitchFamily="18" charset="0"/>
            </a:endParaRPr>
          </a:p>
          <a:p>
            <a:pPr marL="0" indent="0">
              <a:buNone/>
            </a:pPr>
            <a:endParaRPr lang="en-US" dirty="0"/>
          </a:p>
        </p:txBody>
      </p:sp>
    </p:spTree>
    <p:extLst>
      <p:ext uri="{BB962C8B-B14F-4D97-AF65-F5344CB8AC3E}">
        <p14:creationId xmlns:p14="http://schemas.microsoft.com/office/powerpoint/2010/main" xmlns="" val="3318557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54666" y="257705"/>
            <a:ext cx="7332133" cy="944562"/>
          </a:xfrm>
        </p:spPr>
        <p:txBody>
          <a:bodyPr>
            <a:noAutofit/>
          </a:bodyPr>
          <a:lstStyle/>
          <a:p>
            <a:r>
              <a:rPr lang="en-ZA" b="1" dirty="0" smtClean="0">
                <a:latin typeface="Baskerville Old Face" panose="02020602080505020303" pitchFamily="18" charset="0"/>
              </a:rPr>
              <a:t>DEFINITION OF TERMS </a:t>
            </a:r>
            <a:r>
              <a:rPr lang="en-ZA" dirty="0">
                <a:latin typeface="Baskerville Old Face" panose="02020602080505020303" pitchFamily="18" charset="0"/>
              </a:rPr>
              <a:t/>
            </a:r>
            <a:br>
              <a:rPr lang="en-ZA" dirty="0">
                <a:latin typeface="Baskerville Old Face" panose="02020602080505020303" pitchFamily="18" charset="0"/>
              </a:rPr>
            </a:br>
            <a:endParaRPr lang="en-US" dirty="0">
              <a:latin typeface="Baskerville Old Face" panose="02020602080505020303" pitchFamily="18" charset="0"/>
            </a:endParaRPr>
          </a:p>
        </p:txBody>
      </p:sp>
      <p:sp>
        <p:nvSpPr>
          <p:cNvPr id="6" name="Content Placeholder 2"/>
          <p:cNvSpPr>
            <a:spLocks noGrp="1"/>
          </p:cNvSpPr>
          <p:nvPr>
            <p:ph idx="1"/>
          </p:nvPr>
        </p:nvSpPr>
        <p:spPr/>
        <p:txBody>
          <a:bodyPr>
            <a:normAutofit lnSpcReduction="10000"/>
          </a:bodyPr>
          <a:lstStyle/>
          <a:p>
            <a:pPr marL="0" lvl="0" indent="0" algn="just">
              <a:buNone/>
            </a:pPr>
            <a:r>
              <a:rPr lang="en-ZA" sz="2500" b="1" dirty="0" smtClean="0">
                <a:latin typeface="Baskerville Old Face" panose="02020602080505020303" pitchFamily="18" charset="0"/>
              </a:rPr>
              <a:t>3. Transformative Learning.</a:t>
            </a:r>
          </a:p>
          <a:p>
            <a:pPr marL="0" lvl="0" indent="0" algn="just">
              <a:buNone/>
            </a:pPr>
            <a:endParaRPr lang="en-ZA" sz="2500" dirty="0">
              <a:latin typeface="Baskerville Old Face" panose="02020602080505020303" pitchFamily="18" charset="0"/>
            </a:endParaRPr>
          </a:p>
          <a:p>
            <a:pPr marL="0" indent="0" algn="just">
              <a:buNone/>
            </a:pPr>
            <a:r>
              <a:rPr lang="en-ZA" sz="2500" dirty="0">
                <a:latin typeface="Baskerville Old Face" panose="02020602080505020303" pitchFamily="18" charset="0"/>
              </a:rPr>
              <a:t> </a:t>
            </a:r>
            <a:r>
              <a:rPr lang="en-ZA" sz="2800" b="1" dirty="0"/>
              <a:t>“The process of becoming critically aware of how and why our assumptions have come to constrain the way we perceive, understand and feel about our world: changing these structures of habitual expectation to make possible a more inclusive discriminating and integrating perspective, and finally, making choices or otherwise acting upon these new understandings”. </a:t>
            </a:r>
            <a:r>
              <a:rPr lang="en-ZA" sz="2800" b="1" dirty="0" err="1"/>
              <a:t>Mezirow</a:t>
            </a:r>
            <a:r>
              <a:rPr lang="en-ZA" sz="2800" b="1" dirty="0"/>
              <a:t>, J. (1991:167) Transformative Dimension of Adult Learning.</a:t>
            </a:r>
            <a:endParaRPr lang="en-US" sz="2500" dirty="0"/>
          </a:p>
        </p:txBody>
      </p:sp>
    </p:spTree>
    <p:extLst>
      <p:ext uri="{BB962C8B-B14F-4D97-AF65-F5344CB8AC3E}">
        <p14:creationId xmlns:p14="http://schemas.microsoft.com/office/powerpoint/2010/main" xmlns="" val="12250867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54666" y="257705"/>
            <a:ext cx="7332133" cy="944562"/>
          </a:xfrm>
        </p:spPr>
        <p:txBody>
          <a:bodyPr>
            <a:noAutofit/>
          </a:bodyPr>
          <a:lstStyle/>
          <a:p>
            <a:r>
              <a:rPr lang="en-ZA" b="1" dirty="0" smtClean="0">
                <a:latin typeface="Baskerville Old Face" panose="02020602080505020303" pitchFamily="18" charset="0"/>
              </a:rPr>
              <a:t>DEFINITION OF TERMS </a:t>
            </a:r>
            <a:r>
              <a:rPr lang="en-ZA" dirty="0">
                <a:latin typeface="Baskerville Old Face" panose="02020602080505020303" pitchFamily="18" charset="0"/>
              </a:rPr>
              <a:t/>
            </a:r>
            <a:br>
              <a:rPr lang="en-ZA" dirty="0">
                <a:latin typeface="Baskerville Old Face" panose="02020602080505020303" pitchFamily="18" charset="0"/>
              </a:rPr>
            </a:br>
            <a:endParaRPr lang="en-US" dirty="0">
              <a:latin typeface="Baskerville Old Face" panose="02020602080505020303" pitchFamily="18" charset="0"/>
            </a:endParaRPr>
          </a:p>
        </p:txBody>
      </p:sp>
      <p:sp>
        <p:nvSpPr>
          <p:cNvPr id="6" name="Content Placeholder 2"/>
          <p:cNvSpPr>
            <a:spLocks noGrp="1"/>
          </p:cNvSpPr>
          <p:nvPr>
            <p:ph idx="1"/>
          </p:nvPr>
        </p:nvSpPr>
        <p:spPr/>
        <p:txBody>
          <a:bodyPr>
            <a:normAutofit/>
          </a:bodyPr>
          <a:lstStyle/>
          <a:p>
            <a:pPr marL="0" indent="0">
              <a:buNone/>
            </a:pPr>
            <a:r>
              <a:rPr lang="en-ZA" sz="2400" b="1" dirty="0"/>
              <a:t>4</a:t>
            </a:r>
            <a:r>
              <a:rPr lang="en-ZA" sz="2400" b="1" dirty="0" smtClean="0"/>
              <a:t>. Inspirational Teaching.</a:t>
            </a:r>
            <a:endParaRPr lang="en-ZA" sz="2400" b="1" dirty="0"/>
          </a:p>
          <a:p>
            <a:pPr marL="0" indent="0" algn="just">
              <a:buNone/>
            </a:pPr>
            <a:r>
              <a:rPr lang="en-ZA" sz="2400" b="1" dirty="0">
                <a:latin typeface="Baskerville Old Face" panose="02020602080505020303" pitchFamily="18" charset="0"/>
              </a:rPr>
              <a:t> “….Inspirational teaching is defined as being transformational in the sense that it has sustained positive impact on student learning. …literature on teaching excellence identifies four overarching themes:</a:t>
            </a:r>
            <a:endParaRPr lang="en-ZA" sz="2400" dirty="0">
              <a:latin typeface="Baskerville Old Face" panose="02020602080505020303" pitchFamily="18" charset="0"/>
            </a:endParaRPr>
          </a:p>
          <a:p>
            <a:pPr lvl="0"/>
            <a:r>
              <a:rPr lang="en-ZA" sz="2400" dirty="0">
                <a:latin typeface="Baskerville Old Face" panose="02020602080505020303" pitchFamily="18" charset="0"/>
              </a:rPr>
              <a:t>Knowledge and passion for the subject,</a:t>
            </a:r>
          </a:p>
          <a:p>
            <a:pPr lvl="0"/>
            <a:r>
              <a:rPr lang="en-ZA" sz="2400" dirty="0">
                <a:latin typeface="Baskerville Old Face" panose="02020602080505020303" pitchFamily="18" charset="0"/>
              </a:rPr>
              <a:t>Understanding learning and knowledge,</a:t>
            </a:r>
          </a:p>
          <a:p>
            <a:pPr lvl="0"/>
            <a:r>
              <a:rPr lang="en-ZA" sz="2400" dirty="0">
                <a:latin typeface="Baskerville Old Face" panose="02020602080505020303" pitchFamily="18" charset="0"/>
              </a:rPr>
              <a:t>Constructive and challenging learning environment and</a:t>
            </a:r>
          </a:p>
          <a:p>
            <a:pPr lvl="0"/>
            <a:r>
              <a:rPr lang="en-ZA" sz="2400" dirty="0">
                <a:latin typeface="Baskerville Old Face" panose="02020602080505020303" pitchFamily="18" charset="0"/>
              </a:rPr>
              <a:t>Students as individuals, partners and colleagues.”</a:t>
            </a:r>
          </a:p>
          <a:p>
            <a:pPr marL="0" indent="0">
              <a:buNone/>
            </a:pPr>
            <a:r>
              <a:rPr lang="en-ZA" sz="2400" dirty="0" smtClean="0">
                <a:latin typeface="Baskerville Old Face" panose="02020602080505020303" pitchFamily="18" charset="0"/>
              </a:rPr>
              <a:t>								Jensen</a:t>
            </a:r>
            <a:r>
              <a:rPr lang="en-ZA" sz="2400" dirty="0">
                <a:latin typeface="Baskerville Old Face" panose="02020602080505020303" pitchFamily="18" charset="0"/>
              </a:rPr>
              <a:t>, Adams Strickland (2014)</a:t>
            </a:r>
          </a:p>
          <a:p>
            <a:pPr marL="0" indent="0">
              <a:buNone/>
            </a:pPr>
            <a:endParaRPr lang="en-US" sz="2500" dirty="0"/>
          </a:p>
        </p:txBody>
      </p:sp>
    </p:spTree>
    <p:extLst>
      <p:ext uri="{BB962C8B-B14F-4D97-AF65-F5344CB8AC3E}">
        <p14:creationId xmlns:p14="http://schemas.microsoft.com/office/powerpoint/2010/main" xmlns="" val="17576956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70774" y="257705"/>
            <a:ext cx="7879222" cy="944562"/>
          </a:xfrm>
        </p:spPr>
        <p:txBody>
          <a:bodyPr>
            <a:noAutofit/>
          </a:bodyPr>
          <a:lstStyle/>
          <a:p>
            <a:r>
              <a:rPr lang="en-ZA" sz="3600" b="1" dirty="0" smtClean="0">
                <a:latin typeface="Baskerville Old Face" panose="02020602080505020303" pitchFamily="18" charset="0"/>
              </a:rPr>
              <a:t>THE FOUR OVERACHING THEMES </a:t>
            </a:r>
            <a:endParaRPr lang="en-US" dirty="0">
              <a:latin typeface="Baskerville Old Face" panose="02020602080505020303" pitchFamily="18" charset="0"/>
            </a:endParaRPr>
          </a:p>
        </p:txBody>
      </p:sp>
      <p:sp>
        <p:nvSpPr>
          <p:cNvPr id="6" name="Content Placeholder 2"/>
          <p:cNvSpPr>
            <a:spLocks noGrp="1"/>
          </p:cNvSpPr>
          <p:nvPr>
            <p:ph idx="1"/>
          </p:nvPr>
        </p:nvSpPr>
        <p:spPr/>
        <p:txBody>
          <a:bodyPr>
            <a:normAutofit fontScale="85000" lnSpcReduction="20000"/>
          </a:bodyPr>
          <a:lstStyle/>
          <a:p>
            <a:pPr>
              <a:buFont typeface="Wingdings" panose="05000000000000000000" pitchFamily="2" charset="2"/>
              <a:buChar char="ü"/>
            </a:pPr>
            <a:r>
              <a:rPr lang="en-US" sz="2800" b="1" dirty="0" smtClean="0">
                <a:latin typeface="Baskerville Old Face" panose="02020602080505020303" pitchFamily="18" charset="0"/>
              </a:rPr>
              <a:t>Knowledge and Passion for the Subject, </a:t>
            </a:r>
          </a:p>
          <a:p>
            <a:pPr marL="0" indent="0">
              <a:buNone/>
            </a:pPr>
            <a:endParaRPr lang="en-US" sz="2500" dirty="0">
              <a:latin typeface="Baskerville Old Face" panose="02020602080505020303" pitchFamily="18" charset="0"/>
            </a:endParaRPr>
          </a:p>
          <a:p>
            <a:pPr algn="just"/>
            <a:r>
              <a:rPr lang="en-ZA" sz="2800" dirty="0">
                <a:latin typeface="Baskerville Old Face" panose="02020602080505020303" pitchFamily="18" charset="0"/>
              </a:rPr>
              <a:t>The challenge always is to bring learners to a point at which they can own knowledge and use it in their own way</a:t>
            </a:r>
            <a:r>
              <a:rPr lang="en-ZA" sz="2800" dirty="0" smtClean="0">
                <a:latin typeface="Baskerville Old Face" panose="02020602080505020303" pitchFamily="18" charset="0"/>
              </a:rPr>
              <a:t>.</a:t>
            </a:r>
          </a:p>
          <a:p>
            <a:pPr algn="just"/>
            <a:r>
              <a:rPr lang="en-ZA" sz="2800" b="1" dirty="0"/>
              <a:t>He/she will find ways to make it accessible to learners so that they may understand, own and apply the new knowledge in their own way. The educator goes further to challenge learners to discover and examine knowledge by throwing in questions and problems to answer and solve.</a:t>
            </a:r>
            <a:endParaRPr lang="en-ZA" sz="2800" dirty="0"/>
          </a:p>
          <a:p>
            <a:pPr algn="just"/>
            <a:endParaRPr lang="en-ZA" sz="2800" dirty="0" smtClean="0">
              <a:latin typeface="Baskerville Old Face" panose="02020602080505020303" pitchFamily="18" charset="0"/>
            </a:endParaRPr>
          </a:p>
          <a:p>
            <a:pPr algn="just"/>
            <a:r>
              <a:rPr lang="en-ZA" sz="2800" dirty="0" smtClean="0">
                <a:latin typeface="Baskerville Old Face" panose="02020602080505020303" pitchFamily="18" charset="0"/>
              </a:rPr>
              <a:t>Excellence </a:t>
            </a:r>
            <a:r>
              <a:rPr lang="en-ZA" sz="2800" dirty="0">
                <a:latin typeface="Baskerville Old Face" panose="02020602080505020303" pitchFamily="18" charset="0"/>
              </a:rPr>
              <a:t>in teaching is not achieved by chance. There needs to be thorough planning, a course outline with clear objectives, timelines, references as well as assessment strategies or methods.</a:t>
            </a:r>
          </a:p>
          <a:p>
            <a:pPr marL="0" indent="0">
              <a:buNone/>
            </a:pPr>
            <a:endParaRPr lang="en-ZA" sz="2800" dirty="0">
              <a:latin typeface="Baskerville Old Face" panose="02020602080505020303" pitchFamily="18" charset="0"/>
            </a:endParaRPr>
          </a:p>
          <a:p>
            <a:pPr marL="0" indent="0">
              <a:buNone/>
            </a:pPr>
            <a:endParaRPr lang="en-US" sz="2500" dirty="0"/>
          </a:p>
        </p:txBody>
      </p:sp>
    </p:spTree>
    <p:extLst>
      <p:ext uri="{BB962C8B-B14F-4D97-AF65-F5344CB8AC3E}">
        <p14:creationId xmlns:p14="http://schemas.microsoft.com/office/powerpoint/2010/main" xmlns="" val="30075526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70774" y="257705"/>
            <a:ext cx="7879222" cy="944562"/>
          </a:xfrm>
        </p:spPr>
        <p:txBody>
          <a:bodyPr>
            <a:noAutofit/>
          </a:bodyPr>
          <a:lstStyle/>
          <a:p>
            <a:r>
              <a:rPr lang="en-ZA" sz="3600" b="1" dirty="0" smtClean="0">
                <a:latin typeface="Baskerville Old Face" panose="02020602080505020303" pitchFamily="18" charset="0"/>
              </a:rPr>
              <a:t>THE FOUR OVERACHING THEMES </a:t>
            </a:r>
            <a:endParaRPr lang="en-US" dirty="0">
              <a:latin typeface="Baskerville Old Face" panose="02020602080505020303" pitchFamily="18" charset="0"/>
            </a:endParaRPr>
          </a:p>
        </p:txBody>
      </p:sp>
      <p:sp>
        <p:nvSpPr>
          <p:cNvPr id="6" name="Content Placeholder 2"/>
          <p:cNvSpPr>
            <a:spLocks noGrp="1"/>
          </p:cNvSpPr>
          <p:nvPr>
            <p:ph idx="1"/>
          </p:nvPr>
        </p:nvSpPr>
        <p:spPr/>
        <p:txBody>
          <a:bodyPr>
            <a:normAutofit/>
          </a:bodyPr>
          <a:lstStyle/>
          <a:p>
            <a:pPr>
              <a:buFont typeface="Wingdings" panose="05000000000000000000" pitchFamily="2" charset="2"/>
              <a:buChar char="ü"/>
            </a:pPr>
            <a:r>
              <a:rPr lang="en-US" sz="2800" b="1" dirty="0" smtClean="0">
                <a:latin typeface="Baskerville Old Face" panose="02020602080505020303" pitchFamily="18" charset="0"/>
              </a:rPr>
              <a:t>Knowledge and Passion for the Subject, </a:t>
            </a:r>
          </a:p>
          <a:p>
            <a:pPr marL="0" indent="0">
              <a:buNone/>
            </a:pPr>
            <a:endParaRPr lang="en-US" sz="2500" dirty="0">
              <a:latin typeface="Baskerville Old Face" panose="02020602080505020303" pitchFamily="18" charset="0"/>
            </a:endParaRPr>
          </a:p>
          <a:p>
            <a:pPr algn="just">
              <a:buFont typeface="Arial" panose="020B0604020202020204" pitchFamily="34" charset="0"/>
              <a:buChar char="•"/>
            </a:pPr>
            <a:r>
              <a:rPr lang="en-ZA" sz="2400" dirty="0" smtClean="0">
                <a:latin typeface="Baskerville Old Face" panose="02020602080505020303" pitchFamily="18" charset="0"/>
              </a:rPr>
              <a:t>Light </a:t>
            </a:r>
            <a:r>
              <a:rPr lang="en-ZA" sz="2400" dirty="0">
                <a:latin typeface="Baskerville Old Face" panose="02020602080505020303" pitchFamily="18" charset="0"/>
              </a:rPr>
              <a:t>and Cox, (2001:7) allude to the fact that the move towards professionalism in teaching and learning is a natural manifestation of the discourse of excellence</a:t>
            </a:r>
            <a:r>
              <a:rPr lang="en-ZA" sz="2400" dirty="0" smtClean="0">
                <a:latin typeface="Baskerville Old Face" panose="02020602080505020303" pitchFamily="18" charset="0"/>
              </a:rPr>
              <a:t>.</a:t>
            </a:r>
          </a:p>
          <a:p>
            <a:pPr marL="0" indent="0">
              <a:buNone/>
            </a:pPr>
            <a:endParaRPr lang="en-ZA" sz="2400" dirty="0" smtClean="0">
              <a:latin typeface="Baskerville Old Face" panose="02020602080505020303" pitchFamily="18" charset="0"/>
            </a:endParaRPr>
          </a:p>
          <a:p>
            <a:pPr algn="just"/>
            <a:r>
              <a:rPr lang="en-ZA" sz="2400" dirty="0">
                <a:latin typeface="Baskerville Old Face" panose="02020602080505020303" pitchFamily="18" charset="0"/>
              </a:rPr>
              <a:t>But does excellence imply transformation or inspiration? Me thinks not; but professionalism and planning, it definitely does. To a certain extent proper planning achieves compliance.</a:t>
            </a:r>
          </a:p>
          <a:p>
            <a:endParaRPr lang="en-ZA" sz="2800" dirty="0">
              <a:latin typeface="Baskerville Old Face" panose="02020602080505020303" pitchFamily="18" charset="0"/>
            </a:endParaRPr>
          </a:p>
          <a:p>
            <a:pPr marL="0" indent="0">
              <a:buNone/>
            </a:pPr>
            <a:endParaRPr lang="en-US" sz="2500" dirty="0"/>
          </a:p>
        </p:txBody>
      </p:sp>
    </p:spTree>
    <p:extLst>
      <p:ext uri="{BB962C8B-B14F-4D97-AF65-F5344CB8AC3E}">
        <p14:creationId xmlns:p14="http://schemas.microsoft.com/office/powerpoint/2010/main" xmlns="" val="29383993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70774" y="257705"/>
            <a:ext cx="7879222" cy="944562"/>
          </a:xfrm>
        </p:spPr>
        <p:txBody>
          <a:bodyPr>
            <a:noAutofit/>
          </a:bodyPr>
          <a:lstStyle/>
          <a:p>
            <a:r>
              <a:rPr lang="en-ZA" sz="3600" b="1" dirty="0" smtClean="0">
                <a:latin typeface="Baskerville Old Face" panose="02020602080505020303" pitchFamily="18" charset="0"/>
              </a:rPr>
              <a:t>THE FOUR OVERACHING THEMES </a:t>
            </a:r>
            <a:endParaRPr lang="en-US" dirty="0">
              <a:latin typeface="Baskerville Old Face" panose="02020602080505020303" pitchFamily="18" charset="0"/>
            </a:endParaRPr>
          </a:p>
        </p:txBody>
      </p:sp>
      <p:sp>
        <p:nvSpPr>
          <p:cNvPr id="6" name="Content Placeholder 2"/>
          <p:cNvSpPr>
            <a:spLocks noGrp="1"/>
          </p:cNvSpPr>
          <p:nvPr>
            <p:ph idx="1"/>
          </p:nvPr>
        </p:nvSpPr>
        <p:spPr/>
        <p:txBody>
          <a:bodyPr>
            <a:normAutofit lnSpcReduction="10000"/>
          </a:bodyPr>
          <a:lstStyle/>
          <a:p>
            <a:pPr>
              <a:buFont typeface="Wingdings" panose="05000000000000000000" pitchFamily="2" charset="2"/>
              <a:buChar char="ü"/>
            </a:pPr>
            <a:r>
              <a:rPr lang="en-US" sz="2800" b="1" dirty="0" smtClean="0">
                <a:latin typeface="Baskerville Old Face" panose="02020602080505020303" pitchFamily="18" charset="0"/>
              </a:rPr>
              <a:t>Understanding Learning and Knowledge</a:t>
            </a:r>
          </a:p>
          <a:p>
            <a:pPr marL="0" indent="0">
              <a:buNone/>
            </a:pPr>
            <a:endParaRPr lang="en-US" sz="2800" b="1" dirty="0" smtClean="0">
              <a:latin typeface="Baskerville Old Face" panose="02020602080505020303" pitchFamily="18" charset="0"/>
            </a:endParaRPr>
          </a:p>
          <a:p>
            <a:pPr algn="just"/>
            <a:r>
              <a:rPr lang="en-ZA" sz="2800" dirty="0" smtClean="0">
                <a:latin typeface="Baskerville Old Face" panose="02020602080505020303" pitchFamily="18" charset="0"/>
              </a:rPr>
              <a:t>Learners </a:t>
            </a:r>
            <a:r>
              <a:rPr lang="en-ZA" sz="2800" dirty="0">
                <a:latin typeface="Baskerville Old Face" panose="02020602080505020303" pitchFamily="18" charset="0"/>
              </a:rPr>
              <a:t>enter the lecture room with a history of </a:t>
            </a:r>
            <a:r>
              <a:rPr lang="en-ZA" sz="2800" dirty="0" smtClean="0">
                <a:latin typeface="Baskerville Old Face" panose="02020602080505020303" pitchFamily="18" charset="0"/>
              </a:rPr>
              <a:t>academic </a:t>
            </a:r>
            <a:r>
              <a:rPr lang="en-ZA" sz="2800" dirty="0">
                <a:latin typeface="Baskerville Old Face" panose="02020602080505020303" pitchFamily="18" charset="0"/>
              </a:rPr>
              <a:t>training and life experience. Therefore, presenting new material does not necessarily guarantee optimal learning given the baggage and </a:t>
            </a:r>
            <a:r>
              <a:rPr lang="en-ZA" sz="2800" dirty="0" smtClean="0">
                <a:latin typeface="Baskerville Old Face" panose="02020602080505020303" pitchFamily="18" charset="0"/>
              </a:rPr>
              <a:t>however pre-knowledge does not guarantee optimal learning. Learners need </a:t>
            </a:r>
            <a:r>
              <a:rPr lang="en-ZA" sz="2800" dirty="0">
                <a:latin typeface="Baskerville Old Face" panose="02020602080505020303" pitchFamily="18" charset="0"/>
              </a:rPr>
              <a:t>to be encouraged and given space to interrogate their existing knowledge and limitations until they find The Aha! Moment!</a:t>
            </a:r>
          </a:p>
          <a:p>
            <a:pPr marL="0" indent="0">
              <a:buNone/>
            </a:pPr>
            <a:endParaRPr lang="en-US" sz="2500" dirty="0"/>
          </a:p>
        </p:txBody>
      </p:sp>
    </p:spTree>
    <p:extLst>
      <p:ext uri="{BB962C8B-B14F-4D97-AF65-F5344CB8AC3E}">
        <p14:creationId xmlns:p14="http://schemas.microsoft.com/office/powerpoint/2010/main" xmlns="" val="11362358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70774" y="257705"/>
            <a:ext cx="7879222" cy="944562"/>
          </a:xfrm>
        </p:spPr>
        <p:txBody>
          <a:bodyPr>
            <a:noAutofit/>
          </a:bodyPr>
          <a:lstStyle/>
          <a:p>
            <a:r>
              <a:rPr lang="en-ZA" sz="3600" b="1" dirty="0" smtClean="0">
                <a:latin typeface="Baskerville Old Face" panose="02020602080505020303" pitchFamily="18" charset="0"/>
              </a:rPr>
              <a:t>THE FOUR OVERACHING THEMES </a:t>
            </a:r>
            <a:endParaRPr lang="en-US" dirty="0">
              <a:latin typeface="Baskerville Old Face" panose="02020602080505020303" pitchFamily="18" charset="0"/>
            </a:endParaRPr>
          </a:p>
        </p:txBody>
      </p:sp>
      <p:sp>
        <p:nvSpPr>
          <p:cNvPr id="6" name="Content Placeholder 2"/>
          <p:cNvSpPr>
            <a:spLocks noGrp="1"/>
          </p:cNvSpPr>
          <p:nvPr>
            <p:ph idx="1"/>
          </p:nvPr>
        </p:nvSpPr>
        <p:spPr/>
        <p:txBody>
          <a:bodyPr>
            <a:normAutofit/>
          </a:bodyPr>
          <a:lstStyle/>
          <a:p>
            <a:pPr>
              <a:buFont typeface="Wingdings" panose="05000000000000000000" pitchFamily="2" charset="2"/>
              <a:buChar char="ü"/>
            </a:pPr>
            <a:r>
              <a:rPr lang="en-US" sz="2800" b="1" dirty="0" smtClean="0">
                <a:latin typeface="Baskerville Old Face" panose="02020602080505020303" pitchFamily="18" charset="0"/>
              </a:rPr>
              <a:t>Understanding Learning and Knowledge</a:t>
            </a:r>
          </a:p>
          <a:p>
            <a:pPr marL="0" indent="0">
              <a:buNone/>
            </a:pPr>
            <a:endParaRPr lang="en-US" sz="2800" b="1" dirty="0" smtClean="0">
              <a:latin typeface="Baskerville Old Face" panose="02020602080505020303" pitchFamily="18" charset="0"/>
            </a:endParaRPr>
          </a:p>
          <a:p>
            <a:pPr algn="just"/>
            <a:r>
              <a:rPr lang="en-ZA" sz="2800" dirty="0" smtClean="0">
                <a:latin typeface="Baskerville Old Face" panose="02020602080505020303" pitchFamily="18" charset="0"/>
              </a:rPr>
              <a:t>Such discovery is empowering, reassuring and </a:t>
            </a:r>
            <a:r>
              <a:rPr lang="en-ZA" sz="2800" dirty="0" err="1" smtClean="0">
                <a:latin typeface="Baskerville Old Face" panose="02020602080505020303" pitchFamily="18" charset="0"/>
              </a:rPr>
              <a:t>instills</a:t>
            </a:r>
            <a:r>
              <a:rPr lang="en-ZA" sz="2800" dirty="0" smtClean="0">
                <a:latin typeface="Baskerville Old Face" panose="02020602080505020303" pitchFamily="18" charset="0"/>
              </a:rPr>
              <a:t> in the learner a sense of achievement and actualization.</a:t>
            </a:r>
            <a:endParaRPr lang="en-ZA" sz="2800" dirty="0">
              <a:latin typeface="Baskerville Old Face" panose="02020602080505020303" pitchFamily="18" charset="0"/>
            </a:endParaRPr>
          </a:p>
          <a:p>
            <a:pPr marL="0" indent="0">
              <a:buNone/>
            </a:pPr>
            <a:endParaRPr lang="en-US" sz="2500" dirty="0"/>
          </a:p>
        </p:txBody>
      </p:sp>
    </p:spTree>
    <p:extLst>
      <p:ext uri="{BB962C8B-B14F-4D97-AF65-F5344CB8AC3E}">
        <p14:creationId xmlns:p14="http://schemas.microsoft.com/office/powerpoint/2010/main" xmlns="" val="25152102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70774" y="257705"/>
            <a:ext cx="7879222" cy="944562"/>
          </a:xfrm>
        </p:spPr>
        <p:txBody>
          <a:bodyPr>
            <a:noAutofit/>
          </a:bodyPr>
          <a:lstStyle/>
          <a:p>
            <a:r>
              <a:rPr lang="en-ZA" sz="3600" b="1" dirty="0" smtClean="0">
                <a:latin typeface="Baskerville Old Face" panose="02020602080505020303" pitchFamily="18" charset="0"/>
              </a:rPr>
              <a:t>THE FOUR OVERACHING THEMES </a:t>
            </a:r>
            <a:endParaRPr lang="en-US" dirty="0">
              <a:latin typeface="Baskerville Old Face" panose="02020602080505020303" pitchFamily="18" charset="0"/>
            </a:endParaRPr>
          </a:p>
        </p:txBody>
      </p:sp>
      <p:sp>
        <p:nvSpPr>
          <p:cNvPr id="6" name="Content Placeholder 2"/>
          <p:cNvSpPr>
            <a:spLocks noGrp="1"/>
          </p:cNvSpPr>
          <p:nvPr>
            <p:ph idx="1"/>
          </p:nvPr>
        </p:nvSpPr>
        <p:spPr/>
        <p:txBody>
          <a:bodyPr>
            <a:normAutofit fontScale="92500" lnSpcReduction="10000"/>
          </a:bodyPr>
          <a:lstStyle/>
          <a:p>
            <a:pPr>
              <a:buFont typeface="Wingdings" panose="05000000000000000000" pitchFamily="2" charset="2"/>
              <a:buChar char="ü"/>
            </a:pPr>
            <a:r>
              <a:rPr lang="en-US" sz="2800" b="1" dirty="0" smtClean="0">
                <a:latin typeface="Baskerville Old Face" panose="02020602080505020303" pitchFamily="18" charset="0"/>
              </a:rPr>
              <a:t>Constructive and Challenging Learning Environment </a:t>
            </a:r>
          </a:p>
          <a:p>
            <a:pPr marL="0" indent="0">
              <a:buNone/>
            </a:pPr>
            <a:endParaRPr lang="en-US" sz="2800" b="1" dirty="0">
              <a:latin typeface="Baskerville Old Face" panose="02020602080505020303" pitchFamily="18" charset="0"/>
            </a:endParaRPr>
          </a:p>
          <a:p>
            <a:r>
              <a:rPr lang="en-ZA" sz="2800" b="1" dirty="0"/>
              <a:t>Bain, (2004) </a:t>
            </a:r>
            <a:r>
              <a:rPr lang="en-ZA" sz="2800" b="1" dirty="0" err="1"/>
              <a:t>Moltzen</a:t>
            </a:r>
            <a:r>
              <a:rPr lang="en-ZA" sz="2800" b="1" dirty="0"/>
              <a:t>, (2011) </a:t>
            </a:r>
            <a:r>
              <a:rPr lang="en-ZA" sz="2800" b="1" dirty="0" err="1"/>
              <a:t>Detweiler-Bedell</a:t>
            </a:r>
            <a:r>
              <a:rPr lang="en-ZA" sz="2800" b="1" dirty="0"/>
              <a:t>, (2011) and Healey (2011) concur that by giving learners complex problems to solve the educator is assisting them to achieve deeper understanding of concepts</a:t>
            </a:r>
            <a:endParaRPr lang="en-US" sz="2800" b="1" dirty="0" smtClean="0">
              <a:latin typeface="Baskerville Old Face" panose="02020602080505020303" pitchFamily="18" charset="0"/>
            </a:endParaRPr>
          </a:p>
          <a:p>
            <a:pPr marL="0" indent="0">
              <a:buNone/>
            </a:pPr>
            <a:r>
              <a:rPr lang="en-ZA" sz="2800" b="1" dirty="0"/>
              <a:t>The story of Bill Gates and his friends comes to mind. These days platforms like the Blackboard technology, e-learning have opened up learning experiences and learners do not have to wait for the educator to tell them what and how to learn. </a:t>
            </a:r>
            <a:endParaRPr lang="en-US" sz="2800" b="1" dirty="0" smtClean="0">
              <a:latin typeface="Baskerville Old Face" panose="02020602080505020303" pitchFamily="18" charset="0"/>
            </a:endParaRPr>
          </a:p>
          <a:p>
            <a:pPr marL="0" indent="0">
              <a:buNone/>
            </a:pPr>
            <a:endParaRPr lang="en-US" sz="2500" dirty="0"/>
          </a:p>
        </p:txBody>
      </p:sp>
    </p:spTree>
    <p:extLst>
      <p:ext uri="{BB962C8B-B14F-4D97-AF65-F5344CB8AC3E}">
        <p14:creationId xmlns:p14="http://schemas.microsoft.com/office/powerpoint/2010/main" xmlns="" val="25152102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1479</TotalTime>
  <Words>1046</Words>
  <Application>Microsoft Office PowerPoint</Application>
  <PresentationFormat>On-screen Show (4:3)</PresentationFormat>
  <Paragraphs>72</Paragraphs>
  <Slides>15</Slides>
  <Notes>0</Notes>
  <HiddenSlides>0</HiddenSlides>
  <MMClips>0</MMClips>
  <ScaleCrop>false</ScaleCrop>
  <HeadingPairs>
    <vt:vector size="4" baseType="variant">
      <vt:variant>
        <vt:lpstr>Theme</vt:lpstr>
      </vt:variant>
      <vt:variant>
        <vt:i4>5</vt:i4>
      </vt:variant>
      <vt:variant>
        <vt:lpstr>Slide Titles</vt:lpstr>
      </vt:variant>
      <vt:variant>
        <vt:i4>15</vt:i4>
      </vt:variant>
    </vt:vector>
  </HeadingPairs>
  <TitlesOfParts>
    <vt:vector size="20" baseType="lpstr">
      <vt:lpstr>Office Theme</vt:lpstr>
      <vt:lpstr>1_Office Theme</vt:lpstr>
      <vt:lpstr>2_Office Theme</vt:lpstr>
      <vt:lpstr>3_Office Theme</vt:lpstr>
      <vt:lpstr>4_Office Theme</vt:lpstr>
      <vt:lpstr>BOTHO UNIVERSITY </vt:lpstr>
      <vt:lpstr>DEFINITION OF TERMS  </vt:lpstr>
      <vt:lpstr>DEFINITION OF TERMS  </vt:lpstr>
      <vt:lpstr>DEFINITION OF TERMS  </vt:lpstr>
      <vt:lpstr>THE FOUR OVERACHING THEMES </vt:lpstr>
      <vt:lpstr>THE FOUR OVERACHING THEMES </vt:lpstr>
      <vt:lpstr>THE FOUR OVERACHING THEMES </vt:lpstr>
      <vt:lpstr>THE FOUR OVERACHING THEMES </vt:lpstr>
      <vt:lpstr>THE FOUR OVERACHING THEMES </vt:lpstr>
      <vt:lpstr>THE FOUR OVERACHING THEMES </vt:lpstr>
      <vt:lpstr>Students as Individuals, Partners and Colleagues. </vt:lpstr>
      <vt:lpstr>Students as Individuals, Partners and Colleagues. </vt:lpstr>
      <vt:lpstr>Conclusion.</vt:lpstr>
      <vt:lpstr>REFERENCES </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Natascha Mabaso</dc:creator>
  <cp:lastModifiedBy>kelem</cp:lastModifiedBy>
  <cp:revision>35</cp:revision>
  <dcterms:created xsi:type="dcterms:W3CDTF">2014-02-12T15:55:42Z</dcterms:created>
  <dcterms:modified xsi:type="dcterms:W3CDTF">2015-05-25T15:40:14Z</dcterms:modified>
</cp:coreProperties>
</file>