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319" r:id="rId3"/>
    <p:sldId id="320" r:id="rId4"/>
    <p:sldId id="321" r:id="rId5"/>
    <p:sldId id="322" r:id="rId6"/>
    <p:sldId id="325" r:id="rId7"/>
    <p:sldId id="324" r:id="rId8"/>
    <p:sldId id="326" r:id="rId9"/>
    <p:sldId id="327" r:id="rId10"/>
    <p:sldId id="328" r:id="rId11"/>
    <p:sldId id="329" r:id="rId12"/>
    <p:sldId id="330" r:id="rId13"/>
    <p:sldId id="331" r:id="rId14"/>
    <p:sldId id="332" r:id="rId15"/>
    <p:sldId id="333" r:id="rId16"/>
    <p:sldId id="334" r:id="rId17"/>
    <p:sldId id="335" r:id="rId18"/>
    <p:sldId id="336" r:id="rId19"/>
    <p:sldId id="337" r:id="rId20"/>
    <p:sldId id="338" r:id="rId21"/>
    <p:sldId id="341" r:id="rId22"/>
    <p:sldId id="343" r:id="rId23"/>
    <p:sldId id="340" r:id="rId24"/>
    <p:sldId id="280" r:id="rId25"/>
    <p:sldId id="342" r:id="rId26"/>
    <p:sldId id="258" r:id="rId27"/>
  </p:sldIdLst>
  <p:sldSz cx="10688638" cy="7562850"/>
  <p:notesSz cx="7010400" cy="9296400"/>
  <p:defaultTextStyle>
    <a:defPPr>
      <a:defRPr lang="en-US"/>
    </a:defPPr>
    <a:lvl1pPr marL="0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>
        <p:scale>
          <a:sx n="50" d="100"/>
          <a:sy n="50" d="100"/>
        </p:scale>
        <p:origin x="-546" y="252"/>
      </p:cViewPr>
      <p:guideLst>
        <p:guide orient="horz" pos="2382"/>
        <p:guide pos="33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36F0071-A1F5-45FE-85A3-AB00AFA39194}" type="datetimeFigureOut">
              <a:rPr lang="en-US" smtClean="0"/>
              <a:t>06/27/2016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B261C12-5240-43C0-8562-057F608F00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5961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01ACC9F-A196-4572-8467-DD2892221A5B}" type="datetimeFigureOut">
              <a:rPr lang="en-US" smtClean="0"/>
              <a:t>06/27/2016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41400" y="696913"/>
            <a:ext cx="492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04D434C-7BAF-44CE-8382-0B17842AC6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423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99D239-EA64-4106-969D-B2B2C37286C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465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48" y="2349386"/>
            <a:ext cx="9085342" cy="1621111"/>
          </a:xfrm>
        </p:spPr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DB0B7-81AE-AF47-96A2-2F5370D3CE9C}" type="datetimeFigureOut">
              <a:rPr lang="en-US" smtClean="0"/>
              <a:pPr/>
              <a:t>06/27/2016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5DFF1-0632-DC41-8079-D9882AFED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8698319" cy="1260475"/>
          </a:xfrm>
        </p:spPr>
        <p:txBody>
          <a:bodyPr/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DB0B7-81AE-AF47-96A2-2F5370D3CE9C}" type="datetimeFigureOut">
              <a:rPr lang="en-US" smtClean="0"/>
              <a:pPr/>
              <a:t>06/27/2016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5DFF1-0632-DC41-8079-D9882AFED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49262" y="302865"/>
            <a:ext cx="2404944" cy="6452932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2" y="302865"/>
            <a:ext cx="7036687" cy="6452932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DB0B7-81AE-AF47-96A2-2F5370D3CE9C}" type="datetimeFigureOut">
              <a:rPr lang="en-US" smtClean="0"/>
              <a:pPr/>
              <a:t>06/27/2016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5DFF1-0632-DC41-8079-D9882AFED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DB0B7-81AE-AF47-96A2-2F5370D3CE9C}" type="datetimeFigureOut">
              <a:rPr lang="en-US" smtClean="0"/>
              <a:pPr/>
              <a:t>06/27/2016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5DFF1-0632-DC41-8079-D9882AFED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329" y="4859832"/>
            <a:ext cx="9085342" cy="1502066"/>
          </a:xfrm>
        </p:spPr>
        <p:txBody>
          <a:bodyPr anchor="t"/>
          <a:lstStyle>
            <a:lvl1pPr algn="l">
              <a:defRPr sz="4600" b="1" cap="all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DB0B7-81AE-AF47-96A2-2F5370D3CE9C}" type="datetimeFigureOut">
              <a:rPr lang="en-US" smtClean="0"/>
              <a:pPr/>
              <a:t>06/27/2016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5DFF1-0632-DC41-8079-D9882AFED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432" y="1764666"/>
            <a:ext cx="4720815" cy="499113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3391" y="1764666"/>
            <a:ext cx="4720815" cy="499113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4432" y="7009642"/>
            <a:ext cx="849447" cy="402652"/>
          </a:xfrm>
        </p:spPr>
        <p:txBody>
          <a:bodyPr/>
          <a:lstStyle/>
          <a:p>
            <a:fld id="{C24DB0B7-81AE-AF47-96A2-2F5370D3CE9C}" type="datetimeFigureOut">
              <a:rPr lang="en-US" smtClean="0"/>
              <a:pPr/>
              <a:t>06/27/2016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5DFF1-0632-DC41-8079-D9882AFED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680" y="1692889"/>
            <a:ext cx="4724526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0" y="2398404"/>
            <a:ext cx="4724526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DB0B7-81AE-AF47-96A2-2F5370D3CE9C}" type="datetimeFigureOut">
              <a:rPr lang="en-US" smtClean="0"/>
              <a:pPr/>
              <a:t>06/27/2016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5DFF1-0632-DC41-8079-D9882AFED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DB0B7-81AE-AF47-96A2-2F5370D3CE9C}" type="datetimeFigureOut">
              <a:rPr lang="en-US" smtClean="0"/>
              <a:pPr/>
              <a:t>06/27/2016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5DFF1-0632-DC41-8079-D9882AFED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DB0B7-81AE-AF47-96A2-2F5370D3CE9C}" type="datetimeFigureOut">
              <a:rPr lang="en-US" smtClean="0"/>
              <a:pPr/>
              <a:t>06/27/2016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5DFF1-0632-DC41-8079-D9882AFED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3" y="301114"/>
            <a:ext cx="3516488" cy="1104048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960" y="301114"/>
            <a:ext cx="5125800" cy="6454683"/>
          </a:xfr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433" y="1621185"/>
            <a:ext cx="3516488" cy="5134612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DB0B7-81AE-AF47-96A2-2F5370D3CE9C}" type="datetimeFigureOut">
              <a:rPr lang="en-US" smtClean="0"/>
              <a:pPr/>
              <a:t>06/27/2016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5DFF1-0632-DC41-8079-D9882AFED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048" y="5293995"/>
            <a:ext cx="6413183" cy="624986"/>
          </a:xfrm>
        </p:spPr>
        <p:txBody>
          <a:bodyPr anchor="b"/>
          <a:lstStyle>
            <a:lvl1pPr algn="l">
              <a:defRPr sz="2300" b="1">
                <a:solidFill>
                  <a:srgbClr val="953735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048" y="1837209"/>
            <a:ext cx="6413183" cy="3376256"/>
          </a:xfrm>
        </p:spPr>
        <p:txBody>
          <a:bodyPr/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048" y="5918981"/>
            <a:ext cx="6413183" cy="887584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DB0B7-81AE-AF47-96A2-2F5370D3CE9C}" type="datetimeFigureOut">
              <a:rPr lang="en-US" smtClean="0"/>
              <a:pPr/>
              <a:t>06/27/2016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5DFF1-0632-DC41-8079-D9882AFED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8698319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5768" y="7009642"/>
            <a:ext cx="1008112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DB0B7-81AE-AF47-96A2-2F5370D3CE9C}" type="datetimeFigureOut">
              <a:rPr lang="en-US" smtClean="0"/>
              <a:pPr/>
              <a:t>06/27/2016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71911" y="7011120"/>
            <a:ext cx="410445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64399" y="7011120"/>
            <a:ext cx="106850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65DFF1-0632-DC41-8079-D9882AFED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1437" rtl="0" eaLnBrk="1" latinLnBrk="0" hangingPunct="1">
        <a:spcBef>
          <a:spcPct val="0"/>
        </a:spcBef>
        <a:buNone/>
        <a:defRPr sz="50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521437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521437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521437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521437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521437" rtl="0" eaLnBrk="1" latinLnBrk="0" hangingPunct="1">
        <a:spcBef>
          <a:spcPct val="20000"/>
        </a:spcBef>
        <a:buFont typeface="Arial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vark-learn.com/the-vark-questionnaire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linteach.com.au/assets/LEARNING-STYLES-Kolb-QUESTIONNAIRE.pdf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longleaf.net/teachingstyle.html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6.png"/><Relationship Id="rId4" Type="http://schemas.openxmlformats.org/officeDocument/2006/relationships/hyperlink" Target="http://www.vark-learn.com/english/page.asp?p=biograph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3920" y="466428"/>
            <a:ext cx="7200800" cy="122676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Welcome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600833" y="1592229"/>
            <a:ext cx="8919999" cy="471519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marL="521437" lvl="1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521437" lvl="1" indent="0">
              <a:buNone/>
            </a:pP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951831" y="325041"/>
            <a:ext cx="8366085" cy="889623"/>
          </a:xfrm>
          <a:noFill/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Classification: Sensory </a:t>
            </a:r>
            <a:r>
              <a:rPr lang="en-US" dirty="0" smtClean="0">
                <a:solidFill>
                  <a:schemeClr val="bg1"/>
                </a:solidFill>
              </a:rPr>
              <a:t>( VARK/VAKT/VATK</a:t>
            </a:r>
            <a:r>
              <a:rPr lang="en-US" dirty="0" smtClean="0"/>
              <a:t>)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10" name="Picture 16" descr="Traansferring Learning Revised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98"/>
          <a:stretch/>
        </p:blipFill>
        <p:spPr bwMode="auto">
          <a:xfrm>
            <a:off x="231751" y="1592228"/>
            <a:ext cx="10289081" cy="528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273317" y="6881043"/>
            <a:ext cx="3034508" cy="320750"/>
          </a:xfrm>
          <a:prstGeom prst="rect">
            <a:avLst/>
          </a:prstGeom>
          <a:noFill/>
        </p:spPr>
        <p:txBody>
          <a:bodyPr wrap="square" lIns="104287" tIns="52144" rIns="104287" bIns="52144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Source:  </a:t>
            </a:r>
            <a:r>
              <a:rPr lang="en-US" sz="1400" dirty="0" err="1">
                <a:solidFill>
                  <a:schemeClr val="bg1"/>
                </a:solidFill>
              </a:rPr>
              <a:t>Weas</a:t>
            </a:r>
            <a:r>
              <a:rPr lang="en-US" sz="1400" dirty="0">
                <a:solidFill>
                  <a:schemeClr val="bg1"/>
                </a:solidFill>
              </a:rPr>
              <a:t>, L.D (n.d)</a:t>
            </a:r>
          </a:p>
        </p:txBody>
      </p:sp>
    </p:spTree>
    <p:extLst>
      <p:ext uri="{BB962C8B-B14F-4D97-AF65-F5344CB8AC3E}">
        <p14:creationId xmlns:p14="http://schemas.microsoft.com/office/powerpoint/2010/main" val="938523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600833" y="1592229"/>
            <a:ext cx="8919999" cy="471519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marL="521437" lvl="1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lvl="1"/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63799" y="397049"/>
            <a:ext cx="8366084" cy="673599"/>
          </a:xfrm>
          <a:noFill/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VARK Inventory Styles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35" t="30453" r="22894" b="17966"/>
          <a:stretch/>
        </p:blipFill>
        <p:spPr bwMode="auto">
          <a:xfrm>
            <a:off x="159743" y="1592229"/>
            <a:ext cx="10492712" cy="5357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6587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47775" y="1592229"/>
            <a:ext cx="10073057" cy="514152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marL="0" indent="0">
              <a:buNone/>
            </a:pPr>
            <a:r>
              <a:rPr lang="en-US" dirty="0" smtClean="0"/>
              <a:t>You  can check you learning styles through the VARK questionnaire accessible at:</a:t>
            </a:r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  <a:hlinkClick r:id="rId2"/>
              </a:rPr>
              <a:t>http</a:t>
            </a:r>
            <a:r>
              <a:rPr lang="en-US" dirty="0">
                <a:solidFill>
                  <a:schemeClr val="bg1"/>
                </a:solidFill>
                <a:hlinkClick r:id="rId2"/>
              </a:rPr>
              <a:t>://vark-learn.com/the-vark-questionnaire/</a:t>
            </a:r>
            <a:endParaRPr lang="en-US" dirty="0">
              <a:solidFill>
                <a:schemeClr val="bg1"/>
              </a:solidFill>
            </a:endParaRPr>
          </a:p>
          <a:p>
            <a:pPr lvl="1"/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65311" y="757089"/>
            <a:ext cx="8568023" cy="673599"/>
          </a:xfrm>
          <a:noFill/>
        </p:spPr>
        <p:txBody>
          <a:bodyPr>
            <a:normAutofit fontScale="90000"/>
          </a:bodyPr>
          <a:lstStyle/>
          <a:p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>VARK questionnaire</a:t>
            </a:r>
            <a:r>
              <a:rPr lang="en-US" b="1" dirty="0"/>
              <a:t/>
            </a:r>
            <a:br>
              <a:rPr lang="en-US" b="1" dirty="0"/>
            </a:b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19199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35807" y="1693193"/>
            <a:ext cx="9785026" cy="549331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u="sng" dirty="0" smtClean="0"/>
              <a:t>Deep Learning</a:t>
            </a:r>
          </a:p>
          <a:p>
            <a:pPr marL="0" indent="0">
              <a:buNone/>
            </a:pPr>
            <a:r>
              <a:rPr lang="en-US" dirty="0" smtClean="0"/>
              <a:t>-have </a:t>
            </a:r>
            <a:r>
              <a:rPr lang="en-US" dirty="0"/>
              <a:t>the intention </a:t>
            </a:r>
            <a:r>
              <a:rPr lang="en-US" dirty="0" smtClean="0"/>
              <a:t>to seek meaning, and engaging with the content, create a personal understanding of the subject (</a:t>
            </a:r>
            <a:r>
              <a:rPr lang="en-US" dirty="0" err="1"/>
              <a:t>Marchese</a:t>
            </a:r>
            <a:r>
              <a:rPr lang="en-US" dirty="0"/>
              <a:t>, </a:t>
            </a:r>
            <a:r>
              <a:rPr lang="en-US" dirty="0" smtClean="0"/>
              <a:t>1997)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u="sng" dirty="0" smtClean="0"/>
              <a:t>Surface learning- </a:t>
            </a:r>
          </a:p>
          <a:p>
            <a:pPr marL="0" indent="0">
              <a:buNone/>
            </a:pPr>
            <a:r>
              <a:rPr lang="en-US" dirty="0" smtClean="0"/>
              <a:t>Surface learners only learn what is necessary for their survival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You might have heard this                                                     			      expression “ Is it part of the exam?”</a:t>
            </a:r>
          </a:p>
          <a:p>
            <a:pPr lvl="1"/>
            <a:endParaRPr lang="en-US" dirty="0" smtClean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88698" y="325041"/>
            <a:ext cx="8568023" cy="673599"/>
          </a:xfrm>
          <a:noFill/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Classification: Learning Approach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709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75767" y="1592229"/>
            <a:ext cx="10145065" cy="528554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b="1" u="sng" dirty="0" smtClean="0"/>
              <a:t>Strategic learning</a:t>
            </a:r>
          </a:p>
          <a:p>
            <a:r>
              <a:rPr lang="en-US" b="1" dirty="0" smtClean="0"/>
              <a:t>Intend </a:t>
            </a:r>
            <a:r>
              <a:rPr lang="en-US" b="1" dirty="0"/>
              <a:t>to obtain high grades</a:t>
            </a:r>
          </a:p>
          <a:p>
            <a:r>
              <a:rPr lang="en-US" b="1" dirty="0" smtClean="0"/>
              <a:t>Organise </a:t>
            </a:r>
            <a:r>
              <a:rPr lang="en-US" b="1" dirty="0"/>
              <a:t>their time and distribute their effort to greatest </a:t>
            </a:r>
            <a:r>
              <a:rPr lang="en-US" b="1" dirty="0" smtClean="0"/>
              <a:t>effect</a:t>
            </a:r>
          </a:p>
          <a:p>
            <a:r>
              <a:rPr lang="en-US" b="1" dirty="0" smtClean="0"/>
              <a:t>NB Strategic learners engage with the content and succeed 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63799" y="469057"/>
            <a:ext cx="8568023" cy="673599"/>
          </a:xfrm>
          <a:noFill/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Classification: Learning </a:t>
            </a:r>
            <a:r>
              <a:rPr lang="en-US" dirty="0" smtClean="0"/>
              <a:t>Approach</a:t>
            </a:r>
            <a:br>
              <a:rPr lang="en-US" dirty="0" smtClean="0"/>
            </a:br>
            <a:r>
              <a:rPr lang="en-US" dirty="0" smtClean="0"/>
              <a:t>Cont…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071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07815" y="1592229"/>
            <a:ext cx="9713017" cy="47151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Teaching behaviors </a:t>
            </a:r>
            <a:r>
              <a:rPr lang="en-US" dirty="0" smtClean="0"/>
              <a:t> that reflect </a:t>
            </a:r>
            <a:r>
              <a:rPr lang="en-US" dirty="0"/>
              <a:t>the beliefs and values that teachers hold about the </a:t>
            </a:r>
            <a:r>
              <a:rPr lang="en-US" dirty="0" smtClean="0"/>
              <a:t>learners’ </a:t>
            </a:r>
            <a:r>
              <a:rPr lang="en-US" dirty="0"/>
              <a:t>role in the exchange (Heimlich and </a:t>
            </a:r>
            <a:r>
              <a:rPr lang="en-US" dirty="0" err="1"/>
              <a:t>Norland</a:t>
            </a:r>
            <a:r>
              <a:rPr lang="en-US" dirty="0"/>
              <a:t> 2002)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77096" y="543469"/>
            <a:ext cx="8568023" cy="673599"/>
          </a:xfrm>
          <a:noFill/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b="1" dirty="0" smtClean="0"/>
              <a:t>Definition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856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75767" y="1592229"/>
            <a:ext cx="10145065" cy="47151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- Underpinning Theory  is the Experiential Learning Theory (ELT)</a:t>
            </a:r>
          </a:p>
          <a:p>
            <a:pPr marL="0" indent="0">
              <a:buNone/>
            </a:pPr>
            <a:r>
              <a:rPr lang="en-US" b="1" dirty="0" smtClean="0"/>
              <a:t>-ELT </a:t>
            </a:r>
            <a:r>
              <a:rPr lang="en-US" b="1" dirty="0"/>
              <a:t>defines learning as "the process whereby knowledge is created through the transformation of experience. Knowledge results from the </a:t>
            </a:r>
            <a:r>
              <a:rPr lang="en-US" b="1" dirty="0" smtClean="0"/>
              <a:t>combination </a:t>
            </a:r>
            <a:r>
              <a:rPr lang="en-US" b="1" dirty="0"/>
              <a:t>of grasping and transforming experience" (Kolb, 1984: 41</a:t>
            </a:r>
            <a:r>
              <a:rPr lang="en-US" b="1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b="1" dirty="0" smtClean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75767" y="573110"/>
            <a:ext cx="8568023" cy="673599"/>
          </a:xfrm>
          <a:noFill/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Classification: </a:t>
            </a:r>
            <a:r>
              <a:rPr lang="en-US" dirty="0" smtClean="0"/>
              <a:t>Kolb’s learning Styles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7048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31751" y="325041"/>
            <a:ext cx="8568023" cy="1178798"/>
          </a:xfrm>
          <a:noFill/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Classification: </a:t>
            </a:r>
            <a:r>
              <a:rPr lang="en-US" dirty="0" smtClean="0"/>
              <a:t>Kolb’s Learning styles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9985332" y="7310082"/>
            <a:ext cx="667123" cy="252768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87" tIns="52144" rIns="104287" bIns="52144" rtlCol="0" anchor="ctr"/>
          <a:lstStyle/>
          <a:p>
            <a:pPr algn="ctr"/>
            <a:endParaRPr lang="en-US" sz="5500" b="1" dirty="0">
              <a:solidFill>
                <a:srgbClr val="FF9900"/>
              </a:solidFill>
            </a:endParaRPr>
          </a:p>
        </p:txBody>
      </p:sp>
      <p:pic>
        <p:nvPicPr>
          <p:cNvPr id="8194" name="Picture 291" descr="Description: kolb's learning styles diagram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51" y="1760629"/>
            <a:ext cx="10225136" cy="5117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4415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31751" y="253033"/>
            <a:ext cx="8568023" cy="1178798"/>
          </a:xfrm>
          <a:noFill/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Classification: </a:t>
            </a:r>
            <a:r>
              <a:rPr lang="en-US" dirty="0" smtClean="0"/>
              <a:t>Kolb’s Learning styles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1751" y="1592229"/>
            <a:ext cx="10087142" cy="538879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-</a:t>
            </a:r>
            <a:r>
              <a:rPr lang="en-US" b="1" dirty="0" smtClean="0"/>
              <a:t>Immediate or concrete experiences provide a basis for observation and reflections ( Divergers)</a:t>
            </a:r>
          </a:p>
          <a:p>
            <a:r>
              <a:rPr lang="en-US" b="1" dirty="0" smtClean="0"/>
              <a:t>Reflective observation gives basis for conceptualization and abstractions (Assimilators)</a:t>
            </a:r>
          </a:p>
          <a:p>
            <a:r>
              <a:rPr lang="en-US" b="1" dirty="0" smtClean="0"/>
              <a:t>Abstract conceptualisation gives basis for active experimentation ( Convergers)</a:t>
            </a:r>
          </a:p>
          <a:p>
            <a:r>
              <a:rPr lang="en-US" b="1" dirty="0" smtClean="0"/>
              <a:t>Active experimentation gives basis for trial and error making the student re-live the process once again</a:t>
            </a:r>
          </a:p>
          <a:p>
            <a:pPr marL="0" indent="0">
              <a:buNone/>
            </a:pPr>
            <a:r>
              <a:rPr lang="en-US" b="1" dirty="0" smtClean="0"/>
              <a:t> </a:t>
            </a:r>
            <a:r>
              <a:rPr lang="en-US" b="1" dirty="0" smtClean="0">
                <a:hlinkClick r:id="rId2"/>
              </a:rPr>
              <a:t>http</a:t>
            </a:r>
            <a:r>
              <a:rPr lang="en-US" b="1" dirty="0">
                <a:hlinkClick r:id="rId2"/>
              </a:rPr>
              <a:t>://www.clinteach.com.au/assets/LEARNING-STYLES-Kolb-QUESTIONNAIRE.pdf</a:t>
            </a:r>
            <a:endParaRPr lang="en-US" b="1" dirty="0" smtClean="0"/>
          </a:p>
          <a:p>
            <a:endParaRPr lang="en-US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4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98397" y="325041"/>
            <a:ext cx="8568023" cy="842000"/>
          </a:xfrm>
          <a:noFill/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Classification: </a:t>
            </a:r>
            <a:r>
              <a:rPr lang="en-US" dirty="0" smtClean="0"/>
              <a:t>Kolb’s Learning styles</a:t>
            </a:r>
            <a:br>
              <a:rPr lang="en-US" dirty="0" smtClean="0"/>
            </a:br>
            <a:r>
              <a:rPr lang="en-US" dirty="0" smtClean="0"/>
              <a:t>Activity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reference to Kolb’s learning Styles, what is the role of the faculties in each of the 4 quadrants?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282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94815" y="4623424"/>
            <a:ext cx="6426018" cy="1347197"/>
          </a:xfrm>
        </p:spPr>
        <p:txBody>
          <a:bodyPr>
            <a:normAutofit/>
          </a:bodyPr>
          <a:lstStyle/>
          <a:p>
            <a:r>
              <a:rPr lang="en-US" dirty="0" smtClean="0"/>
              <a:t>        </a:t>
            </a:r>
            <a:r>
              <a:rPr lang="en-US" b="1" dirty="0" smtClean="0"/>
              <a:t>T. CHIKEREMA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94815" y="5970619"/>
            <a:ext cx="6426018" cy="842001"/>
          </a:xfrm>
        </p:spPr>
        <p:txBody>
          <a:bodyPr>
            <a:normAutofit/>
          </a:bodyPr>
          <a:lstStyle/>
          <a:p>
            <a:pPr algn="r"/>
            <a:r>
              <a:rPr lang="en-US" sz="1800" b="1" dirty="0">
                <a:solidFill>
                  <a:schemeClr val="bg1"/>
                </a:solidFill>
              </a:rPr>
              <a:t>FACULTY OF EDUCATION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4273316" y="2939427"/>
            <a:ext cx="5712016" cy="168399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87" tIns="52144" rIns="104287" bIns="52144" rtlCol="0" anchor="ctr"/>
          <a:lstStyle/>
          <a:p>
            <a:pPr algn="ctr"/>
            <a:r>
              <a:rPr lang="en-US" sz="5500" b="1" dirty="0">
                <a:solidFill>
                  <a:schemeClr val="accent2">
                    <a:lumMod val="75000"/>
                  </a:schemeClr>
                </a:solidFill>
              </a:rPr>
              <a:t>LEARNING STYLES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9985332" y="7310082"/>
            <a:ext cx="667123" cy="252768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87" tIns="52144" rIns="104287" bIns="52144" rtlCol="0" anchor="ctr"/>
          <a:lstStyle/>
          <a:p>
            <a:pPr algn="ctr"/>
            <a:endParaRPr lang="en-US" sz="5500" b="1" dirty="0">
              <a:solidFill>
                <a:srgbClr val="FF9900"/>
              </a:solidFill>
            </a:endParaRPr>
          </a:p>
        </p:txBody>
      </p:sp>
      <p:pic>
        <p:nvPicPr>
          <p:cNvPr id="8" name="Adagio-for-strings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595809" y="5802221"/>
            <a:ext cx="712576" cy="672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387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733"/>
    </mc:Choice>
    <mc:Fallback xmlns="">
      <p:transition spd="slow" advTm="7973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688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 showWhenStopped="0">
                <p:cTn id="7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91791" y="1592229"/>
            <a:ext cx="9929041" cy="471519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According to the </a:t>
            </a:r>
            <a:r>
              <a:rPr lang="en-US" dirty="0" err="1"/>
              <a:t>Grasha</a:t>
            </a:r>
            <a:r>
              <a:rPr lang="en-US" dirty="0"/>
              <a:t> –</a:t>
            </a:r>
            <a:r>
              <a:rPr lang="en-US" dirty="0" err="1"/>
              <a:t>Riechmann</a:t>
            </a:r>
            <a:r>
              <a:rPr lang="en-US" dirty="0"/>
              <a:t> teaching style survey, the teaching styles </a:t>
            </a:r>
            <a:r>
              <a:rPr lang="en-US" dirty="0" smtClean="0"/>
              <a:t>are :</a:t>
            </a:r>
            <a:endParaRPr lang="en-US" dirty="0"/>
          </a:p>
          <a:p>
            <a:pPr lvl="2"/>
            <a:r>
              <a:rPr lang="en-US" dirty="0"/>
              <a:t>Expert</a:t>
            </a:r>
          </a:p>
          <a:p>
            <a:pPr lvl="2"/>
            <a:r>
              <a:rPr lang="en-US" dirty="0"/>
              <a:t>Formal authority</a:t>
            </a:r>
          </a:p>
          <a:p>
            <a:pPr lvl="2"/>
            <a:r>
              <a:rPr lang="en-US" dirty="0"/>
              <a:t>Personal Model</a:t>
            </a:r>
          </a:p>
          <a:p>
            <a:pPr lvl="2"/>
            <a:r>
              <a:rPr lang="en-US" dirty="0"/>
              <a:t>Facilitator </a:t>
            </a:r>
          </a:p>
          <a:p>
            <a:pPr lvl="2"/>
            <a:r>
              <a:rPr lang="en-US" dirty="0"/>
              <a:t>Delegator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For the Teaching Style Inventory (TSI) </a:t>
            </a:r>
          </a:p>
          <a:p>
            <a:pPr lvl="1"/>
            <a:r>
              <a:rPr lang="en-US" dirty="0">
                <a:hlinkClick r:id="rId2"/>
              </a:rPr>
              <a:t>http://longleaf.net/teachingstyle.html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591791" y="581831"/>
            <a:ext cx="8568023" cy="673599"/>
          </a:xfrm>
          <a:noFill/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Teaching styles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359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7775" y="581832"/>
            <a:ext cx="9180555" cy="841998"/>
          </a:xfrm>
          <a:noFill/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What does research say on learning styles?</a:t>
            </a:r>
            <a:endParaRPr lang="en-US" dirty="0"/>
          </a:p>
        </p:txBody>
      </p:sp>
      <p:pic>
        <p:nvPicPr>
          <p:cNvPr id="2" name="Learning styles _ the importance of critical self-reflection _ Tesia Marshik _ TEDxUWLaCrosse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31751" y="1621185"/>
            <a:ext cx="9575738" cy="4570699"/>
          </a:xfrm>
        </p:spPr>
      </p:pic>
    </p:spTree>
    <p:extLst>
      <p:ext uri="{BB962C8B-B14F-4D97-AF65-F5344CB8AC3E}">
        <p14:creationId xmlns:p14="http://schemas.microsoft.com/office/powerpoint/2010/main" val="883874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9431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 showWhenStopped="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281096" y="3319760"/>
            <a:ext cx="41264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Q &amp; A session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48891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Takeaways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Vary your teaching styles to cater for a diverse student body</a:t>
            </a:r>
          </a:p>
          <a:p>
            <a:r>
              <a:rPr lang="en-US" dirty="0" smtClean="0"/>
              <a:t>Reflect on your teaching practices </a:t>
            </a:r>
          </a:p>
          <a:p>
            <a:pPr lvl="1"/>
            <a:r>
              <a:rPr lang="en-US" dirty="0" smtClean="0"/>
              <a:t>Teaching is  both reflective and reflexive</a:t>
            </a:r>
          </a:p>
          <a:p>
            <a:pPr marL="521437" lvl="1" indent="0">
              <a:buNone/>
            </a:pPr>
            <a:endParaRPr lang="en-US" dirty="0" smtClean="0"/>
          </a:p>
          <a:p>
            <a:pPr marL="521437" lvl="1" indent="0">
              <a:buNone/>
            </a:pPr>
            <a:r>
              <a:rPr lang="en-US" b="1" dirty="0" smtClean="0"/>
              <a:t>Learning Styles, achievement, abilities ??????     </a:t>
            </a:r>
            <a:r>
              <a:rPr lang="en-US" dirty="0" smtClean="0">
                <a:hlinkClick r:id="rId2" action="ppaction://hlinksldjump"/>
              </a:rPr>
              <a:t>Food for thought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8030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8CB8C-2E5D-4E3A-A8C8-CBDD60D40971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260620" y="3272311"/>
            <a:ext cx="4167400" cy="1059414"/>
          </a:xfrm>
          <a:prstGeom prst="rect">
            <a:avLst/>
          </a:prstGeom>
          <a:noFill/>
        </p:spPr>
        <p:txBody>
          <a:bodyPr wrap="none" lIns="104287" tIns="52144" rIns="104287" bIns="52144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490862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95809" y="581832"/>
            <a:ext cx="8032521" cy="841998"/>
          </a:xfrm>
          <a:solidFill>
            <a:schemeClr val="tx1"/>
          </a:solidFill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300" dirty="0"/>
              <a:t>Brown, L.D., Teaching Styles </a:t>
            </a:r>
            <a:r>
              <a:rPr lang="en-US" sz="2300" dirty="0" err="1"/>
              <a:t>vs</a:t>
            </a:r>
            <a:r>
              <a:rPr lang="en-US" sz="2300" dirty="0"/>
              <a:t> learning Styles : Myths and realities,26, ERIC</a:t>
            </a:r>
          </a:p>
          <a:p>
            <a:r>
              <a:rPr lang="en-US" sz="2300" dirty="0"/>
              <a:t>Cassidy, S. (2010). Learning Styles: An overview of theories, models, and measures. </a:t>
            </a:r>
            <a:r>
              <a:rPr lang="en-US" sz="2300" i="1" dirty="0"/>
              <a:t>Educational Psychology: An International Journal of Experimental Educational Psychology</a:t>
            </a:r>
            <a:r>
              <a:rPr lang="en-US" sz="2300" dirty="0"/>
              <a:t>, 24:4, 419-444, DOI: 10.1080/0144341042000228834  </a:t>
            </a:r>
          </a:p>
          <a:p>
            <a:r>
              <a:rPr lang="en-US" sz="2300" dirty="0"/>
              <a:t>Kolb, Alice Y.  and Kolb, David A. (2005) , Learning Styles and Learning Spaces: Enhancing Experiential Learning in Higher Education, Academy of Management Learning &amp; Education, Vol. 4, No. 2, pp. 193-212</a:t>
            </a:r>
          </a:p>
          <a:p>
            <a:r>
              <a:rPr lang="en-US" sz="2300" dirty="0" err="1"/>
              <a:t>Marchese</a:t>
            </a:r>
            <a:r>
              <a:rPr lang="en-US" sz="2300" dirty="0"/>
              <a:t>, T. J. (1997). The new conversations about learning. In B. Cambridge (Ed.), </a:t>
            </a:r>
            <a:r>
              <a:rPr lang="en-US" sz="2300" i="1" dirty="0"/>
              <a:t>Assessing impact: Evidence and action </a:t>
            </a:r>
            <a:r>
              <a:rPr lang="en-US" sz="2300" dirty="0"/>
              <a:t>(pp. 79-95). Washington, DC: American Association for Higher Education.</a:t>
            </a:r>
          </a:p>
        </p:txBody>
      </p:sp>
    </p:spTree>
    <p:extLst>
      <p:ext uri="{BB962C8B-B14F-4D97-AF65-F5344CB8AC3E}">
        <p14:creationId xmlns:p14="http://schemas.microsoft.com/office/powerpoint/2010/main" val="2776422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7935" y="302865"/>
            <a:ext cx="7344816" cy="1260475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810" y="1423829"/>
            <a:ext cx="8191770" cy="5051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0308" y="1760629"/>
            <a:ext cx="9084272" cy="5388790"/>
          </a:xfrm>
        </p:spPr>
        <p:txBody>
          <a:bodyPr>
            <a:normAutofit/>
          </a:bodyPr>
          <a:lstStyle/>
          <a:p>
            <a:r>
              <a:rPr lang="en-US" b="1" dirty="0" smtClean="0"/>
              <a:t>	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595809" y="581831"/>
            <a:ext cx="6772846" cy="67359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87" tIns="52144" rIns="104287" bIns="52144" rtlCol="0" anchor="ctr"/>
          <a:lstStyle/>
          <a:p>
            <a:pPr algn="ctr"/>
            <a:r>
              <a:rPr lang="en-US" sz="4600" b="1" dirty="0" smtClean="0">
                <a:solidFill>
                  <a:schemeClr val="bg1"/>
                </a:solidFill>
              </a:rPr>
              <a:t>What do you perceive?</a:t>
            </a:r>
            <a:endParaRPr lang="en-US" sz="4600" b="1" dirty="0">
              <a:solidFill>
                <a:schemeClr val="bg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9985332" y="7310082"/>
            <a:ext cx="667123" cy="252768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87" tIns="52144" rIns="104287" bIns="52144" rtlCol="0" anchor="ctr"/>
          <a:lstStyle/>
          <a:p>
            <a:pPr algn="ctr"/>
            <a:endParaRPr lang="en-US" sz="5500" b="1" dirty="0">
              <a:solidFill>
                <a:srgbClr val="FF9900"/>
              </a:solidFill>
            </a:endParaRPr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0163833" y="7310083"/>
            <a:ext cx="357001" cy="25276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87" tIns="52144" rIns="104287" bIns="52144" rtlCol="0" anchor="ctr"/>
          <a:lstStyle/>
          <a:p>
            <a:pPr algn="ctr"/>
            <a:endParaRPr lang="en-US"/>
          </a:p>
        </p:txBody>
      </p:sp>
      <p:sp>
        <p:nvSpPr>
          <p:cNvPr id="8" name="Action Button: Back or Previous 7">
            <a:hlinkClick r:id="" action="ppaction://hlinkshowjump?jump=previousslide" highlightClick="1"/>
          </p:cNvPr>
          <p:cNvSpPr/>
          <p:nvPr/>
        </p:nvSpPr>
        <p:spPr>
          <a:xfrm>
            <a:off x="9806831" y="7310082"/>
            <a:ext cx="357001" cy="25276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87" tIns="52144" rIns="104287" bIns="52144" rtlCol="0" anchor="ctr"/>
          <a:lstStyle/>
          <a:p>
            <a:pPr algn="ctr"/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75" t="18971" r="19381" b="45356"/>
          <a:stretch/>
        </p:blipFill>
        <p:spPr bwMode="auto">
          <a:xfrm>
            <a:off x="87735" y="1549176"/>
            <a:ext cx="10564719" cy="5328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1558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9232751" cy="1549177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/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/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b="1" dirty="0" smtClean="0">
                <a:solidFill>
                  <a:schemeClr val="bg1"/>
                </a:solidFill>
              </a:rPr>
              <a:t>Do you know how you and/or your learners learn?</a:t>
            </a:r>
            <a:r>
              <a:rPr lang="en-US" sz="4000" dirty="0" smtClean="0">
                <a:solidFill>
                  <a:schemeClr val="bg1"/>
                </a:solidFill>
              </a:rPr>
              <a:t/>
            </a:r>
            <a:br>
              <a:rPr lang="en-US" sz="4000" dirty="0" smtClean="0">
                <a:solidFill>
                  <a:schemeClr val="bg1"/>
                </a:solidFill>
              </a:rPr>
            </a:b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775" y="1765201"/>
            <a:ext cx="9378485" cy="4546791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Are you aware of your own learning style?</a:t>
            </a:r>
          </a:p>
          <a:p>
            <a:r>
              <a:rPr lang="en-US" b="1" dirty="0" smtClean="0"/>
              <a:t>If you do not know, how do you expect to know your students’ ?</a:t>
            </a:r>
          </a:p>
          <a:p>
            <a:r>
              <a:rPr lang="en-US" b="1" dirty="0"/>
              <a:t> I</a:t>
            </a:r>
            <a:r>
              <a:rPr lang="en-US" b="1" dirty="0" smtClean="0"/>
              <a:t>f you know yours, have you ever bothered to know your students’?</a:t>
            </a:r>
          </a:p>
          <a:p>
            <a:r>
              <a:rPr lang="en-US" b="1" dirty="0" smtClean="0"/>
              <a:t>If you know yours and your students’, to what extent does your teaching style suit your students’ learning styles?	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9985332" y="7310082"/>
            <a:ext cx="667123" cy="252768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87" tIns="52144" rIns="104287" bIns="52144" rtlCol="0" anchor="ctr"/>
          <a:lstStyle/>
          <a:p>
            <a:pPr algn="ctr"/>
            <a:endParaRPr lang="en-US" sz="5500" b="1" dirty="0">
              <a:solidFill>
                <a:srgbClr val="FF9900"/>
              </a:solidFill>
            </a:endParaRPr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0163833" y="7310083"/>
            <a:ext cx="357001" cy="25276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87" tIns="52144" rIns="104287" bIns="52144" rtlCol="0" anchor="ctr"/>
          <a:lstStyle/>
          <a:p>
            <a:pPr algn="ctr"/>
            <a:endParaRPr lang="en-US"/>
          </a:p>
        </p:txBody>
      </p:sp>
      <p:sp>
        <p:nvSpPr>
          <p:cNvPr id="8" name="Action Button: Back or Previous 7">
            <a:hlinkClick r:id="" action="ppaction://hlinkshowjump?jump=previousslide" highlightClick="1"/>
          </p:cNvPr>
          <p:cNvSpPr/>
          <p:nvPr/>
        </p:nvSpPr>
        <p:spPr>
          <a:xfrm>
            <a:off x="9806831" y="7310082"/>
            <a:ext cx="357001" cy="25276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87" tIns="52144" rIns="104287" bIns="52144"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404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600833" y="1592230"/>
            <a:ext cx="8919999" cy="4883591"/>
          </a:xfrm>
        </p:spPr>
        <p:txBody>
          <a:bodyPr>
            <a:normAutofit/>
          </a:bodyPr>
          <a:lstStyle/>
          <a:p>
            <a:r>
              <a:rPr lang="en-US" b="1" dirty="0" smtClean="0"/>
              <a:t>What are learning styles?</a:t>
            </a:r>
          </a:p>
          <a:p>
            <a:r>
              <a:rPr lang="en-US" b="1" dirty="0"/>
              <a:t>Teaching Styles </a:t>
            </a:r>
            <a:r>
              <a:rPr lang="en-US" b="1" dirty="0" err="1"/>
              <a:t>vs</a:t>
            </a:r>
            <a:r>
              <a:rPr lang="en-US" b="1" dirty="0"/>
              <a:t> Learning Styles</a:t>
            </a:r>
          </a:p>
          <a:p>
            <a:pPr lvl="1"/>
            <a:r>
              <a:rPr lang="en-US" b="1" dirty="0"/>
              <a:t>Where do we draw the line</a:t>
            </a:r>
            <a:r>
              <a:rPr lang="en-US" b="1" dirty="0" smtClean="0"/>
              <a:t>?</a:t>
            </a:r>
          </a:p>
          <a:p>
            <a:pPr lvl="1"/>
            <a:r>
              <a:rPr lang="en-US" b="1" dirty="0" smtClean="0"/>
              <a:t>Can they be matched?</a:t>
            </a:r>
            <a:endParaRPr lang="en-US" b="1" dirty="0"/>
          </a:p>
          <a:p>
            <a:r>
              <a:rPr lang="en-US" b="1" dirty="0" smtClean="0"/>
              <a:t>How do I get to know about my learning and teaching styles?</a:t>
            </a:r>
          </a:p>
          <a:p>
            <a:r>
              <a:rPr lang="en-US" b="1" dirty="0" smtClean="0"/>
              <a:t>Do learning styles exist?</a:t>
            </a:r>
          </a:p>
          <a:p>
            <a:pPr lvl="1"/>
            <a:endParaRPr lang="en-US" b="1" dirty="0"/>
          </a:p>
          <a:p>
            <a:pPr marL="521437" lvl="1" indent="0">
              <a:buNone/>
            </a:pPr>
            <a:endParaRPr lang="en-US" b="1" dirty="0"/>
          </a:p>
          <a:p>
            <a:pPr lvl="1"/>
            <a:endParaRPr lang="en-US" b="1" dirty="0" smtClean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952810" y="581831"/>
            <a:ext cx="6127813" cy="673599"/>
          </a:xfrm>
          <a:noFill/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Outline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9985332" y="7310082"/>
            <a:ext cx="667123" cy="252768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87" tIns="52144" rIns="104287" bIns="52144" rtlCol="0" anchor="ctr"/>
          <a:lstStyle/>
          <a:p>
            <a:pPr algn="ctr"/>
            <a:endParaRPr lang="en-US" sz="5500" b="1" dirty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279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47775" y="1592229"/>
            <a:ext cx="10073057" cy="5388790"/>
          </a:xfrm>
        </p:spPr>
        <p:txBody>
          <a:bodyPr>
            <a:normAutofit fontScale="92500" lnSpcReduction="10000"/>
          </a:bodyPr>
          <a:lstStyle/>
          <a:p>
            <a:pPr marL="651796" indent="-651796">
              <a:buFont typeface="+mj-lt"/>
              <a:buAutoNum type="romanLcPeriod"/>
            </a:pPr>
            <a:r>
              <a:rPr lang="en-US" b="1" dirty="0" smtClean="0"/>
              <a:t>provide </a:t>
            </a:r>
            <a:r>
              <a:rPr lang="en-US" b="1" dirty="0"/>
              <a:t>insight </a:t>
            </a:r>
            <a:r>
              <a:rPr lang="en-US" b="1" dirty="0" smtClean="0"/>
              <a:t>into how </a:t>
            </a:r>
            <a:r>
              <a:rPr lang="en-US" b="1" dirty="0"/>
              <a:t>learners perceive, interact with and respond to the </a:t>
            </a:r>
            <a:r>
              <a:rPr lang="en-US" b="1" dirty="0" smtClean="0"/>
              <a:t>environment in which learning occurs (Brown,2003)</a:t>
            </a:r>
          </a:p>
          <a:p>
            <a:pPr marL="651796" indent="-651796">
              <a:buFont typeface="+mj-lt"/>
              <a:buAutoNum type="romanLcPeriod"/>
            </a:pPr>
            <a:r>
              <a:rPr lang="en-US" b="1" dirty="0" smtClean="0"/>
              <a:t>“</a:t>
            </a:r>
            <a:r>
              <a:rPr lang="en-US" b="1" dirty="0"/>
              <a:t>the manner in which individuals choose to or are inclined to approach a learning situation” (Cassidy, 2010, p 420). </a:t>
            </a:r>
            <a:endParaRPr lang="en-US" b="1" dirty="0" smtClean="0"/>
          </a:p>
          <a:p>
            <a:pPr marL="651796" indent="-651796">
              <a:buFont typeface="+mj-lt"/>
              <a:buAutoNum type="romanLcPeriod"/>
            </a:pPr>
            <a:r>
              <a:rPr lang="en-US" b="1" dirty="0" smtClean="0"/>
              <a:t>describes individual </a:t>
            </a:r>
            <a:r>
              <a:rPr lang="en-US" b="1" dirty="0"/>
              <a:t>differences in learning based on the </a:t>
            </a:r>
            <a:r>
              <a:rPr lang="en-US" b="1" dirty="0" smtClean="0"/>
              <a:t>learner's </a:t>
            </a:r>
            <a:r>
              <a:rPr lang="en-US" b="1" dirty="0"/>
              <a:t>preference for employing different phases of the learning cycle </a:t>
            </a:r>
            <a:r>
              <a:rPr lang="en-US" b="1" dirty="0" smtClean="0"/>
              <a:t>( Kolb and Kolb, 2005)</a:t>
            </a:r>
          </a:p>
          <a:p>
            <a:pPr marL="651796" indent="-651796">
              <a:buFont typeface="+mj-lt"/>
              <a:buAutoNum type="romanLcPeriod"/>
            </a:pPr>
            <a:r>
              <a:rPr lang="en-US" b="1" dirty="0"/>
              <a:t>The preferred way of perceiving and processing </a:t>
            </a:r>
            <a:r>
              <a:rPr lang="en-US" b="1" dirty="0" smtClean="0"/>
              <a:t>, comprehends new information and  </a:t>
            </a:r>
            <a:r>
              <a:rPr lang="en-US" b="1" dirty="0"/>
              <a:t>retains </a:t>
            </a:r>
            <a:r>
              <a:rPr lang="en-US" b="1" dirty="0" smtClean="0"/>
              <a:t>it</a:t>
            </a:r>
          </a:p>
          <a:p>
            <a:pPr marL="651796" indent="-651796">
              <a:buFont typeface="+mj-lt"/>
              <a:buAutoNum type="romanLcPeriod"/>
            </a:pPr>
            <a:endParaRPr lang="en-US" b="1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521437" lvl="1" indent="0">
              <a:buNone/>
            </a:pP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952808" y="581831"/>
            <a:ext cx="5767775" cy="673599"/>
          </a:xfrm>
          <a:noFill/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Definition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287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952809" y="581831"/>
            <a:ext cx="6703877" cy="673599"/>
          </a:xfrm>
          <a:noFill/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Is this familiar???????</a:t>
            </a:r>
            <a:r>
              <a:rPr lang="en-US" b="1" dirty="0"/>
              <a:t/>
            </a:r>
            <a:br>
              <a:rPr lang="en-US" b="1" dirty="0"/>
            </a:br>
            <a:endParaRPr lang="en-US" b="1" dirty="0"/>
          </a:p>
        </p:txBody>
      </p:sp>
      <p:pic>
        <p:nvPicPr>
          <p:cNvPr id="1026" name="Picture 2" descr="Description: fiar4.jpg"/>
          <p:cNvPicPr>
            <a:picLocks noChangeAspect="1" noChangeArrowheads="1"/>
          </p:cNvPicPr>
          <p:nvPr/>
        </p:nvPicPr>
        <p:blipFill>
          <a:blip r:embed="rId4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60" y="1621185"/>
            <a:ext cx="10217074" cy="5359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Adagio-for-strings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217896.189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093035" y="5633822"/>
            <a:ext cx="712576" cy="672253"/>
          </a:xfrm>
          <a:prstGeom prst="rect">
            <a:avLst/>
          </a:prstGeom>
        </p:spPr>
      </p:pic>
      <p:sp>
        <p:nvSpPr>
          <p:cNvPr id="15" name="WordArt 11"/>
          <p:cNvSpPr>
            <a:spLocks noChangeArrowheads="1" noChangeShapeType="1" noTextEdit="1"/>
          </p:cNvSpPr>
          <p:nvPr/>
        </p:nvSpPr>
        <p:spPr bwMode="auto">
          <a:xfrm rot="20208403">
            <a:off x="5045331" y="3433195"/>
            <a:ext cx="406392" cy="821060"/>
          </a:xfrm>
          <a:prstGeom prst="rect">
            <a:avLst/>
          </a:prstGeom>
        </p:spPr>
        <p:txBody>
          <a:bodyPr wrap="none" lIns="104287" tIns="52144" rIns="104287" bIns="52144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4100" b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oudy Stout"/>
              </a:rPr>
              <a:t>?</a:t>
            </a:r>
          </a:p>
        </p:txBody>
      </p:sp>
      <p:sp>
        <p:nvSpPr>
          <p:cNvPr id="16" name="WordArt 12"/>
          <p:cNvSpPr>
            <a:spLocks noChangeArrowheads="1" noChangeShapeType="1" noTextEdit="1"/>
          </p:cNvSpPr>
          <p:nvPr/>
        </p:nvSpPr>
        <p:spPr bwMode="auto">
          <a:xfrm rot="20816653">
            <a:off x="6234193" y="3542468"/>
            <a:ext cx="406392" cy="821060"/>
          </a:xfrm>
          <a:prstGeom prst="rect">
            <a:avLst/>
          </a:prstGeom>
        </p:spPr>
        <p:txBody>
          <a:bodyPr wrap="none" lIns="104287" tIns="52144" rIns="104287" bIns="52144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4100" b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oudy Stout"/>
              </a:rPr>
              <a:t>?</a:t>
            </a:r>
          </a:p>
        </p:txBody>
      </p:sp>
      <p:sp>
        <p:nvSpPr>
          <p:cNvPr id="17" name="WordArt 10"/>
          <p:cNvSpPr>
            <a:spLocks noChangeArrowheads="1" noChangeShapeType="1" noTextEdit="1"/>
          </p:cNvSpPr>
          <p:nvPr/>
        </p:nvSpPr>
        <p:spPr bwMode="auto">
          <a:xfrm rot="21047455">
            <a:off x="3357282" y="4149077"/>
            <a:ext cx="406392" cy="821060"/>
          </a:xfrm>
          <a:prstGeom prst="rect">
            <a:avLst/>
          </a:prstGeom>
        </p:spPr>
        <p:txBody>
          <a:bodyPr wrap="none" lIns="104287" tIns="52144" rIns="104287" bIns="52144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4100" b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oudy Stout"/>
              </a:rPr>
              <a:t>?</a:t>
            </a:r>
          </a:p>
        </p:txBody>
      </p:sp>
      <p:sp>
        <p:nvSpPr>
          <p:cNvPr id="18" name="WordArt 13"/>
          <p:cNvSpPr>
            <a:spLocks noChangeArrowheads="1" noChangeShapeType="1" noTextEdit="1"/>
          </p:cNvSpPr>
          <p:nvPr/>
        </p:nvSpPr>
        <p:spPr bwMode="auto">
          <a:xfrm rot="468841">
            <a:off x="6491317" y="4077892"/>
            <a:ext cx="406392" cy="821060"/>
          </a:xfrm>
          <a:prstGeom prst="rect">
            <a:avLst/>
          </a:prstGeom>
        </p:spPr>
        <p:txBody>
          <a:bodyPr wrap="none" lIns="104287" tIns="52144" rIns="104287" bIns="52144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4100" b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oudy Stout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59628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899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98991"/>
                            </p:stCondLst>
                            <p:childTnLst>
                              <p:par>
                                <p:cTn id="8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99491"/>
                            </p:stCondLst>
                            <p:childTnLst>
                              <p:par>
                                <p:cTn id="12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99991"/>
                            </p:stCondLst>
                            <p:childTnLst>
                              <p:par>
                                <p:cTn id="16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491"/>
                            </p:stCondLst>
                            <p:childTnLst>
                              <p:par>
                                <p:cTn id="20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3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19783" y="1592229"/>
            <a:ext cx="10001049" cy="471519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You have 1 min to remember this number</a:t>
            </a:r>
          </a:p>
          <a:p>
            <a:pPr marL="0" indent="0">
              <a:buNone/>
            </a:pPr>
            <a:r>
              <a:rPr lang="en-US" dirty="0" smtClean="0"/>
              <a:t>    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</a:t>
            </a:r>
            <a:r>
              <a:rPr lang="en-US" sz="8200" dirty="0"/>
              <a:t>131981676765432</a:t>
            </a:r>
          </a:p>
          <a:p>
            <a:pPr marL="0" indent="0">
              <a:buNone/>
            </a:pPr>
            <a:endParaRPr lang="en-US" dirty="0" smtClean="0"/>
          </a:p>
          <a:p>
            <a:pPr marL="521437" lvl="1" indent="0">
              <a:buNone/>
            </a:pP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31419" y="561059"/>
            <a:ext cx="8568023" cy="673599"/>
          </a:xfrm>
          <a:noFill/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Activity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239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600833" y="1592229"/>
            <a:ext cx="8919999" cy="471519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marL="521437" lvl="1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521437" lvl="1" indent="0">
              <a:buNone/>
            </a:pP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548244" y="3205361"/>
            <a:ext cx="8366085" cy="1347196"/>
          </a:xfrm>
          <a:solidFill>
            <a:schemeClr val="tx1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Classifications: </a:t>
            </a:r>
            <a:r>
              <a:rPr lang="en-US" dirty="0">
                <a:solidFill>
                  <a:schemeClr val="bg1"/>
                </a:solidFill>
              </a:rPr>
              <a:t>Sensory learning Style (</a:t>
            </a:r>
            <a:r>
              <a:rPr lang="en-US" dirty="0"/>
              <a:t> </a:t>
            </a:r>
            <a:r>
              <a:rPr lang="en-US" dirty="0">
                <a:hlinkClick r:id="rId4" tooltip="Neil Fleming's VARK Model of Student Learning"/>
              </a:rPr>
              <a:t>Neil Fleming</a:t>
            </a:r>
            <a:r>
              <a:rPr lang="en-US" dirty="0"/>
              <a:t>’s)</a:t>
            </a: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2" name="Learning Styles(1)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60307" y="1760629"/>
            <a:ext cx="9103525" cy="5128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951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11327</TotalTime>
  <Words>675</Words>
  <Application>Microsoft Office PowerPoint</Application>
  <PresentationFormat>Custom</PresentationFormat>
  <Paragraphs>109</Paragraphs>
  <Slides>26</Slides>
  <Notes>1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Welcome </vt:lpstr>
      <vt:lpstr>        T. CHIKEREMA</vt:lpstr>
      <vt:lpstr>   </vt:lpstr>
      <vt:lpstr>  Do you know how you and/or your learners learn? </vt:lpstr>
      <vt:lpstr> Outline </vt:lpstr>
      <vt:lpstr> Definition </vt:lpstr>
      <vt:lpstr> Is this familiar??????? </vt:lpstr>
      <vt:lpstr> Activity </vt:lpstr>
      <vt:lpstr> Classifications: Sensory learning Style ( Neil Fleming’s)  </vt:lpstr>
      <vt:lpstr> Classification: Sensory ( VARK/VAKT/VATK) </vt:lpstr>
      <vt:lpstr> VARK Inventory Styles </vt:lpstr>
      <vt:lpstr> VARK questionnaire </vt:lpstr>
      <vt:lpstr> Classification: Learning Approach </vt:lpstr>
      <vt:lpstr> Classification: Learning Approach Cont… </vt:lpstr>
      <vt:lpstr> Definition </vt:lpstr>
      <vt:lpstr> Classification: Kolb’s learning Styles </vt:lpstr>
      <vt:lpstr> Classification: Kolb’s Learning styles </vt:lpstr>
      <vt:lpstr> Classification: Kolb’s Learning styles </vt:lpstr>
      <vt:lpstr> Classification: Kolb’s Learning styles Activity </vt:lpstr>
      <vt:lpstr> Teaching styles </vt:lpstr>
      <vt:lpstr>What does research say on learning styles?</vt:lpstr>
      <vt:lpstr>PowerPoint Presentation</vt:lpstr>
      <vt:lpstr>Takeaways </vt:lpstr>
      <vt:lpstr>PowerPoint Presentation</vt:lpstr>
      <vt:lpstr>References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Native Impressions</dc:creator>
  <cp:lastModifiedBy>Ivy Mopedi</cp:lastModifiedBy>
  <cp:revision>108</cp:revision>
  <cp:lastPrinted>2016-06-27T12:55:28Z</cp:lastPrinted>
  <dcterms:created xsi:type="dcterms:W3CDTF">2014-07-03T16:50:56Z</dcterms:created>
  <dcterms:modified xsi:type="dcterms:W3CDTF">2016-06-27T13:06:18Z</dcterms:modified>
</cp:coreProperties>
</file>