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7" r:id="rId3"/>
    <p:sldId id="257" r:id="rId4"/>
    <p:sldId id="265" r:id="rId5"/>
    <p:sldId id="258" r:id="rId6"/>
    <p:sldId id="259" r:id="rId7"/>
    <p:sldId id="260" r:id="rId8"/>
    <p:sldId id="261" r:id="rId9"/>
    <p:sldId id="262" r:id="rId10"/>
    <p:sldId id="266" r:id="rId11"/>
    <p:sldId id="268" r:id="rId12"/>
    <p:sldId id="273" r:id="rId13"/>
    <p:sldId id="270" r:id="rId14"/>
    <p:sldId id="271" r:id="rId15"/>
    <p:sldId id="272" r:id="rId16"/>
    <p:sldId id="274" r:id="rId17"/>
    <p:sldId id="277" r:id="rId18"/>
    <p:sldId id="278" r:id="rId19"/>
    <p:sldId id="275" r:id="rId20"/>
    <p:sldId id="276" r:id="rId21"/>
    <p:sldId id="279" r:id="rId22"/>
    <p:sldId id="280" r:id="rId23"/>
    <p:sldId id="281" r:id="rId24"/>
    <p:sldId id="282"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5" d="100"/>
          <a:sy n="75" d="100"/>
        </p:scale>
        <p:origin x="-72"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88F5EBAE-5B35-4F71-8CAF-5FE783942023}" type="datetimeFigureOut">
              <a:rPr lang="en-ZA" smtClean="0"/>
              <a:pPr/>
              <a:t>2015/07/02</a:t>
            </a:fld>
            <a:endParaRPr lang="en-ZA"/>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ZA"/>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AEEDCDEA-DCA0-421E-A1E7-31096B3ADDF0}" type="slidenum">
              <a:rPr lang="en-ZA" smtClean="0"/>
              <a:pPr/>
              <a:t>‹#›</a:t>
            </a:fld>
            <a:endParaRPr lang="en-Z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88F5EBAE-5B35-4F71-8CAF-5FE783942023}" type="datetimeFigureOut">
              <a:rPr lang="en-ZA" smtClean="0"/>
              <a:pPr/>
              <a:t>2015/07/02</a:t>
            </a:fld>
            <a:endParaRPr lang="en-ZA"/>
          </a:p>
        </p:txBody>
      </p:sp>
      <p:sp>
        <p:nvSpPr>
          <p:cNvPr id="9" name="Slide Number Placeholder 8"/>
          <p:cNvSpPr>
            <a:spLocks noGrp="1"/>
          </p:cNvSpPr>
          <p:nvPr>
            <p:ph type="sldNum" sz="quarter" idx="15"/>
          </p:nvPr>
        </p:nvSpPr>
        <p:spPr/>
        <p:txBody>
          <a:bodyPr rtlCol="0"/>
          <a:lstStyle/>
          <a:p>
            <a:fld id="{AEEDCDEA-DCA0-421E-A1E7-31096B3ADDF0}" type="slidenum">
              <a:rPr lang="en-ZA" smtClean="0"/>
              <a:pPr/>
              <a:t>‹#›</a:t>
            </a:fld>
            <a:endParaRPr lang="en-ZA"/>
          </a:p>
        </p:txBody>
      </p:sp>
      <p:sp>
        <p:nvSpPr>
          <p:cNvPr id="10" name="Footer Placeholder 9"/>
          <p:cNvSpPr>
            <a:spLocks noGrp="1"/>
          </p:cNvSpPr>
          <p:nvPr>
            <p:ph type="ftr" sz="quarter" idx="16"/>
          </p:nvPr>
        </p:nvSpPr>
        <p:spPr/>
        <p:txBody>
          <a:bodyPr rtlCol="0"/>
          <a:lstStyle/>
          <a:p>
            <a:endParaRPr lang="en-Z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88F5EBAE-5B35-4F71-8CAF-5FE783942023}" type="datetimeFigureOut">
              <a:rPr lang="en-ZA" smtClean="0"/>
              <a:pPr/>
              <a:t>2015/07/02</a:t>
            </a:fld>
            <a:endParaRPr lang="en-ZA"/>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ZA"/>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AEEDCDEA-DCA0-421E-A1E7-31096B3ADDF0}" type="slidenum">
              <a:rPr lang="en-ZA" smtClean="0"/>
              <a:pPr/>
              <a:t>‹#›</a:t>
            </a:fld>
            <a:endParaRPr lang="en-Z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8F5EBAE-5B35-4F71-8CAF-5FE783942023}" type="datetimeFigureOut">
              <a:rPr lang="en-ZA" smtClean="0"/>
              <a:pPr/>
              <a:t>2015/07/02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AEEDCDEA-DCA0-421E-A1E7-31096B3ADDF0}" type="slidenum">
              <a:rPr lang="en-ZA" smtClean="0"/>
              <a:pPr/>
              <a:t>‹#›</a:t>
            </a:fld>
            <a:endParaRPr lang="en-ZA"/>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88F5EBAE-5B35-4F71-8CAF-5FE783942023}" type="datetimeFigureOut">
              <a:rPr lang="en-ZA" smtClean="0"/>
              <a:pPr/>
              <a:t>2015/07/02</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AEEDCDEA-DCA0-421E-A1E7-31096B3ADDF0}" type="slidenum">
              <a:rPr lang="en-ZA" smtClean="0"/>
              <a:pPr/>
              <a:t>‹#›</a:t>
            </a:fld>
            <a:endParaRPr lang="en-ZA"/>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88F5EBAE-5B35-4F71-8CAF-5FE783942023}" type="datetimeFigureOut">
              <a:rPr lang="en-ZA" smtClean="0"/>
              <a:pPr/>
              <a:t>2015/07/02</a:t>
            </a:fld>
            <a:endParaRPr lang="en-ZA"/>
          </a:p>
        </p:txBody>
      </p:sp>
      <p:sp>
        <p:nvSpPr>
          <p:cNvPr id="7" name="Slide Number Placeholder 6"/>
          <p:cNvSpPr>
            <a:spLocks noGrp="1"/>
          </p:cNvSpPr>
          <p:nvPr>
            <p:ph type="sldNum" sz="quarter" idx="11"/>
          </p:nvPr>
        </p:nvSpPr>
        <p:spPr/>
        <p:txBody>
          <a:bodyPr rtlCol="0"/>
          <a:lstStyle/>
          <a:p>
            <a:fld id="{AEEDCDEA-DCA0-421E-A1E7-31096B3ADDF0}" type="slidenum">
              <a:rPr lang="en-ZA" smtClean="0"/>
              <a:pPr/>
              <a:t>‹#›</a:t>
            </a:fld>
            <a:endParaRPr lang="en-ZA"/>
          </a:p>
        </p:txBody>
      </p:sp>
      <p:sp>
        <p:nvSpPr>
          <p:cNvPr id="8" name="Footer Placeholder 7"/>
          <p:cNvSpPr>
            <a:spLocks noGrp="1"/>
          </p:cNvSpPr>
          <p:nvPr>
            <p:ph type="ftr" sz="quarter" idx="12"/>
          </p:nvPr>
        </p:nvSpPr>
        <p:spPr/>
        <p:txBody>
          <a:bodyPr rtlCol="0"/>
          <a:lstStyle/>
          <a:p>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F5EBAE-5B35-4F71-8CAF-5FE783942023}" type="datetimeFigureOut">
              <a:rPr lang="en-ZA" smtClean="0"/>
              <a:pPr/>
              <a:t>2015/07/02</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AEEDCDEA-DCA0-421E-A1E7-31096B3ADDF0}"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88F5EBAE-5B35-4F71-8CAF-5FE783942023}" type="datetimeFigureOut">
              <a:rPr lang="en-ZA" smtClean="0"/>
              <a:pPr/>
              <a:t>2015/07/02</a:t>
            </a:fld>
            <a:endParaRPr lang="en-ZA"/>
          </a:p>
        </p:txBody>
      </p:sp>
      <p:sp>
        <p:nvSpPr>
          <p:cNvPr id="22" name="Slide Number Placeholder 21"/>
          <p:cNvSpPr>
            <a:spLocks noGrp="1"/>
          </p:cNvSpPr>
          <p:nvPr>
            <p:ph type="sldNum" sz="quarter" idx="15"/>
          </p:nvPr>
        </p:nvSpPr>
        <p:spPr/>
        <p:txBody>
          <a:bodyPr rtlCol="0"/>
          <a:lstStyle/>
          <a:p>
            <a:fld id="{AEEDCDEA-DCA0-421E-A1E7-31096B3ADDF0}" type="slidenum">
              <a:rPr lang="en-ZA" smtClean="0"/>
              <a:pPr/>
              <a:t>‹#›</a:t>
            </a:fld>
            <a:endParaRPr lang="en-ZA"/>
          </a:p>
        </p:txBody>
      </p:sp>
      <p:sp>
        <p:nvSpPr>
          <p:cNvPr id="23" name="Footer Placeholder 22"/>
          <p:cNvSpPr>
            <a:spLocks noGrp="1"/>
          </p:cNvSpPr>
          <p:nvPr>
            <p:ph type="ftr" sz="quarter" idx="16"/>
          </p:nvPr>
        </p:nvSpPr>
        <p:spPr/>
        <p:txBody>
          <a:bodyPr rtlCol="0"/>
          <a:lstStyle/>
          <a:p>
            <a:endParaRPr lang="en-Z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88F5EBAE-5B35-4F71-8CAF-5FE783942023}" type="datetimeFigureOut">
              <a:rPr lang="en-ZA" smtClean="0"/>
              <a:pPr/>
              <a:t>2015/07/02</a:t>
            </a:fld>
            <a:endParaRPr lang="en-ZA"/>
          </a:p>
        </p:txBody>
      </p:sp>
      <p:sp>
        <p:nvSpPr>
          <p:cNvPr id="18" name="Slide Number Placeholder 17"/>
          <p:cNvSpPr>
            <a:spLocks noGrp="1"/>
          </p:cNvSpPr>
          <p:nvPr>
            <p:ph type="sldNum" sz="quarter" idx="11"/>
          </p:nvPr>
        </p:nvSpPr>
        <p:spPr/>
        <p:txBody>
          <a:bodyPr rtlCol="0"/>
          <a:lstStyle/>
          <a:p>
            <a:fld id="{AEEDCDEA-DCA0-421E-A1E7-31096B3ADDF0}" type="slidenum">
              <a:rPr lang="en-ZA" smtClean="0"/>
              <a:pPr/>
              <a:t>‹#›</a:t>
            </a:fld>
            <a:endParaRPr lang="en-ZA"/>
          </a:p>
        </p:txBody>
      </p:sp>
      <p:sp>
        <p:nvSpPr>
          <p:cNvPr id="21" name="Footer Placeholder 20"/>
          <p:cNvSpPr>
            <a:spLocks noGrp="1"/>
          </p:cNvSpPr>
          <p:nvPr>
            <p:ph type="ftr" sz="quarter" idx="12"/>
          </p:nvPr>
        </p:nvSpPr>
        <p:spPr/>
        <p:txBody>
          <a:bodyPr rtlCol="0"/>
          <a:lstStyle/>
          <a:p>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8F5EBAE-5B35-4F71-8CAF-5FE783942023}" type="datetimeFigureOut">
              <a:rPr lang="en-ZA" smtClean="0"/>
              <a:pPr/>
              <a:t>2015/07/02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AEEDCDEA-DCA0-421E-A1E7-31096B3ADDF0}"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8F5EBAE-5B35-4F71-8CAF-5FE783942023}" type="datetimeFigureOut">
              <a:rPr lang="en-ZA" smtClean="0"/>
              <a:pPr/>
              <a:t>2015/07/02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AEEDCDEA-DCA0-421E-A1E7-31096B3ADDF0}"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88F5EBAE-5B35-4F71-8CAF-5FE783942023}" type="datetimeFigureOut">
              <a:rPr lang="en-ZA" smtClean="0"/>
              <a:pPr/>
              <a:t>2015/07/02</a:t>
            </a:fld>
            <a:endParaRPr lang="en-ZA"/>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ZA"/>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AEEDCDEA-DCA0-421E-A1E7-31096B3ADDF0}"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mailto:Felix.Maringe@wits.ac.z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ZA" dirty="0" smtClean="0"/>
              <a:t>Curriculum Transformation in HE</a:t>
            </a:r>
            <a:br>
              <a:rPr lang="en-ZA" dirty="0" smtClean="0"/>
            </a:br>
            <a:r>
              <a:rPr lang="en-ZA" sz="2400" dirty="0" smtClean="0"/>
              <a:t>Towards an Africanising agenda in teaching, learning and research in the African University</a:t>
            </a:r>
            <a:endParaRPr lang="en-ZA" dirty="0"/>
          </a:p>
        </p:txBody>
      </p:sp>
      <p:sp>
        <p:nvSpPr>
          <p:cNvPr id="3" name="Subtitle 2"/>
          <p:cNvSpPr>
            <a:spLocks noGrp="1"/>
          </p:cNvSpPr>
          <p:nvPr>
            <p:ph type="subTitle" idx="1"/>
          </p:nvPr>
        </p:nvSpPr>
        <p:spPr/>
        <p:txBody>
          <a:bodyPr/>
          <a:lstStyle/>
          <a:p>
            <a:r>
              <a:rPr lang="en-ZA" dirty="0" smtClean="0"/>
              <a:t>Presented at Botho University</a:t>
            </a:r>
          </a:p>
          <a:p>
            <a:r>
              <a:rPr lang="en-ZA" dirty="0" smtClean="0"/>
              <a:t>27 June 2015</a:t>
            </a:r>
          </a:p>
          <a:p>
            <a:r>
              <a:rPr lang="en-ZA" dirty="0" smtClean="0"/>
              <a:t>10am to 12.30pm</a:t>
            </a:r>
            <a:endParaRPr lang="en-Z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Research informing this presentation</a:t>
            </a:r>
            <a:endParaRPr lang="en-ZA" dirty="0"/>
          </a:p>
        </p:txBody>
      </p:sp>
      <p:sp>
        <p:nvSpPr>
          <p:cNvPr id="3" name="Content Placeholder 2"/>
          <p:cNvSpPr>
            <a:spLocks noGrp="1"/>
          </p:cNvSpPr>
          <p:nvPr>
            <p:ph sz="quarter" idx="1"/>
          </p:nvPr>
        </p:nvSpPr>
        <p:spPr/>
        <p:txBody>
          <a:bodyPr/>
          <a:lstStyle/>
          <a:p>
            <a:r>
              <a:rPr lang="en-US" dirty="0" smtClean="0"/>
              <a:t>World study of the impact of globalisation in Universities (600 participating institutions)</a:t>
            </a:r>
          </a:p>
          <a:p>
            <a:r>
              <a:rPr lang="en-US" dirty="0" smtClean="0"/>
              <a:t>University strategic purposes (we now have a summary of 1500 vision statements)</a:t>
            </a:r>
          </a:p>
          <a:p>
            <a:r>
              <a:rPr lang="en-US" dirty="0" smtClean="0"/>
              <a:t> Case studies of Universities with a specific Africanizing agenda (so far we have 4 completed case studies)</a:t>
            </a:r>
            <a:endParaRPr lang="en-Z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The central argument of the presentation</a:t>
            </a:r>
            <a:endParaRPr lang="en-ZA" dirty="0"/>
          </a:p>
        </p:txBody>
      </p:sp>
      <p:sp>
        <p:nvSpPr>
          <p:cNvPr id="3" name="Content Placeholder 2"/>
          <p:cNvSpPr>
            <a:spLocks noGrp="1"/>
          </p:cNvSpPr>
          <p:nvPr>
            <p:ph sz="quarter" idx="1"/>
          </p:nvPr>
        </p:nvSpPr>
        <p:spPr/>
        <p:txBody>
          <a:bodyPr/>
          <a:lstStyle/>
          <a:p>
            <a:pPr>
              <a:buNone/>
            </a:pPr>
            <a:r>
              <a:rPr lang="en-ZA" dirty="0" smtClean="0"/>
              <a:t>    Africanising the HE curriculum lies at the core of university transformative processes and can make significant contribution to the international capital of our universities. It leverages the transformation required from being good Universities in Africa to being good African Universities</a:t>
            </a:r>
            <a:endParaRPr lang="en-Z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normAutofit/>
          </a:bodyPr>
          <a:lstStyle/>
          <a:p>
            <a:r>
              <a:rPr lang="en-ZA" smtClean="0"/>
              <a:t>The origins of the African University</a:t>
            </a:r>
          </a:p>
        </p:txBody>
      </p:sp>
      <p:sp>
        <p:nvSpPr>
          <p:cNvPr id="5123" name="Content Placeholder 2"/>
          <p:cNvSpPr>
            <a:spLocks noGrp="1"/>
          </p:cNvSpPr>
          <p:nvPr>
            <p:ph sz="quarter" idx="1"/>
          </p:nvPr>
        </p:nvSpPr>
        <p:spPr/>
        <p:txBody>
          <a:bodyPr/>
          <a:lstStyle/>
          <a:p>
            <a:pPr>
              <a:buFont typeface="Arial" pitchFamily="34" charset="0"/>
              <a:buNone/>
            </a:pPr>
            <a:r>
              <a:rPr lang="en-ZA" sz="2400" b="1" smtClean="0"/>
              <a:t>Two myths about HE in Africa</a:t>
            </a:r>
          </a:p>
          <a:p>
            <a:r>
              <a:rPr lang="en-ZA" sz="2000" smtClean="0"/>
              <a:t>That Europeans introduced university education in Africa (Zeleza, 2006)</a:t>
            </a:r>
          </a:p>
          <a:p>
            <a:r>
              <a:rPr lang="en-ZA" sz="2000" smtClean="0"/>
              <a:t>That greatness is achieved through replication of greatness</a:t>
            </a:r>
          </a:p>
          <a:p>
            <a:pPr>
              <a:buFont typeface="Arial" pitchFamily="34" charset="0"/>
              <a:buNone/>
            </a:pPr>
            <a:r>
              <a:rPr lang="en-ZA" sz="2000" b="1" smtClean="0"/>
              <a:t> Pre European HE in Africa</a:t>
            </a:r>
          </a:p>
          <a:p>
            <a:r>
              <a:rPr lang="en-ZA" sz="1800" smtClean="0"/>
              <a:t>The Museums and Libraries of Alexandra (3BC)</a:t>
            </a:r>
          </a:p>
          <a:p>
            <a:r>
              <a:rPr lang="en-ZA" sz="1800" smtClean="0"/>
              <a:t>The Monastries of  Egypt and Ethiopia (3AD)</a:t>
            </a:r>
          </a:p>
          <a:p>
            <a:r>
              <a:rPr lang="en-ZA" sz="1800" smtClean="0"/>
              <a:t>The Islamic universities at Ez-Zitouna in Tunis and Sankore mosque in Timbuktu in 12 century BC</a:t>
            </a:r>
          </a:p>
          <a:p>
            <a:r>
              <a:rPr lang="en-ZA" sz="1800" smtClean="0"/>
              <a:t>In Ethiopia, the Zagwe dynasty established QINE BET (School of Hymns); ZEMA BET (School of Poetry); and the METSAHIFT BET (School of Holy Books)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Conceptual understandings</a:t>
            </a:r>
            <a:br>
              <a:rPr lang="en-ZA" dirty="0" smtClean="0"/>
            </a:br>
            <a:r>
              <a:rPr lang="en-ZA" dirty="0" smtClean="0"/>
              <a:t>1. Curriculum</a:t>
            </a:r>
            <a:endParaRPr lang="en-ZA" dirty="0"/>
          </a:p>
        </p:txBody>
      </p:sp>
      <p:sp>
        <p:nvSpPr>
          <p:cNvPr id="3" name="Content Placeholder 2"/>
          <p:cNvSpPr>
            <a:spLocks noGrp="1"/>
          </p:cNvSpPr>
          <p:nvPr>
            <p:ph sz="quarter" idx="1"/>
          </p:nvPr>
        </p:nvSpPr>
        <p:spPr/>
        <p:txBody>
          <a:bodyPr/>
          <a:lstStyle/>
          <a:p>
            <a:pPr>
              <a:buNone/>
            </a:pPr>
            <a:r>
              <a:rPr lang="en-ZA" dirty="0" smtClean="0"/>
              <a:t>   Curriculum in this presentation is used in its broadest sense to mean</a:t>
            </a:r>
          </a:p>
          <a:p>
            <a:pPr>
              <a:buNone/>
            </a:pPr>
            <a:endParaRPr lang="en-ZA" dirty="0"/>
          </a:p>
          <a:p>
            <a:pPr>
              <a:buNone/>
            </a:pPr>
            <a:r>
              <a:rPr lang="en-ZA" dirty="0" smtClean="0"/>
              <a:t>   The processes of knowledge production and transmission that lie at the centre of the missions  of our universities</a:t>
            </a:r>
            <a:endParaRPr lang="en-Z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82154"/>
          </a:xfrm>
        </p:spPr>
        <p:txBody>
          <a:bodyPr>
            <a:normAutofit fontScale="90000"/>
          </a:bodyPr>
          <a:lstStyle/>
          <a:p>
            <a:r>
              <a:rPr lang="en-ZA" sz="3600" dirty="0" smtClean="0"/>
              <a:t/>
            </a:r>
            <a:br>
              <a:rPr lang="en-ZA" sz="3600" dirty="0" smtClean="0"/>
            </a:br>
            <a:r>
              <a:rPr lang="en-ZA" sz="3600" dirty="0"/>
              <a:t/>
            </a:r>
            <a:br>
              <a:rPr lang="en-ZA" sz="3600" dirty="0"/>
            </a:br>
            <a:r>
              <a:rPr lang="en-ZA" dirty="0" smtClean="0"/>
              <a:t>Conceptual understandings</a:t>
            </a:r>
            <a:br>
              <a:rPr lang="en-ZA" dirty="0" smtClean="0"/>
            </a:br>
            <a:r>
              <a:rPr lang="en-ZA" dirty="0" smtClean="0"/>
              <a:t>2. Transformation</a:t>
            </a:r>
            <a:br>
              <a:rPr lang="en-ZA" dirty="0" smtClean="0"/>
            </a:br>
            <a:endParaRPr lang="en-ZA" dirty="0"/>
          </a:p>
        </p:txBody>
      </p:sp>
      <p:sp>
        <p:nvSpPr>
          <p:cNvPr id="3" name="Content Placeholder 2"/>
          <p:cNvSpPr>
            <a:spLocks noGrp="1"/>
          </p:cNvSpPr>
          <p:nvPr>
            <p:ph sz="quarter" idx="1"/>
          </p:nvPr>
        </p:nvSpPr>
        <p:spPr/>
        <p:txBody>
          <a:bodyPr>
            <a:normAutofit/>
          </a:bodyPr>
          <a:lstStyle/>
          <a:p>
            <a:pPr>
              <a:buNone/>
            </a:pPr>
            <a:r>
              <a:rPr lang="en-ZA" dirty="0" smtClean="0"/>
              <a:t>    I adopt </a:t>
            </a:r>
            <a:r>
              <a:rPr lang="en-ZA" dirty="0" err="1" smtClean="0"/>
              <a:t>Mezirow’s</a:t>
            </a:r>
            <a:r>
              <a:rPr lang="en-ZA" dirty="0" smtClean="0"/>
              <a:t> </a:t>
            </a:r>
            <a:r>
              <a:rPr lang="en-ZA" dirty="0"/>
              <a:t>(2000</a:t>
            </a:r>
            <a:r>
              <a:rPr lang="en-ZA" dirty="0" smtClean="0"/>
              <a:t>) view that transformation is </a:t>
            </a:r>
            <a:r>
              <a:rPr lang="en-ZA" b="1" dirty="0" smtClean="0"/>
              <a:t>irreversible </a:t>
            </a:r>
            <a:r>
              <a:rPr lang="en-ZA" b="1" dirty="0"/>
              <a:t>change </a:t>
            </a:r>
            <a:r>
              <a:rPr lang="en-ZA" dirty="0"/>
              <a:t>that </a:t>
            </a:r>
            <a:r>
              <a:rPr lang="en-ZA" b="1" dirty="0"/>
              <a:t>alters the status quo </a:t>
            </a:r>
            <a:r>
              <a:rPr lang="en-ZA" dirty="0"/>
              <a:t>in </a:t>
            </a:r>
            <a:r>
              <a:rPr lang="en-ZA" b="1" dirty="0"/>
              <a:t>fundamental ways </a:t>
            </a:r>
            <a:r>
              <a:rPr lang="en-ZA" dirty="0"/>
              <a:t>allowing the person, organisation or system to embrace and promote a </a:t>
            </a:r>
            <a:r>
              <a:rPr lang="en-ZA" b="1" dirty="0"/>
              <a:t>totally different world view </a:t>
            </a:r>
            <a:r>
              <a:rPr lang="en-ZA" dirty="0"/>
              <a:t>and in the process </a:t>
            </a:r>
            <a:r>
              <a:rPr lang="en-ZA" b="1" dirty="0"/>
              <a:t>enlarging </a:t>
            </a:r>
            <a:r>
              <a:rPr lang="en-ZA" dirty="0"/>
              <a:t>that new world view. </a:t>
            </a:r>
            <a:r>
              <a:rPr lang="en-ZA" dirty="0" smtClean="0"/>
              <a:t> </a:t>
            </a:r>
          </a:p>
          <a:p>
            <a:pPr>
              <a:buNone/>
            </a:pPr>
            <a:r>
              <a:rPr lang="en-US" dirty="0" smtClean="0"/>
              <a:t>Compare with Reform and Change</a:t>
            </a:r>
            <a:endParaRPr lang="en-Z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Africanisation agenda</a:t>
            </a:r>
            <a:endParaRPr lang="en-ZA" dirty="0"/>
          </a:p>
        </p:txBody>
      </p:sp>
      <p:sp>
        <p:nvSpPr>
          <p:cNvPr id="3" name="Content Placeholder 2"/>
          <p:cNvSpPr>
            <a:spLocks noGrp="1"/>
          </p:cNvSpPr>
          <p:nvPr>
            <p:ph sz="quarter" idx="1"/>
          </p:nvPr>
        </p:nvSpPr>
        <p:spPr/>
        <p:txBody>
          <a:bodyPr>
            <a:normAutofit fontScale="92500"/>
          </a:bodyPr>
          <a:lstStyle/>
          <a:p>
            <a:r>
              <a:rPr lang="en-US" dirty="0" smtClean="0"/>
              <a:t>Not a new idea</a:t>
            </a:r>
          </a:p>
          <a:p>
            <a:r>
              <a:rPr lang="en-US" dirty="0" smtClean="0"/>
              <a:t>Expressed variously since the time of slavery, colonialism and more recently in post democracy/post independence dispensations</a:t>
            </a:r>
          </a:p>
          <a:p>
            <a:r>
              <a:rPr lang="en-US" dirty="0" smtClean="0"/>
              <a:t>Originates in the experience of marginalization, oppression, discrimination and disempowerment</a:t>
            </a:r>
          </a:p>
          <a:p>
            <a:r>
              <a:rPr lang="en-US" dirty="0" smtClean="0"/>
              <a:t>Seeks to deploy the resources of social justice, equality and equity in order to reclaim the lost/eroded/ African identity </a:t>
            </a:r>
            <a:endParaRPr lang="en-Z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Good Universities in Africa </a:t>
            </a:r>
            <a:r>
              <a:rPr lang="en-US" dirty="0" err="1" smtClean="0"/>
              <a:t>vs</a:t>
            </a:r>
            <a:r>
              <a:rPr lang="en-US" dirty="0" smtClean="0"/>
              <a:t> Good African Universities</a:t>
            </a:r>
            <a:endParaRPr lang="en-ZA" dirty="0"/>
          </a:p>
        </p:txBody>
      </p:sp>
      <p:sp>
        <p:nvSpPr>
          <p:cNvPr id="3" name="Content Placeholder 2"/>
          <p:cNvSpPr>
            <a:spLocks noGrp="1"/>
          </p:cNvSpPr>
          <p:nvPr>
            <p:ph sz="quarter" idx="1"/>
          </p:nvPr>
        </p:nvSpPr>
        <p:spPr/>
        <p:txBody>
          <a:bodyPr>
            <a:normAutofit lnSpcReduction="10000"/>
          </a:bodyPr>
          <a:lstStyle/>
          <a:p>
            <a:r>
              <a:rPr lang="en-US" dirty="0" smtClean="0"/>
              <a:t>The idea represents a huge conundrum and paradigmatic shift</a:t>
            </a:r>
          </a:p>
          <a:p>
            <a:r>
              <a:rPr lang="en-US" dirty="0" smtClean="0"/>
              <a:t>Our universities are good only to the extent they evidence the criteria set by the western world</a:t>
            </a:r>
          </a:p>
          <a:p>
            <a:r>
              <a:rPr lang="en-US" dirty="0" smtClean="0"/>
              <a:t>Why is it that there are only about 5 universities in Africa which are securely in the top 500 while there are 401 European and American universities in the same group?</a:t>
            </a:r>
            <a:endParaRPr lang="en-Z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good Universities in Africa: they maintain strong elitist values</a:t>
            </a:r>
            <a:endParaRPr lang="en-ZA" dirty="0"/>
          </a:p>
        </p:txBody>
      </p:sp>
      <p:sp>
        <p:nvSpPr>
          <p:cNvPr id="3" name="Content Placeholder 2"/>
          <p:cNvSpPr>
            <a:spLocks noGrp="1"/>
          </p:cNvSpPr>
          <p:nvPr>
            <p:ph sz="quarter" idx="1"/>
          </p:nvPr>
        </p:nvSpPr>
        <p:spPr/>
        <p:txBody>
          <a:bodyPr>
            <a:normAutofit fontScale="70000" lnSpcReduction="20000"/>
          </a:bodyPr>
          <a:lstStyle/>
          <a:p>
            <a:r>
              <a:rPr lang="en-US" dirty="0" smtClean="0"/>
              <a:t>Tend to have colonial heritage</a:t>
            </a:r>
          </a:p>
          <a:p>
            <a:r>
              <a:rPr lang="en-US" dirty="0" smtClean="0"/>
              <a:t>Have a Eurocentric Curriculum</a:t>
            </a:r>
          </a:p>
          <a:p>
            <a:r>
              <a:rPr lang="en-US" dirty="0" smtClean="0"/>
              <a:t>Offer western type degrees</a:t>
            </a:r>
          </a:p>
          <a:p>
            <a:r>
              <a:rPr lang="en-US" dirty="0" smtClean="0"/>
              <a:t>Language used tends to be English </a:t>
            </a:r>
          </a:p>
          <a:p>
            <a:r>
              <a:rPr lang="en-US" dirty="0" smtClean="0"/>
              <a:t>70% of their collaborations are with universities in the west</a:t>
            </a:r>
          </a:p>
          <a:p>
            <a:r>
              <a:rPr lang="en-US" dirty="0" smtClean="0"/>
              <a:t>They have a small professoriate most of who were educated in the west and between 70-95% of this professoriate are white</a:t>
            </a:r>
          </a:p>
          <a:p>
            <a:r>
              <a:rPr lang="en-US" dirty="0" smtClean="0"/>
              <a:t>The statutes, traditions, ceremonies and symbols continue to resemble those inherited from the west</a:t>
            </a:r>
          </a:p>
          <a:p>
            <a:r>
              <a:rPr lang="en-US" dirty="0" smtClean="0"/>
              <a:t>The most valued research is that which is done with western partners or validated in western journals</a:t>
            </a:r>
          </a:p>
          <a:p>
            <a:r>
              <a:rPr lang="en-US" dirty="0" smtClean="0"/>
              <a:t>They prioritise research over teaching</a:t>
            </a:r>
          </a:p>
          <a:p>
            <a:r>
              <a:rPr lang="en-US" dirty="0" smtClean="0"/>
              <a:t>They tend to pander to global rather than to local imperatives</a:t>
            </a:r>
            <a:endParaRPr lang="en-Z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normAutofit fontScale="90000"/>
          </a:bodyPr>
          <a:lstStyle/>
          <a:p>
            <a:r>
              <a:rPr lang="en-ZA" dirty="0" smtClean="0"/>
              <a:t>The rise of the African Sun in the university sectors</a:t>
            </a:r>
          </a:p>
        </p:txBody>
      </p:sp>
      <p:sp>
        <p:nvSpPr>
          <p:cNvPr id="11267" name="Content Placeholder 2"/>
          <p:cNvSpPr>
            <a:spLocks noGrp="1"/>
          </p:cNvSpPr>
          <p:nvPr>
            <p:ph sz="quarter" idx="1"/>
          </p:nvPr>
        </p:nvSpPr>
        <p:spPr/>
        <p:txBody>
          <a:bodyPr/>
          <a:lstStyle/>
          <a:p>
            <a:pPr>
              <a:buFont typeface="Arial" pitchFamily="34" charset="0"/>
              <a:buNone/>
            </a:pPr>
            <a:r>
              <a:rPr lang="en-ZA" dirty="0" smtClean="0"/>
              <a:t>Recent Strategic Pronouncements:</a:t>
            </a:r>
          </a:p>
          <a:p>
            <a:r>
              <a:rPr lang="en-ZA" sz="1800" b="1" dirty="0" smtClean="0"/>
              <a:t>Ibadan: </a:t>
            </a:r>
            <a:r>
              <a:rPr lang="en-ZA" sz="1800" dirty="0" smtClean="0"/>
              <a:t>Advancing Indigenous Knowledge Systems </a:t>
            </a:r>
          </a:p>
          <a:p>
            <a:pPr>
              <a:buFont typeface="Arial" pitchFamily="34" charset="0"/>
              <a:buNone/>
            </a:pPr>
            <a:endParaRPr lang="en-ZA" sz="1800" dirty="0" smtClean="0"/>
          </a:p>
          <a:p>
            <a:r>
              <a:rPr lang="en-ZA" sz="1800" b="1" dirty="0" smtClean="0"/>
              <a:t>UCT: </a:t>
            </a:r>
            <a:r>
              <a:rPr lang="en-ZA" sz="1800" dirty="0" smtClean="0"/>
              <a:t>as an Afropolitan Centre, a magnet for African and International scholarship, a centre for the understanding of African problems replacing the role of Anglo-based centres of African Studies in the UK and USA</a:t>
            </a:r>
          </a:p>
          <a:p>
            <a:pPr>
              <a:buFont typeface="Arial" pitchFamily="34" charset="0"/>
              <a:buNone/>
            </a:pPr>
            <a:endParaRPr lang="en-ZA" sz="1800" dirty="0" smtClean="0"/>
          </a:p>
          <a:p>
            <a:r>
              <a:rPr lang="en-ZA" sz="1800" b="1" dirty="0" smtClean="0"/>
              <a:t>UKZN: </a:t>
            </a:r>
            <a:r>
              <a:rPr lang="en-ZA" sz="1800" dirty="0" smtClean="0"/>
              <a:t>Becoming the premier university of African Scholarship</a:t>
            </a:r>
          </a:p>
          <a:p>
            <a:pPr>
              <a:buFont typeface="Arial" pitchFamily="34" charset="0"/>
              <a:buNone/>
            </a:pPr>
            <a:endParaRPr lang="en-ZA" sz="1800" dirty="0" smtClean="0"/>
          </a:p>
          <a:p>
            <a:r>
              <a:rPr lang="en-ZA" sz="1800" b="1" dirty="0" smtClean="0"/>
              <a:t>WITS:  to be the world class African university increasingly seen as the knowledge gateway to Africa and securely placed in the top 100 of its global competitors universities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Conceptualizing the Africanizing idea</a:t>
            </a:r>
            <a:endParaRPr lang="en-ZA" dirty="0"/>
          </a:p>
        </p:txBody>
      </p:sp>
      <p:sp>
        <p:nvSpPr>
          <p:cNvPr id="3" name="Content Placeholder 2"/>
          <p:cNvSpPr>
            <a:spLocks noGrp="1"/>
          </p:cNvSpPr>
          <p:nvPr>
            <p:ph sz="quarter" idx="1"/>
          </p:nvPr>
        </p:nvSpPr>
        <p:spPr/>
        <p:txBody>
          <a:bodyPr/>
          <a:lstStyle/>
          <a:p>
            <a:pPr>
              <a:buNone/>
            </a:pPr>
            <a:r>
              <a:rPr lang="en-US" dirty="0" smtClean="0"/>
              <a:t>   Four sources have shaped my thinking around the idea of Africanisation in HE</a:t>
            </a:r>
          </a:p>
          <a:p>
            <a:r>
              <a:rPr lang="en-US" dirty="0" smtClean="0"/>
              <a:t>Colonial theory</a:t>
            </a:r>
          </a:p>
          <a:p>
            <a:r>
              <a:rPr lang="en-US" dirty="0" smtClean="0"/>
              <a:t>Post colonial theory</a:t>
            </a:r>
          </a:p>
          <a:p>
            <a:r>
              <a:rPr lang="en-US" dirty="0" smtClean="0"/>
              <a:t>Pan Africanism</a:t>
            </a:r>
          </a:p>
          <a:p>
            <a:r>
              <a:rPr lang="en-US" dirty="0" smtClean="0"/>
              <a:t>African socialism</a:t>
            </a:r>
            <a:endParaRPr lang="en-Z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African Socialism </a:t>
            </a:r>
            <a:br>
              <a:rPr lang="en-US" dirty="0" smtClean="0"/>
            </a:br>
            <a:r>
              <a:rPr lang="en-US" sz="2700" dirty="0" smtClean="0"/>
              <a:t>(see for example Nyerere 1968; Kaunda 1972)</a:t>
            </a:r>
            <a:endParaRPr lang="en-ZA" sz="2700" dirty="0"/>
          </a:p>
        </p:txBody>
      </p:sp>
      <p:sp>
        <p:nvSpPr>
          <p:cNvPr id="3" name="Content Placeholder 2"/>
          <p:cNvSpPr>
            <a:spLocks noGrp="1"/>
          </p:cNvSpPr>
          <p:nvPr>
            <p:ph sz="quarter" idx="1"/>
          </p:nvPr>
        </p:nvSpPr>
        <p:spPr/>
        <p:txBody>
          <a:bodyPr/>
          <a:lstStyle/>
          <a:p>
            <a:r>
              <a:rPr lang="en-US" dirty="0" smtClean="0"/>
              <a:t>Privileges collectivism over individualism</a:t>
            </a:r>
          </a:p>
          <a:p>
            <a:r>
              <a:rPr lang="en-US" dirty="0" smtClean="0"/>
              <a:t>The dignity of the persons (people are because of others)</a:t>
            </a:r>
          </a:p>
          <a:p>
            <a:r>
              <a:rPr lang="en-US" dirty="0" smtClean="0"/>
              <a:t>Self reliance and productivity</a:t>
            </a:r>
          </a:p>
          <a:p>
            <a:r>
              <a:rPr lang="en-US" dirty="0" err="1" smtClean="0"/>
              <a:t>Minimise</a:t>
            </a:r>
            <a:r>
              <a:rPr lang="en-US" dirty="0" smtClean="0"/>
              <a:t> failure</a:t>
            </a:r>
          </a:p>
          <a:p>
            <a:r>
              <a:rPr lang="en-US" dirty="0" smtClean="0"/>
              <a:t>Educate for work rather than for employment </a:t>
            </a:r>
            <a:endParaRPr lang="en-Z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Colonial theory </a:t>
            </a:r>
            <a:r>
              <a:rPr lang="en-US" sz="2700" dirty="0" smtClean="0"/>
              <a:t>(see </a:t>
            </a:r>
            <a:r>
              <a:rPr lang="en-US" sz="2700" dirty="0" err="1" smtClean="0"/>
              <a:t>Sefa</a:t>
            </a:r>
            <a:r>
              <a:rPr lang="en-US" sz="2700" dirty="0" smtClean="0"/>
              <a:t> Dei 2002; Du Bois 1998)</a:t>
            </a:r>
            <a:endParaRPr lang="en-ZA" sz="2700" dirty="0"/>
          </a:p>
        </p:txBody>
      </p:sp>
      <p:sp>
        <p:nvSpPr>
          <p:cNvPr id="3" name="Content Placeholder 2"/>
          <p:cNvSpPr>
            <a:spLocks noGrp="1"/>
          </p:cNvSpPr>
          <p:nvPr>
            <p:ph sz="quarter" idx="1"/>
          </p:nvPr>
        </p:nvSpPr>
        <p:spPr/>
        <p:txBody>
          <a:bodyPr>
            <a:normAutofit fontScale="70000" lnSpcReduction="20000"/>
          </a:bodyPr>
          <a:lstStyle/>
          <a:p>
            <a:r>
              <a:rPr lang="en-US" dirty="0" smtClean="0"/>
              <a:t>Colonialism versus imperialism ( </a:t>
            </a:r>
            <a:r>
              <a:rPr lang="en-US" dirty="0" smtClean="0">
                <a:solidFill>
                  <a:srgbClr val="FF0000"/>
                </a:solidFill>
              </a:rPr>
              <a:t>Col: </a:t>
            </a:r>
            <a:r>
              <a:rPr lang="en-US" dirty="0" smtClean="0"/>
              <a:t>settling and use of brute force to create markets, draw resources cheaply; </a:t>
            </a:r>
            <a:r>
              <a:rPr lang="en-US" dirty="0" smtClean="0">
                <a:solidFill>
                  <a:srgbClr val="FF0000"/>
                </a:solidFill>
              </a:rPr>
              <a:t>Imp: </a:t>
            </a:r>
            <a:r>
              <a:rPr lang="en-US" dirty="0" smtClean="0"/>
              <a:t>doesn’t necessarily involve settling, but use of power and influence over weaker nations to adopt the values, culture and traditions of weaker nations) </a:t>
            </a:r>
          </a:p>
          <a:p>
            <a:pPr>
              <a:buNone/>
            </a:pPr>
            <a:r>
              <a:rPr lang="en-US" dirty="0" smtClean="0"/>
              <a:t>  </a:t>
            </a:r>
          </a:p>
          <a:p>
            <a:r>
              <a:rPr lang="en-US" dirty="0" smtClean="0"/>
              <a:t>Based on assumptions of ‘</a:t>
            </a:r>
            <a:r>
              <a:rPr lang="en-US" dirty="0" err="1" smtClean="0"/>
              <a:t>unequalness’</a:t>
            </a:r>
            <a:r>
              <a:rPr lang="en-US" dirty="0" smtClean="0"/>
              <a:t> and of humanity (indigenous people have to be protected from themselves)</a:t>
            </a:r>
          </a:p>
          <a:p>
            <a:endParaRPr lang="en-US" dirty="0" smtClean="0"/>
          </a:p>
          <a:p>
            <a:r>
              <a:rPr lang="en-US" dirty="0" smtClean="0"/>
              <a:t>Africanisation thus involves the removal of all tendencies towards extraction, prejudice and </a:t>
            </a:r>
            <a:r>
              <a:rPr lang="en-US" dirty="0" err="1" smtClean="0"/>
              <a:t>marginalisation</a:t>
            </a:r>
            <a:endParaRPr lang="en-US" dirty="0" smtClean="0"/>
          </a:p>
          <a:p>
            <a:endParaRPr lang="en-US" dirty="0" smtClean="0"/>
          </a:p>
          <a:p>
            <a:r>
              <a:rPr lang="en-US" dirty="0" smtClean="0"/>
              <a:t>A process involving the complete </a:t>
            </a:r>
            <a:r>
              <a:rPr lang="en-US" dirty="0" err="1" smtClean="0"/>
              <a:t>decolonisation</a:t>
            </a:r>
            <a:r>
              <a:rPr lang="en-US" dirty="0" smtClean="0"/>
              <a:t> of our curricula</a:t>
            </a:r>
            <a:endParaRPr lang="en-Z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Post colonial theory </a:t>
            </a:r>
            <a:br>
              <a:rPr lang="en-US" dirty="0" smtClean="0"/>
            </a:br>
            <a:r>
              <a:rPr lang="en-US" sz="2700" dirty="0" smtClean="0"/>
              <a:t>(often conflated with neo colonialism)</a:t>
            </a:r>
            <a:endParaRPr lang="en-ZA" sz="2700" dirty="0"/>
          </a:p>
        </p:txBody>
      </p:sp>
      <p:sp>
        <p:nvSpPr>
          <p:cNvPr id="3" name="Content Placeholder 2"/>
          <p:cNvSpPr>
            <a:spLocks noGrp="1"/>
          </p:cNvSpPr>
          <p:nvPr>
            <p:ph sz="quarter" idx="1"/>
          </p:nvPr>
        </p:nvSpPr>
        <p:spPr/>
        <p:txBody>
          <a:bodyPr>
            <a:normAutofit fontScale="70000" lnSpcReduction="20000"/>
          </a:bodyPr>
          <a:lstStyle/>
          <a:p>
            <a:pPr>
              <a:buNone/>
            </a:pPr>
            <a:r>
              <a:rPr lang="en-US" dirty="0" smtClean="0"/>
              <a:t>    In ‘The empire writes back’ (Ashcroft, Griffiths and Tiffin 1989) warn that:</a:t>
            </a:r>
          </a:p>
          <a:p>
            <a:r>
              <a:rPr lang="en-US" dirty="0" smtClean="0"/>
              <a:t>The need for resources and cheap </a:t>
            </a:r>
            <a:r>
              <a:rPr lang="en-US" dirty="0" err="1" smtClean="0"/>
              <a:t>labour</a:t>
            </a:r>
            <a:r>
              <a:rPr lang="en-US" dirty="0" smtClean="0"/>
              <a:t> does not end when the </a:t>
            </a:r>
            <a:r>
              <a:rPr lang="en-US" dirty="0" err="1" smtClean="0"/>
              <a:t>coloniser</a:t>
            </a:r>
            <a:r>
              <a:rPr lang="en-US" dirty="0" smtClean="0"/>
              <a:t> goes back.</a:t>
            </a:r>
          </a:p>
          <a:p>
            <a:r>
              <a:rPr lang="en-US" dirty="0" smtClean="0"/>
              <a:t>The </a:t>
            </a:r>
            <a:r>
              <a:rPr lang="en-US" dirty="0" err="1" smtClean="0"/>
              <a:t>coloniser</a:t>
            </a:r>
            <a:r>
              <a:rPr lang="en-US" dirty="0" smtClean="0"/>
              <a:t> devises new forms of extraction, subjugation and influence</a:t>
            </a:r>
          </a:p>
          <a:p>
            <a:pPr>
              <a:buNone/>
            </a:pPr>
            <a:r>
              <a:rPr lang="en-US" dirty="0" smtClean="0"/>
              <a:t>    We need to be questioning of for example:</a:t>
            </a:r>
          </a:p>
          <a:p>
            <a:pPr marL="514350" indent="-514350">
              <a:buFont typeface="+mj-lt"/>
              <a:buAutoNum type="arabicPeriod"/>
            </a:pPr>
            <a:r>
              <a:rPr lang="en-US" dirty="0" smtClean="0"/>
              <a:t>The power of western models of internationalisation as a script for concentrating western hegemony</a:t>
            </a:r>
          </a:p>
          <a:p>
            <a:pPr marL="514350" indent="-514350">
              <a:buFont typeface="+mj-lt"/>
              <a:buAutoNum type="arabicPeriod"/>
            </a:pPr>
            <a:r>
              <a:rPr lang="en-US" dirty="0" smtClean="0"/>
              <a:t>How our knowledge gets locked up in international journals  more easily accessible to our western counterparts </a:t>
            </a:r>
          </a:p>
          <a:p>
            <a:pPr marL="514350" indent="-514350">
              <a:buFont typeface="+mj-lt"/>
              <a:buAutoNum type="arabicPeriod"/>
            </a:pPr>
            <a:r>
              <a:rPr lang="en-US" dirty="0" smtClean="0"/>
              <a:t>The tendency to steer our institutions in the same direction as the colonial masters</a:t>
            </a:r>
          </a:p>
          <a:p>
            <a:endParaRPr lang="en-Z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Pan Africanism </a:t>
            </a:r>
            <a:br>
              <a:rPr lang="en-US" dirty="0" smtClean="0"/>
            </a:br>
            <a:r>
              <a:rPr lang="en-US" sz="2700" dirty="0" smtClean="0"/>
              <a:t>(see for example </a:t>
            </a:r>
            <a:r>
              <a:rPr lang="en-US" sz="2700" dirty="0" err="1" smtClean="0"/>
              <a:t>Amate</a:t>
            </a:r>
            <a:r>
              <a:rPr lang="en-US" sz="2700" dirty="0" smtClean="0"/>
              <a:t> 1986; Nkrumah; Senghor; )</a:t>
            </a:r>
            <a:endParaRPr lang="en-ZA" sz="2700" dirty="0"/>
          </a:p>
        </p:txBody>
      </p:sp>
      <p:sp>
        <p:nvSpPr>
          <p:cNvPr id="3" name="Content Placeholder 2"/>
          <p:cNvSpPr>
            <a:spLocks noGrp="1"/>
          </p:cNvSpPr>
          <p:nvPr>
            <p:ph sz="quarter" idx="1"/>
          </p:nvPr>
        </p:nvSpPr>
        <p:spPr/>
        <p:txBody>
          <a:bodyPr>
            <a:normAutofit fontScale="77500" lnSpcReduction="20000"/>
          </a:bodyPr>
          <a:lstStyle/>
          <a:p>
            <a:r>
              <a:rPr lang="en-US" dirty="0" smtClean="0"/>
              <a:t>Has an external origin of protest in the sugar cane fields of America</a:t>
            </a:r>
          </a:p>
          <a:p>
            <a:r>
              <a:rPr lang="en-US" dirty="0" smtClean="0"/>
              <a:t>Core ideology is that of unity and integration of all Africans everywhere</a:t>
            </a:r>
          </a:p>
          <a:p>
            <a:r>
              <a:rPr lang="en-US" dirty="0" smtClean="0"/>
              <a:t>Bajedo (2008) identifies four pillars of Pan Africanism</a:t>
            </a:r>
          </a:p>
          <a:p>
            <a:pPr marL="514350" indent="-514350">
              <a:buFont typeface="+mj-lt"/>
              <a:buAutoNum type="arabicPeriod"/>
            </a:pPr>
            <a:r>
              <a:rPr lang="en-US" dirty="0" smtClean="0"/>
              <a:t>The need for a global consensus about a continental identity (An Afro Global HE system)</a:t>
            </a:r>
          </a:p>
          <a:p>
            <a:pPr marL="514350" indent="-514350">
              <a:buFont typeface="+mj-lt"/>
              <a:buAutoNum type="arabicPeriod"/>
            </a:pPr>
            <a:r>
              <a:rPr lang="en-US" dirty="0" smtClean="0"/>
              <a:t>Need for strategic systems which prevent the institutions from sleepwalking into the past</a:t>
            </a:r>
          </a:p>
          <a:p>
            <a:pPr marL="514350" indent="-514350">
              <a:buFont typeface="+mj-lt"/>
              <a:buAutoNum type="arabicPeriod"/>
            </a:pPr>
            <a:r>
              <a:rPr lang="en-US" dirty="0" smtClean="0"/>
              <a:t>HE as a political project first and foremost, aimed at addressing its past demons</a:t>
            </a:r>
          </a:p>
          <a:p>
            <a:pPr marL="514350" indent="-514350">
              <a:buFont typeface="+mj-lt"/>
              <a:buAutoNum type="arabicPeriod"/>
            </a:pPr>
            <a:r>
              <a:rPr lang="en-US" dirty="0" smtClean="0"/>
              <a:t>HE as both theatre and temple of protest and contestation as genuine knowledge generating </a:t>
            </a:r>
            <a:r>
              <a:rPr lang="en-US" dirty="0" err="1" smtClean="0"/>
              <a:t>mechansms</a:t>
            </a:r>
            <a:endParaRPr lang="en-US" dirty="0" smtClean="0"/>
          </a:p>
          <a:p>
            <a:pPr marL="514350" indent="-514350">
              <a:buFont typeface="+mj-lt"/>
              <a:buAutoNum type="arabicPeriod"/>
            </a:pPr>
            <a:endParaRPr lang="en-Z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Drivers of transformation in our universities</a:t>
            </a:r>
            <a:endParaRPr lang="en-ZA" dirty="0"/>
          </a:p>
        </p:txBody>
      </p:sp>
      <p:sp>
        <p:nvSpPr>
          <p:cNvPr id="3" name="Content Placeholder 2"/>
          <p:cNvSpPr>
            <a:spLocks noGrp="1"/>
          </p:cNvSpPr>
          <p:nvPr>
            <p:ph sz="quarter" idx="1"/>
          </p:nvPr>
        </p:nvSpPr>
        <p:spPr/>
        <p:txBody>
          <a:bodyPr>
            <a:normAutofit fontScale="92500"/>
          </a:bodyPr>
          <a:lstStyle/>
          <a:p>
            <a:pPr>
              <a:buNone/>
            </a:pPr>
            <a:r>
              <a:rPr lang="en-US" b="1" dirty="0" smtClean="0"/>
              <a:t>Internal drivers</a:t>
            </a:r>
          </a:p>
          <a:p>
            <a:r>
              <a:rPr lang="en-US" dirty="0" smtClean="0"/>
              <a:t>Expanding access</a:t>
            </a:r>
          </a:p>
          <a:p>
            <a:r>
              <a:rPr lang="en-US" dirty="0" smtClean="0"/>
              <a:t>Black empowerment</a:t>
            </a:r>
          </a:p>
          <a:p>
            <a:r>
              <a:rPr lang="en-US" dirty="0" smtClean="0"/>
              <a:t>Curriculum transformation</a:t>
            </a:r>
          </a:p>
          <a:p>
            <a:r>
              <a:rPr lang="en-US" dirty="0" smtClean="0"/>
              <a:t>Ameliorating poverty and disadvantage</a:t>
            </a:r>
          </a:p>
          <a:p>
            <a:r>
              <a:rPr lang="en-US" dirty="0" smtClean="0"/>
              <a:t>The indigenous language imperative</a:t>
            </a:r>
          </a:p>
          <a:p>
            <a:r>
              <a:rPr lang="en-US" dirty="0" smtClean="0"/>
              <a:t>The indigenous knowledge imperative</a:t>
            </a:r>
          </a:p>
          <a:p>
            <a:pPr>
              <a:buNone/>
            </a:pPr>
            <a:r>
              <a:rPr lang="en-US" dirty="0" smtClean="0"/>
              <a:t>The single biggest </a:t>
            </a:r>
            <a:r>
              <a:rPr lang="en-US" b="1" dirty="0" smtClean="0"/>
              <a:t>external driver </a:t>
            </a:r>
            <a:r>
              <a:rPr lang="en-US" dirty="0" smtClean="0"/>
              <a:t>is globalisation </a:t>
            </a:r>
            <a:endParaRPr lang="en-Z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The big three conceptual ideas of Africanisation</a:t>
            </a:r>
            <a:endParaRPr lang="en-ZA" dirty="0"/>
          </a:p>
        </p:txBody>
      </p:sp>
      <p:sp>
        <p:nvSpPr>
          <p:cNvPr id="3" name="Content Placeholder 2"/>
          <p:cNvSpPr>
            <a:spLocks noGrp="1"/>
          </p:cNvSpPr>
          <p:nvPr>
            <p:ph sz="quarter" idx="1"/>
          </p:nvPr>
        </p:nvSpPr>
        <p:spPr/>
        <p:txBody>
          <a:bodyPr/>
          <a:lstStyle/>
          <a:p>
            <a:r>
              <a:rPr lang="en-US" dirty="0" smtClean="0"/>
              <a:t>Africanisation as a lever for a new internationalisation</a:t>
            </a:r>
          </a:p>
          <a:p>
            <a:r>
              <a:rPr lang="en-US" dirty="0" smtClean="0"/>
              <a:t>Africanisation as both a negation and embrace of western hegemonies</a:t>
            </a:r>
          </a:p>
          <a:p>
            <a:r>
              <a:rPr lang="en-US" dirty="0" smtClean="0"/>
              <a:t>Africanisation as creating new distinctiveness  around the notion of </a:t>
            </a:r>
            <a:r>
              <a:rPr lang="en-US" dirty="0" err="1" smtClean="0"/>
              <a:t>Africaness</a:t>
            </a:r>
            <a:endParaRPr lang="en-US" dirty="0" smtClean="0"/>
          </a:p>
          <a:p>
            <a:endParaRPr lang="en-Z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Six transformational strategies</a:t>
            </a:r>
            <a:endParaRPr lang="en-ZA" dirty="0"/>
          </a:p>
        </p:txBody>
      </p:sp>
      <p:sp>
        <p:nvSpPr>
          <p:cNvPr id="3" name="Content Placeholder 2"/>
          <p:cNvSpPr>
            <a:spLocks noGrp="1"/>
          </p:cNvSpPr>
          <p:nvPr>
            <p:ph sz="quarter" idx="1"/>
          </p:nvPr>
        </p:nvSpPr>
        <p:spPr/>
        <p:txBody>
          <a:bodyPr/>
          <a:lstStyle/>
          <a:p>
            <a:r>
              <a:rPr lang="en-US" dirty="0" smtClean="0"/>
              <a:t>Urgent institutional conversations on transformation</a:t>
            </a:r>
          </a:p>
          <a:p>
            <a:r>
              <a:rPr lang="en-US" dirty="0" smtClean="0"/>
              <a:t>Fast tracking the indigenous professoriate</a:t>
            </a:r>
          </a:p>
          <a:p>
            <a:r>
              <a:rPr lang="en-US" dirty="0" smtClean="0"/>
              <a:t>Curriculum reform</a:t>
            </a:r>
          </a:p>
          <a:p>
            <a:r>
              <a:rPr lang="en-US" dirty="0" smtClean="0"/>
              <a:t>Aligning staff and student composition to existing demographics</a:t>
            </a:r>
          </a:p>
          <a:p>
            <a:r>
              <a:rPr lang="en-US" dirty="0" smtClean="0"/>
              <a:t>Change of names and naming</a:t>
            </a:r>
          </a:p>
          <a:p>
            <a:r>
              <a:rPr lang="en-US" dirty="0" smtClean="0"/>
              <a:t>Transforming language policies</a:t>
            </a:r>
          </a:p>
          <a:p>
            <a:endParaRPr lang="en-US" dirty="0" smtClean="0"/>
          </a:p>
          <a:p>
            <a:endParaRPr lang="en-US" dirty="0" smtClean="0"/>
          </a:p>
          <a:p>
            <a:endParaRPr lang="en-Z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might a truly African university look like?</a:t>
            </a:r>
            <a:endParaRPr lang="en-ZA" dirty="0"/>
          </a:p>
        </p:txBody>
      </p:sp>
      <p:sp>
        <p:nvSpPr>
          <p:cNvPr id="3" name="Content Placeholder 2"/>
          <p:cNvSpPr>
            <a:spLocks noGrp="1"/>
          </p:cNvSpPr>
          <p:nvPr>
            <p:ph sz="quarter" idx="1"/>
          </p:nvPr>
        </p:nvSpPr>
        <p:spPr/>
        <p:txBody>
          <a:bodyPr>
            <a:normAutofit fontScale="62500" lnSpcReduction="20000"/>
          </a:bodyPr>
          <a:lstStyle/>
          <a:p>
            <a:pPr>
              <a:buNone/>
            </a:pPr>
            <a:r>
              <a:rPr lang="en-US" b="1" dirty="0" smtClean="0"/>
              <a:t>Ideologically</a:t>
            </a:r>
          </a:p>
          <a:p>
            <a:r>
              <a:rPr lang="en-US" dirty="0" smtClean="0"/>
              <a:t>Correctional, Collectivist and Social Justice focused</a:t>
            </a:r>
          </a:p>
          <a:p>
            <a:pPr>
              <a:buNone/>
            </a:pPr>
            <a:r>
              <a:rPr lang="en-US" b="1" dirty="0" smtClean="0"/>
              <a:t>Strategically</a:t>
            </a:r>
          </a:p>
          <a:p>
            <a:r>
              <a:rPr lang="en-US" dirty="0" smtClean="0"/>
              <a:t>Adopts a </a:t>
            </a:r>
            <a:r>
              <a:rPr lang="en-US" dirty="0" err="1" smtClean="0"/>
              <a:t>Glocal</a:t>
            </a:r>
            <a:r>
              <a:rPr lang="en-US" dirty="0" smtClean="0"/>
              <a:t> focus and uses the Global as a resource </a:t>
            </a:r>
          </a:p>
          <a:p>
            <a:pPr>
              <a:buNone/>
            </a:pPr>
            <a:r>
              <a:rPr lang="en-US" b="1" dirty="0" smtClean="0"/>
              <a:t>Theoretically</a:t>
            </a:r>
          </a:p>
          <a:p>
            <a:r>
              <a:rPr lang="en-US" dirty="0" smtClean="0"/>
              <a:t>Promotes the deployment of African theory as fundamental to educational analysis and to the knowledge project</a:t>
            </a:r>
          </a:p>
          <a:p>
            <a:pPr>
              <a:buNone/>
            </a:pPr>
            <a:r>
              <a:rPr lang="en-US" b="1" dirty="0" smtClean="0"/>
              <a:t>Structurally</a:t>
            </a:r>
          </a:p>
          <a:p>
            <a:r>
              <a:rPr lang="en-US" dirty="0" smtClean="0"/>
              <a:t>Without compromising quality, it facilitates the  indigenization of decision making spaces</a:t>
            </a:r>
          </a:p>
          <a:p>
            <a:pPr>
              <a:buNone/>
            </a:pPr>
            <a:r>
              <a:rPr lang="en-US" b="1" dirty="0" smtClean="0"/>
              <a:t>Symbolically</a:t>
            </a:r>
          </a:p>
          <a:p>
            <a:r>
              <a:rPr lang="en-US" dirty="0" smtClean="0"/>
              <a:t>Integrates African tradition into its ceremonies</a:t>
            </a:r>
          </a:p>
          <a:p>
            <a:pPr>
              <a:buNone/>
            </a:pPr>
            <a:r>
              <a:rPr lang="en-US" b="1" dirty="0" smtClean="0"/>
              <a:t>Academically</a:t>
            </a:r>
          </a:p>
          <a:p>
            <a:r>
              <a:rPr lang="en-US" dirty="0" smtClean="0"/>
              <a:t>Promotes Indigenous knowledge development including local language and culture learning</a:t>
            </a:r>
          </a:p>
          <a:p>
            <a:pPr>
              <a:buNone/>
            </a:pPr>
            <a:endParaRPr lang="en-US" dirty="0" smtClean="0"/>
          </a:p>
          <a:p>
            <a:pPr>
              <a:buNone/>
            </a:pPr>
            <a:endParaRPr lang="en-US" dirty="0" smtClean="0"/>
          </a:p>
          <a:p>
            <a:pPr>
              <a:buNone/>
            </a:pPr>
            <a:endParaRPr lang="en-US" dirty="0" smtClean="0"/>
          </a:p>
          <a:p>
            <a:endParaRPr lang="en-US" dirty="0" smtClean="0"/>
          </a:p>
          <a:p>
            <a:pPr>
              <a:buNone/>
            </a:pPr>
            <a:endParaRPr lang="en-US" dirty="0" smtClean="0"/>
          </a:p>
          <a:p>
            <a:endParaRPr lang="en-US" dirty="0" smtClean="0"/>
          </a:p>
          <a:p>
            <a:endParaRPr lang="en-US" dirty="0" smtClean="0"/>
          </a:p>
          <a:p>
            <a:pPr>
              <a:buNone/>
            </a:pPr>
            <a:endParaRPr lang="en-Z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Implications for Teaching and Learning</a:t>
            </a:r>
            <a:endParaRPr lang="en-ZA" dirty="0"/>
          </a:p>
        </p:txBody>
      </p:sp>
      <p:sp>
        <p:nvSpPr>
          <p:cNvPr id="3" name="Content Placeholder 2"/>
          <p:cNvSpPr>
            <a:spLocks noGrp="1"/>
          </p:cNvSpPr>
          <p:nvPr>
            <p:ph sz="quarter" idx="1"/>
          </p:nvPr>
        </p:nvSpPr>
        <p:spPr/>
        <p:txBody>
          <a:bodyPr>
            <a:normAutofit lnSpcReduction="10000"/>
          </a:bodyPr>
          <a:lstStyle/>
          <a:p>
            <a:r>
              <a:rPr lang="en-US" dirty="0" smtClean="0"/>
              <a:t>Institutional conversations about what might constitute an </a:t>
            </a:r>
            <a:r>
              <a:rPr lang="en-US" dirty="0" err="1" smtClean="0"/>
              <a:t>Africanised</a:t>
            </a:r>
            <a:r>
              <a:rPr lang="en-US" dirty="0" smtClean="0"/>
              <a:t> curriculum</a:t>
            </a:r>
          </a:p>
          <a:p>
            <a:r>
              <a:rPr lang="en-US" dirty="0" smtClean="0"/>
              <a:t>Africanisation as a quality criterion for new and revised courses</a:t>
            </a:r>
          </a:p>
          <a:p>
            <a:r>
              <a:rPr lang="en-US" dirty="0" smtClean="0"/>
              <a:t>Increased use of collective approaches to knowledge creation and assessment in teaching and learning</a:t>
            </a:r>
          </a:p>
          <a:p>
            <a:r>
              <a:rPr lang="en-US" dirty="0" smtClean="0"/>
              <a:t>Integrating African theory into teaching and learning</a:t>
            </a:r>
          </a:p>
          <a:p>
            <a:endParaRPr lang="en-US" dirty="0" smtClean="0"/>
          </a:p>
          <a:p>
            <a:endParaRPr lang="en-US" dirty="0" smtClean="0"/>
          </a:p>
          <a:p>
            <a:endParaRPr lang="en-US" dirty="0" smtClean="0"/>
          </a:p>
          <a:p>
            <a:endParaRPr lang="en-Z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Implications for Research</a:t>
            </a:r>
            <a:endParaRPr lang="en-ZA" dirty="0"/>
          </a:p>
        </p:txBody>
      </p:sp>
      <p:sp>
        <p:nvSpPr>
          <p:cNvPr id="3" name="Content Placeholder 2"/>
          <p:cNvSpPr>
            <a:spLocks noGrp="1"/>
          </p:cNvSpPr>
          <p:nvPr>
            <p:ph sz="quarter" idx="1"/>
          </p:nvPr>
        </p:nvSpPr>
        <p:spPr/>
        <p:txBody>
          <a:bodyPr>
            <a:normAutofit fontScale="85000" lnSpcReduction="20000"/>
          </a:bodyPr>
          <a:lstStyle/>
          <a:p>
            <a:r>
              <a:rPr lang="en-US" dirty="0" smtClean="0"/>
              <a:t>Advocacy for increased funding for indigenous knowledge development</a:t>
            </a:r>
          </a:p>
          <a:p>
            <a:r>
              <a:rPr lang="en-US" dirty="0" smtClean="0"/>
              <a:t>Strategic recruitment and development of staff to lead prioritized research areas</a:t>
            </a:r>
          </a:p>
          <a:p>
            <a:r>
              <a:rPr lang="en-US" dirty="0" smtClean="0"/>
              <a:t>Promoting cross disciplinary research which works best in collective synergies</a:t>
            </a:r>
          </a:p>
          <a:p>
            <a:r>
              <a:rPr lang="en-US" dirty="0" smtClean="0"/>
              <a:t>Narrowing the gap between teaching and research activity</a:t>
            </a:r>
          </a:p>
          <a:p>
            <a:r>
              <a:rPr lang="en-US" dirty="0" smtClean="0"/>
              <a:t>Promoting an African gaze in research collaborations</a:t>
            </a:r>
          </a:p>
          <a:p>
            <a:r>
              <a:rPr lang="en-US" dirty="0" smtClean="0"/>
              <a:t>Involving learners in knowledge generation not just as recipients</a:t>
            </a:r>
          </a:p>
          <a:p>
            <a:endParaRPr lang="en-Z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Barriers to Africanisation</a:t>
            </a:r>
            <a:endParaRPr lang="en-ZA" dirty="0"/>
          </a:p>
        </p:txBody>
      </p:sp>
      <p:sp>
        <p:nvSpPr>
          <p:cNvPr id="3" name="Content Placeholder 2"/>
          <p:cNvSpPr>
            <a:spLocks noGrp="1"/>
          </p:cNvSpPr>
          <p:nvPr>
            <p:ph sz="quarter" idx="1"/>
          </p:nvPr>
        </p:nvSpPr>
        <p:spPr/>
        <p:txBody>
          <a:bodyPr>
            <a:normAutofit fontScale="92500" lnSpcReduction="20000"/>
          </a:bodyPr>
          <a:lstStyle/>
          <a:p>
            <a:r>
              <a:rPr lang="en-US" dirty="0" smtClean="0"/>
              <a:t>Unreformed funding arrangements</a:t>
            </a:r>
          </a:p>
          <a:p>
            <a:r>
              <a:rPr lang="en-US" dirty="0" smtClean="0"/>
              <a:t>Perceptions of dumping down of standards</a:t>
            </a:r>
          </a:p>
          <a:p>
            <a:r>
              <a:rPr lang="en-US" dirty="0" smtClean="0"/>
              <a:t>Fear, apprehension and discomfort associated with changing the status quo</a:t>
            </a:r>
          </a:p>
          <a:p>
            <a:r>
              <a:rPr lang="en-US" dirty="0" smtClean="0"/>
              <a:t>Inadequate capacity to take immediate leadership in this transformation</a:t>
            </a:r>
          </a:p>
          <a:p>
            <a:r>
              <a:rPr lang="en-US" dirty="0" smtClean="0"/>
              <a:t>Limited access to prestigious research outlets</a:t>
            </a:r>
          </a:p>
          <a:p>
            <a:r>
              <a:rPr lang="en-US" dirty="0" smtClean="0"/>
              <a:t>Huge financial implications in an environment where HE is generally experiencing limited or reduced finding</a:t>
            </a:r>
          </a:p>
          <a:p>
            <a:endParaRPr lang="en-Z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Concluding comments</a:t>
            </a:r>
            <a:endParaRPr lang="en-ZA" dirty="0"/>
          </a:p>
        </p:txBody>
      </p:sp>
      <p:sp>
        <p:nvSpPr>
          <p:cNvPr id="3" name="Content Placeholder 2"/>
          <p:cNvSpPr>
            <a:spLocks noGrp="1"/>
          </p:cNvSpPr>
          <p:nvPr>
            <p:ph sz="quarter" idx="1"/>
          </p:nvPr>
        </p:nvSpPr>
        <p:spPr/>
        <p:txBody>
          <a:bodyPr>
            <a:normAutofit fontScale="85000" lnSpcReduction="10000"/>
          </a:bodyPr>
          <a:lstStyle/>
          <a:p>
            <a:r>
              <a:rPr lang="en-US" dirty="0" smtClean="0"/>
              <a:t>Transition to being great African universities will be hard to achieve</a:t>
            </a:r>
          </a:p>
          <a:p>
            <a:r>
              <a:rPr lang="en-US" dirty="0" smtClean="0"/>
              <a:t>It will not be achieved by replicating greatness as defined by the west</a:t>
            </a:r>
          </a:p>
          <a:p>
            <a:r>
              <a:rPr lang="en-US" dirty="0" smtClean="0"/>
              <a:t>It will require significant reflection on:</a:t>
            </a:r>
          </a:p>
          <a:p>
            <a:pPr marL="514350" indent="-514350">
              <a:buFont typeface="+mj-lt"/>
              <a:buAutoNum type="arabicPeriod"/>
            </a:pPr>
            <a:r>
              <a:rPr lang="en-US" dirty="0" smtClean="0"/>
              <a:t>New purposes of HE</a:t>
            </a:r>
          </a:p>
          <a:p>
            <a:pPr marL="514350" indent="-514350">
              <a:buFont typeface="+mj-lt"/>
              <a:buAutoNum type="arabicPeriod"/>
            </a:pPr>
            <a:r>
              <a:rPr lang="en-US" dirty="0" smtClean="0"/>
              <a:t>Redressing existing imbalances</a:t>
            </a:r>
          </a:p>
          <a:p>
            <a:pPr marL="514350" indent="-514350">
              <a:buFont typeface="+mj-lt"/>
              <a:buAutoNum type="arabicPeriod"/>
            </a:pPr>
            <a:r>
              <a:rPr lang="en-US" dirty="0" smtClean="0"/>
              <a:t>Transforming the curriculum</a:t>
            </a:r>
          </a:p>
          <a:p>
            <a:pPr marL="514350" indent="-514350">
              <a:buFont typeface="+mj-lt"/>
              <a:buAutoNum type="arabicPeriod"/>
            </a:pPr>
            <a:r>
              <a:rPr lang="en-US" dirty="0" smtClean="0"/>
              <a:t>Reforming governance and administration systems</a:t>
            </a:r>
          </a:p>
          <a:p>
            <a:pPr marL="514350" indent="-514350">
              <a:buFont typeface="+mj-lt"/>
              <a:buAutoNum type="arabicPeriod"/>
            </a:pPr>
            <a:r>
              <a:rPr lang="en-US" dirty="0" smtClean="0"/>
              <a:t>Reclaiming or redesigning a new identity</a:t>
            </a:r>
          </a:p>
          <a:p>
            <a:pPr marL="514350" indent="-514350">
              <a:buFont typeface="+mj-lt"/>
              <a:buAutoNum type="arabicPeriod"/>
            </a:pPr>
            <a:endParaRPr lang="en-Z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details</a:t>
            </a:r>
            <a:endParaRPr lang="en-ZA" dirty="0"/>
          </a:p>
        </p:txBody>
      </p:sp>
      <p:sp>
        <p:nvSpPr>
          <p:cNvPr id="3" name="Content Placeholder 2"/>
          <p:cNvSpPr>
            <a:spLocks noGrp="1"/>
          </p:cNvSpPr>
          <p:nvPr>
            <p:ph sz="quarter" idx="1"/>
          </p:nvPr>
        </p:nvSpPr>
        <p:spPr/>
        <p:txBody>
          <a:bodyPr>
            <a:normAutofit fontScale="92500" lnSpcReduction="20000"/>
          </a:bodyPr>
          <a:lstStyle/>
          <a:p>
            <a:pPr>
              <a:buNone/>
            </a:pPr>
            <a:r>
              <a:rPr lang="en-US" dirty="0" smtClean="0"/>
              <a:t>Professor Felix Maringe</a:t>
            </a:r>
          </a:p>
          <a:p>
            <a:pPr>
              <a:buNone/>
            </a:pPr>
            <a:r>
              <a:rPr lang="en-US" dirty="0" smtClean="0"/>
              <a:t>ELPS Division</a:t>
            </a:r>
          </a:p>
          <a:p>
            <a:pPr>
              <a:buNone/>
            </a:pPr>
            <a:r>
              <a:rPr lang="en-US" dirty="0" smtClean="0"/>
              <a:t>WITS </a:t>
            </a:r>
            <a:r>
              <a:rPr lang="en-US" dirty="0" err="1" smtClean="0"/>
              <a:t>SoE</a:t>
            </a:r>
            <a:endParaRPr lang="en-US" dirty="0" smtClean="0"/>
          </a:p>
          <a:p>
            <a:pPr>
              <a:buNone/>
            </a:pPr>
            <a:r>
              <a:rPr lang="en-US" dirty="0" smtClean="0"/>
              <a:t>University of the Witwatersrand</a:t>
            </a:r>
          </a:p>
          <a:p>
            <a:pPr>
              <a:buNone/>
            </a:pPr>
            <a:r>
              <a:rPr lang="en-US" dirty="0" smtClean="0"/>
              <a:t>27 St Andrews Road</a:t>
            </a:r>
          </a:p>
          <a:p>
            <a:pPr>
              <a:buNone/>
            </a:pPr>
            <a:r>
              <a:rPr lang="en-US" dirty="0" err="1" smtClean="0"/>
              <a:t>Parktown</a:t>
            </a:r>
            <a:endParaRPr lang="en-US" dirty="0" smtClean="0"/>
          </a:p>
          <a:p>
            <a:pPr>
              <a:buNone/>
            </a:pPr>
            <a:r>
              <a:rPr lang="en-US" dirty="0" smtClean="0"/>
              <a:t>Johannesburg</a:t>
            </a:r>
          </a:p>
          <a:p>
            <a:pPr>
              <a:buNone/>
            </a:pPr>
            <a:r>
              <a:rPr lang="en-US" dirty="0" smtClean="0"/>
              <a:t>2193</a:t>
            </a:r>
          </a:p>
          <a:p>
            <a:pPr>
              <a:buNone/>
            </a:pPr>
            <a:r>
              <a:rPr lang="en-US" dirty="0" smtClean="0">
                <a:hlinkClick r:id="rId2"/>
              </a:rPr>
              <a:t>Felix.Maringe@wits.ac.za</a:t>
            </a:r>
            <a:endParaRPr lang="en-US" dirty="0" smtClean="0"/>
          </a:p>
          <a:p>
            <a:pPr>
              <a:buNone/>
            </a:pPr>
            <a:endParaRPr lang="en-ZA"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706</TotalTime>
  <Words>1400</Words>
  <Application>Microsoft Office PowerPoint</Application>
  <PresentationFormat>On-screen Show (4:3)</PresentationFormat>
  <Paragraphs>171</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Oriel</vt:lpstr>
      <vt:lpstr>Curriculum Transformation in HE Towards an Africanising agenda in teaching, learning and research in the African University</vt:lpstr>
      <vt:lpstr>Research informing this presentation</vt:lpstr>
      <vt:lpstr>The central argument of the presentation</vt:lpstr>
      <vt:lpstr>The origins of the African University</vt:lpstr>
      <vt:lpstr>Conceptual understandings 1. Curriculum</vt:lpstr>
      <vt:lpstr>  Conceptual understandings 2. Transformation </vt:lpstr>
      <vt:lpstr>Africanisation agenda</vt:lpstr>
      <vt:lpstr>Good Universities in Africa vs Good African Universities</vt:lpstr>
      <vt:lpstr>The good Universities in Africa: they maintain strong elitist values</vt:lpstr>
      <vt:lpstr>The rise of the African Sun in the university sectors</vt:lpstr>
      <vt:lpstr>Conceptualizing the Africanizing idea</vt:lpstr>
      <vt:lpstr>African Socialism  (see for example Nyerere 1968; Kaunda 1972)</vt:lpstr>
      <vt:lpstr>Colonial theory (see Sefa Dei 2002; Du Bois 1998)</vt:lpstr>
      <vt:lpstr>Post colonial theory  (often conflated with neo colonialism)</vt:lpstr>
      <vt:lpstr>Pan Africanism  (see for example Amate 1986; Nkrumah; Senghor; )</vt:lpstr>
      <vt:lpstr>Drivers of transformation in our universities</vt:lpstr>
      <vt:lpstr> The big three conceptual ideas of Africanisation</vt:lpstr>
      <vt:lpstr>Six transformational strategies</vt:lpstr>
      <vt:lpstr>What might a truly African university look like?</vt:lpstr>
      <vt:lpstr>Implications for Teaching and Learning</vt:lpstr>
      <vt:lpstr>Implications for Research</vt:lpstr>
      <vt:lpstr>Barriers to Africanisation</vt:lpstr>
      <vt:lpstr>Concluding comments</vt:lpstr>
      <vt:lpstr>Contact details</vt:lpstr>
    </vt:vector>
  </TitlesOfParts>
  <Company>University of the Witwatersrand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Curriculum Transformation in HE Towards an Africanising agenda in teaching, learning and research in the African University</dc:title>
  <dc:creator>Wits-Admin</dc:creator>
  <cp:lastModifiedBy>kelem</cp:lastModifiedBy>
  <cp:revision>91</cp:revision>
  <dcterms:created xsi:type="dcterms:W3CDTF">2015-06-23T13:12:46Z</dcterms:created>
  <dcterms:modified xsi:type="dcterms:W3CDTF">2015-07-02T10:45:52Z</dcterms:modified>
</cp:coreProperties>
</file>