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35" r:id="rId3"/>
    <p:sldId id="336" r:id="rId4"/>
    <p:sldId id="337" r:id="rId5"/>
    <p:sldId id="338" r:id="rId6"/>
    <p:sldId id="340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41" r:id="rId27"/>
    <p:sldId id="330" r:id="rId28"/>
    <p:sldId id="331" r:id="rId29"/>
    <p:sldId id="332" r:id="rId30"/>
    <p:sldId id="333" r:id="rId31"/>
    <p:sldId id="258" r:id="rId32"/>
  </p:sldIdLst>
  <p:sldSz cx="10688638" cy="7562850"/>
  <p:notesSz cx="6858000" cy="9144000"/>
  <p:defaultTextStyle>
    <a:defPPr>
      <a:defRPr lang="en-US"/>
    </a:defPPr>
    <a:lvl1pPr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20700" indent="-635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41400" indent="-1270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63688" indent="-1920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84388" indent="-2555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69" d="100"/>
          <a:sy n="69" d="100"/>
        </p:scale>
        <p:origin x="-1074" y="-72"/>
      </p:cViewPr>
      <p:guideLst>
        <p:guide orient="horz" pos="2382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CBC4B-1CF2-431C-B021-8534BD135A58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737D9-0C25-462D-B4E7-E9A9F868C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0CC62-B6DC-48FA-B5E9-D04C69ABA007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6926A-E9F4-4E14-8B2A-1F5E8E479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6414E-86B2-4B6F-9A85-68D21CAC8BEB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C4BCC-79DD-4CB5-9843-FAFA93ACD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988" y="7010400"/>
            <a:ext cx="849312" cy="401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43CA6-5D5A-49A5-B018-41E462155346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F341F-36EE-4BA5-B07C-45F538EEC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564BF-75E2-406B-82B2-6F878FB6C526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C2AA8-6979-41AD-8702-75A28E848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FB816-388C-45D7-9182-B0DC7CDD4F6B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9B7D4-911B-43E5-8269-3E436006A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9D12E-D00E-4F55-88B5-85C5642E35F2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AC986-AF20-4940-B5E5-BB1D6A8359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4"/>
            <a:ext cx="3516488" cy="110404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125800" cy="6454683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621185"/>
            <a:ext cx="3516488" cy="5134612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CBF30-0ADD-4953-92E8-1BB26C4E6BFF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DBA98-3A31-4C5C-982D-27C65E402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>
                <a:solidFill>
                  <a:srgbClr val="953735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1837209"/>
            <a:ext cx="6413183" cy="3376256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4A49-5A0F-45A5-8D15-2417C7CBBD43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3E5AC-258C-4627-86FA-2A04BAA40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8698319" cy="126047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149C0-FC6E-41A8-8347-A43B629C6278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CD33A-7371-4FED-9592-FEB7354CE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A630D-5787-4C3A-A3E1-551DDFB0442B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C138-FA5D-4BEA-A7B5-9CFD989EA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869791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5300"/>
            <a:ext cx="961866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6238" y="7010400"/>
            <a:ext cx="1008062" cy="401638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 defTabSz="521437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C811DC-425F-4FE7-97E3-5403BC9EB397}" type="datetimeFigureOut">
              <a:rPr lang="en-US"/>
              <a:pPr>
                <a:defRPr/>
              </a:pPr>
              <a:t>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1638" y="7010400"/>
            <a:ext cx="4105275" cy="403225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 defTabSz="521437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64250" y="7010400"/>
            <a:ext cx="1068388" cy="403225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 defTabSz="521437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892A6A-3DD1-4B5E-8C96-B83D31003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55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defTabSz="520700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2pPr>
      <a:lvl3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3pPr>
      <a:lvl4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4pPr>
      <a:lvl5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5pPr>
      <a:lvl6pPr marL="457200" algn="ctr" defTabSz="520700" rtl="0" fontAlgn="base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6pPr>
      <a:lvl7pPr marL="914400" algn="ctr" defTabSz="520700" rtl="0" fontAlgn="base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7pPr>
      <a:lvl8pPr marL="1371600" algn="ctr" defTabSz="520700" rtl="0" fontAlgn="base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8pPr>
      <a:lvl9pPr marL="1828800" algn="ctr" defTabSz="520700" rtl="0" fontAlgn="base">
        <a:spcBef>
          <a:spcPct val="0"/>
        </a:spcBef>
        <a:spcAft>
          <a:spcPct val="0"/>
        </a:spcAft>
        <a:defRPr sz="5000">
          <a:solidFill>
            <a:srgbClr val="FFFFFF"/>
          </a:solidFill>
          <a:latin typeface="Calibri" pitchFamily="34" charset="0"/>
        </a:defRPr>
      </a:lvl9pPr>
    </p:titleStyle>
    <p:bodyStyle>
      <a:lvl1pPr marL="390525" indent="-390525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Welcome%20to%20The%20Together%20Teacher%20Website.mp4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ow%20to%20Do%20a%20Presentation%20-%205%20Steps%20to%20a%20Killer%20Opener.mp4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Presentation%20Good_Bad%20Examples.mp4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1744663" y="466725"/>
            <a:ext cx="7199312" cy="1227138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Welcome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/>
            <a:r>
              <a:rPr lang="en-US" sz="4600" b="1" dirty="0" smtClean="0">
                <a:solidFill>
                  <a:schemeClr val="bg1"/>
                </a:solidFill>
                <a:latin typeface="+mn-lt"/>
              </a:rPr>
              <a:t>LECTURE PREPARATION</a:t>
            </a:r>
            <a:br>
              <a:rPr lang="en-US" sz="4600" b="1" dirty="0" smtClean="0">
                <a:solidFill>
                  <a:schemeClr val="bg1"/>
                </a:solidFill>
                <a:latin typeface="+mn-lt"/>
              </a:rPr>
            </a:br>
            <a:r>
              <a:rPr lang="en-US" sz="4600" i="1" dirty="0" smtClean="0">
                <a:solidFill>
                  <a:schemeClr val="bg1"/>
                </a:solidFill>
                <a:latin typeface="+mn-lt"/>
              </a:rPr>
              <a:t>“BEING A TOGETHER LECTURER”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endParaRPr lang="en-US" dirty="0" smtClean="0"/>
          </a:p>
          <a:p>
            <a:pPr lvl="1" algn="ctr">
              <a:buNone/>
            </a:pPr>
            <a:r>
              <a:rPr lang="en-US" dirty="0" smtClean="0"/>
              <a:t>BY</a:t>
            </a:r>
          </a:p>
          <a:p>
            <a:pPr lvl="1" algn="ctr">
              <a:buNone/>
            </a:pPr>
            <a:r>
              <a:rPr lang="en-US" b="1" u="sng" dirty="0" smtClean="0">
                <a:solidFill>
                  <a:srgbClr val="00B050"/>
                </a:solidFill>
              </a:rPr>
              <a:t>WILLIAM NKOMO</a:t>
            </a:r>
          </a:p>
          <a:p>
            <a:pPr lvl="1" algn="ctr">
              <a:buNone/>
            </a:pPr>
            <a:r>
              <a:rPr lang="en-US" dirty="0" smtClean="0"/>
              <a:t>TEAM LEADER - SOFTWARE ENGINEERING AND PROFESSIONAL PRACTICE</a:t>
            </a:r>
          </a:p>
          <a:p>
            <a:pPr lvl="1" algn="ctr">
              <a:buNone/>
            </a:pPr>
            <a:r>
              <a:rPr lang="en-US" dirty="0" smtClean="0"/>
              <a:t>(FRANCISTOWN)</a:t>
            </a:r>
          </a:p>
          <a:p>
            <a:pPr lvl="1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8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Has it ever crossed your mind??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n-US" dirty="0" smtClean="0"/>
              <a:t>What makes lecturer X better than lecturer Y in getting their work done?</a:t>
            </a:r>
          </a:p>
          <a:p>
            <a:pPr algn="just">
              <a:lnSpc>
                <a:spcPct val="90000"/>
              </a:lnSpc>
              <a:buNone/>
            </a:pPr>
            <a:endParaRPr lang="en-US" dirty="0" smtClean="0"/>
          </a:p>
          <a:p>
            <a:pPr algn="just">
              <a:lnSpc>
                <a:spcPct val="90000"/>
              </a:lnSpc>
              <a:buNone/>
            </a:pPr>
            <a:r>
              <a:rPr lang="en-US" dirty="0" smtClean="0"/>
              <a:t>What makes you fail to cover the content within the 1 hour or 2 ½ hours period? 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Why? Why?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055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What we know about a “good Lecture”</a:t>
            </a:r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432" y="1764667"/>
            <a:ext cx="10154206" cy="4991131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A good lecture encompasses a range of teaching/learning styles, approaches and formats and must have objectives that:</a:t>
            </a:r>
          </a:p>
          <a:p>
            <a:pPr marL="1564189" lvl="2" indent="-586616">
              <a:buFont typeface="+mj-lt"/>
              <a:buAutoNum type="arabicPeriod"/>
            </a:pPr>
            <a:r>
              <a:rPr lang="en-US" sz="3000" dirty="0" smtClean="0"/>
              <a:t>Motivate and challenge learners,</a:t>
            </a:r>
          </a:p>
          <a:p>
            <a:pPr marL="1564189" lvl="2" indent="-586616">
              <a:buFont typeface="+mj-lt"/>
              <a:buAutoNum type="arabicPeriod"/>
            </a:pPr>
            <a:r>
              <a:rPr lang="en-US" sz="3000" dirty="0" smtClean="0"/>
              <a:t>Give students insights,</a:t>
            </a:r>
          </a:p>
          <a:p>
            <a:pPr marL="1564189" lvl="2" indent="-586616">
              <a:buFont typeface="+mj-lt"/>
              <a:buAutoNum type="arabicPeriod"/>
            </a:pPr>
            <a:r>
              <a:rPr lang="en-US" sz="3000" dirty="0" smtClean="0"/>
              <a:t>Focus on students’ learning.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ZW" sz="3400" b="1" dirty="0" smtClean="0">
                <a:solidFill>
                  <a:srgbClr val="00B050"/>
                </a:solidFill>
              </a:rPr>
              <a:t>     </a:t>
            </a:r>
            <a:r>
              <a:rPr lang="en-ZW" sz="3000" b="1" i="1" dirty="0" smtClean="0">
                <a:solidFill>
                  <a:srgbClr val="00B050"/>
                </a:solidFill>
              </a:rPr>
              <a:t>Dr. </a:t>
            </a:r>
            <a:r>
              <a:rPr lang="en-ZW" sz="3000" b="1" i="1" dirty="0" err="1" smtClean="0">
                <a:solidFill>
                  <a:srgbClr val="00B050"/>
                </a:solidFill>
              </a:rPr>
              <a:t>Mihram</a:t>
            </a:r>
            <a:r>
              <a:rPr lang="en-ZW" sz="3000" b="1" i="1" dirty="0" smtClean="0">
                <a:solidFill>
                  <a:srgbClr val="00B050"/>
                </a:solidFill>
              </a:rPr>
              <a:t>, D., 2013. Delivering Powerful Lectures. California, University of Southern California</a:t>
            </a:r>
            <a:r>
              <a:rPr lang="en-ZW" dirty="0" smtClean="0"/>
              <a:t>.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724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ZW" dirty="0" smtClean="0"/>
              <a:t>As lecturers we must always aim at getting the </a:t>
            </a:r>
            <a:r>
              <a:rPr lang="en-ZW" b="1" dirty="0" smtClean="0">
                <a:solidFill>
                  <a:srgbClr val="002060"/>
                </a:solidFill>
              </a:rPr>
              <a:t>teaching/learning locomotive well-greased </a:t>
            </a:r>
            <a:r>
              <a:rPr lang="en-ZW" dirty="0" smtClean="0"/>
              <a:t>if we want to always come out of our lectures smiling.</a:t>
            </a:r>
          </a:p>
          <a:p>
            <a:pPr algn="just"/>
            <a:r>
              <a:rPr lang="en-ZW" dirty="0" smtClean="0"/>
              <a:t>We therefore have the following agenda for this presentation today; 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2866"/>
            <a:ext cx="9232752" cy="1260475"/>
          </a:xfrm>
        </p:spPr>
        <p:txBody>
          <a:bodyPr/>
          <a:lstStyle/>
          <a:p>
            <a:pPr algn="l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836" y="1428539"/>
            <a:ext cx="10478802" cy="5462058"/>
          </a:xfrm>
        </p:spPr>
        <p:txBody>
          <a:bodyPr>
            <a:normAutofit/>
          </a:bodyPr>
          <a:lstStyle/>
          <a:p>
            <a:pPr marL="586616" indent="-586616">
              <a:buFont typeface="Wingdings" pitchFamily="2" charset="2"/>
              <a:buChar char="ü"/>
            </a:pPr>
            <a:endParaRPr lang="en-US" dirty="0" smtClean="0"/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What is being “together”</a:t>
            </a:r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Levels of togetherness </a:t>
            </a:r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Getting to be “together”</a:t>
            </a:r>
            <a:endParaRPr lang="en-US" b="1" i="1" dirty="0" smtClean="0">
              <a:solidFill>
                <a:srgbClr val="002060"/>
              </a:solidFill>
            </a:endParaRPr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How to give a killer opener</a:t>
            </a:r>
            <a:endParaRPr lang="en-US" b="1" i="1" dirty="0" smtClean="0">
              <a:solidFill>
                <a:srgbClr val="002060"/>
              </a:solidFill>
            </a:endParaRPr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do and don’ts for the “</a:t>
            </a:r>
            <a:r>
              <a:rPr lang="en-US" dirty="0" err="1" smtClean="0"/>
              <a:t>togethers</a:t>
            </a:r>
            <a:r>
              <a:rPr lang="en-US" dirty="0" smtClean="0"/>
              <a:t>”</a:t>
            </a:r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Summing it up</a:t>
            </a:r>
          </a:p>
          <a:p>
            <a:pPr marL="586616" indent="-586616">
              <a:buFont typeface="Wingdings" pitchFamily="2" charset="2"/>
              <a:buChar char="ü"/>
            </a:pPr>
            <a:r>
              <a:rPr lang="en-US" dirty="0" smtClean="0"/>
              <a:t>Audience’s views</a:t>
            </a:r>
          </a:p>
          <a:p>
            <a:pPr marL="586616" indent="-586616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901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dirty="0" smtClean="0"/>
              <a:t>WHAT IS BEING “TOGETHER”?</a:t>
            </a:r>
            <a:endParaRPr lang="en-ZW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898" y="2034431"/>
            <a:ext cx="7996326" cy="436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W" dirty="0" smtClean="0"/>
              <a:t>Together lecturers demonstrate five essential skills:</a:t>
            </a:r>
          </a:p>
          <a:p>
            <a:endParaRPr lang="en-ZW" dirty="0" smtClean="0"/>
          </a:p>
          <a:p>
            <a:pPr marL="1107988" lvl="1" indent="-586616">
              <a:buNone/>
            </a:pPr>
            <a:r>
              <a:rPr lang="en-ZW" dirty="0" smtClean="0"/>
              <a:t> 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1. Prioritization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1028" lvl="1" indent="-391028" algn="just">
              <a:buFont typeface="Arial"/>
              <a:buChar char="•"/>
            </a:pPr>
            <a:r>
              <a:rPr lang="en-ZW" dirty="0" smtClean="0"/>
              <a:t>They </a:t>
            </a:r>
            <a:r>
              <a:rPr lang="en-ZW" b="1" i="1" dirty="0" smtClean="0">
                <a:solidFill>
                  <a:srgbClr val="00B050"/>
                </a:solidFill>
              </a:rPr>
              <a:t>focus on the right things </a:t>
            </a:r>
            <a:r>
              <a:rPr lang="en-ZW" dirty="0" smtClean="0"/>
              <a:t>at any given time. </a:t>
            </a:r>
          </a:p>
          <a:p>
            <a:pPr marL="391028" lvl="1" indent="-391028" algn="just">
              <a:buFont typeface="Arial"/>
              <a:buChar char="•"/>
            </a:pPr>
            <a:r>
              <a:rPr lang="en-ZW" dirty="0" smtClean="0"/>
              <a:t>A lecturer who does not prioritize may wonder about entertaining students and fail to get the teaching/learning off the ground.</a:t>
            </a:r>
          </a:p>
          <a:p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2. Planning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ZW" dirty="0" smtClean="0">
                <a:solidFill>
                  <a:srgbClr val="00B050"/>
                </a:solidFill>
              </a:rPr>
              <a:t>Ability to consistently look ahead </a:t>
            </a:r>
            <a:r>
              <a:rPr lang="en-ZW" dirty="0" smtClean="0"/>
              <a:t>and determine how to get there – writing the steps on how to get things done.</a:t>
            </a:r>
          </a:p>
          <a:p>
            <a:pPr algn="just"/>
            <a:r>
              <a:rPr lang="en-ZW" dirty="0" smtClean="0"/>
              <a:t>Using a calendar, weekly worksheet, Google Keep </a:t>
            </a:r>
            <a:r>
              <a:rPr lang="en-ZW" dirty="0" err="1" smtClean="0"/>
              <a:t>e.t.c</a:t>
            </a:r>
            <a:r>
              <a:rPr lang="en-ZW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3. Organisation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ZW" b="1" i="1" dirty="0" smtClean="0">
                <a:solidFill>
                  <a:srgbClr val="00B050"/>
                </a:solidFill>
              </a:rPr>
              <a:t>An organised lecturer </a:t>
            </a:r>
            <a:r>
              <a:rPr lang="en-ZW" dirty="0" smtClean="0"/>
              <a:t>have clear processes and systems to do things in the classroom. </a:t>
            </a:r>
          </a:p>
          <a:p>
            <a:pPr algn="just"/>
            <a:r>
              <a:rPr lang="en-ZW" dirty="0" smtClean="0"/>
              <a:t>For example, a system for collecting and handing back students’ assignments (</a:t>
            </a:r>
            <a:r>
              <a:rPr lang="en-ZW" dirty="0" err="1" smtClean="0"/>
              <a:t>turnitin</a:t>
            </a:r>
            <a:r>
              <a:rPr lang="en-ZW" dirty="0" smtClean="0"/>
              <a:t>, blackboard </a:t>
            </a:r>
            <a:r>
              <a:rPr lang="en-ZW" dirty="0" err="1" smtClean="0"/>
              <a:t>e.t.c</a:t>
            </a:r>
            <a:r>
              <a:rPr lang="en-ZW" dirty="0" smtClean="0"/>
              <a:t>), storage of equipment, and so 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i="1" dirty="0" smtClean="0">
                <a:solidFill>
                  <a:srgbClr val="FF0000"/>
                </a:solidFill>
              </a:rPr>
              <a:t>Signs of disorganisation</a:t>
            </a:r>
            <a:r>
              <a:rPr lang="en-ZW" dirty="0" smtClean="0"/>
              <a:t>: desk buried in papers, car boot full of students’ assignments you meant to return some few days ago</a:t>
            </a:r>
          </a:p>
          <a:p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4. Execution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He/she works </a:t>
            </a:r>
            <a:r>
              <a:rPr lang="en-ZW" b="1" i="1" dirty="0" smtClean="0">
                <a:solidFill>
                  <a:srgbClr val="00B050"/>
                </a:solidFill>
              </a:rPr>
              <a:t>with intentionality</a:t>
            </a:r>
            <a:r>
              <a:rPr lang="en-ZW" b="1" i="1" dirty="0" smtClean="0"/>
              <a:t>.</a:t>
            </a:r>
            <a:endParaRPr lang="en-ZW" dirty="0" smtClean="0"/>
          </a:p>
          <a:p>
            <a:r>
              <a:rPr lang="en-ZW" dirty="0" smtClean="0"/>
              <a:t>Takes note of how long each task will take to finish.</a:t>
            </a:r>
          </a:p>
          <a:p>
            <a:r>
              <a:rPr lang="en-ZW" dirty="0" smtClean="0">
                <a:solidFill>
                  <a:srgbClr val="00B050"/>
                </a:solidFill>
              </a:rPr>
              <a:t>Enjoys</a:t>
            </a:r>
            <a:r>
              <a:rPr lang="en-ZW" dirty="0" smtClean="0"/>
              <a:t> getting things done.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5. Efficiency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Efficient lecturers </a:t>
            </a:r>
            <a:r>
              <a:rPr lang="en-ZW" b="1" i="1" dirty="0" smtClean="0">
                <a:solidFill>
                  <a:srgbClr val="00B050"/>
                </a:solidFill>
              </a:rPr>
              <a:t>take little bits of their time and maximise it to the fullest</a:t>
            </a:r>
            <a:r>
              <a:rPr lang="en-ZW" dirty="0" smtClean="0"/>
              <a:t>.</a:t>
            </a:r>
          </a:p>
          <a:p>
            <a:endParaRPr lang="en-ZW" dirty="0" smtClean="0"/>
          </a:p>
          <a:p>
            <a:pPr algn="just"/>
            <a:r>
              <a:rPr lang="en-ZW" dirty="0" smtClean="0"/>
              <a:t>Basically as lecturers we need to develop habits in all the 5 areas in order to be “together” .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W" dirty="0" smtClean="0"/>
              <a:t>Levels of togetherness</a:t>
            </a:r>
            <a:endParaRPr lang="en-ZW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To be together may mean different things to different individuals. For example:</a:t>
            </a:r>
          </a:p>
          <a:p>
            <a:endParaRPr lang="en-ZW" dirty="0" smtClean="0"/>
          </a:p>
          <a:p>
            <a:pPr lvl="1">
              <a:buNone/>
            </a:pPr>
            <a:r>
              <a:rPr lang="en-ZW" b="1" i="1" dirty="0" smtClean="0">
                <a:solidFill>
                  <a:srgbClr val="FF0000"/>
                </a:solidFill>
              </a:rPr>
              <a:t>Lecturer 1:</a:t>
            </a:r>
          </a:p>
          <a:p>
            <a:pPr lvl="1" algn="just">
              <a:buNone/>
            </a:pPr>
            <a:r>
              <a:rPr lang="en-ZW" dirty="0" smtClean="0"/>
              <a:t>“…Having a neat filing system that allow you to easily locate all your teaching materials for your lesson…”</a:t>
            </a:r>
          </a:p>
          <a:p>
            <a:pPr lvl="1"/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W" dirty="0" smtClean="0"/>
          </a:p>
          <a:p>
            <a:pPr>
              <a:buNone/>
            </a:pPr>
            <a:r>
              <a:rPr lang="en-ZW" b="1" i="1" dirty="0" smtClean="0">
                <a:solidFill>
                  <a:srgbClr val="FF0000"/>
                </a:solidFill>
              </a:rPr>
              <a:t>Lecturer 2: </a:t>
            </a:r>
          </a:p>
          <a:p>
            <a:pPr lvl="1" algn="just">
              <a:buNone/>
            </a:pPr>
            <a:r>
              <a:rPr lang="en-ZW" dirty="0" smtClean="0"/>
              <a:t>“…When I always meet deadlines for lesson plans or using time effectively to get more done in few minutes…”</a:t>
            </a:r>
          </a:p>
          <a:p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ZW" b="1" i="1" dirty="0" smtClean="0">
                <a:solidFill>
                  <a:srgbClr val="FF0000"/>
                </a:solidFill>
              </a:rPr>
              <a:t>Lecturer 3:</a:t>
            </a:r>
          </a:p>
          <a:p>
            <a:pPr lvl="1">
              <a:buNone/>
            </a:pPr>
            <a:r>
              <a:rPr lang="en-ZW" dirty="0" smtClean="0"/>
              <a:t>“…Having a perfect plan for a field trip. Managing my home and school chores…”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Levels of togetherness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Maia proposed 4 levels of togetherness that each lecturer can fall into.</a:t>
            </a:r>
          </a:p>
          <a:p>
            <a:endParaRPr lang="en-ZW" dirty="0" smtClean="0"/>
          </a:p>
          <a:p>
            <a:r>
              <a:rPr lang="en-ZW" sz="3200" b="1" dirty="0" err="1" smtClean="0">
                <a:solidFill>
                  <a:srgbClr val="002060"/>
                </a:solidFill>
              </a:rPr>
              <a:t>Heyck</a:t>
            </a:r>
            <a:r>
              <a:rPr lang="en-ZW" sz="3200" b="1" dirty="0" smtClean="0">
                <a:solidFill>
                  <a:srgbClr val="002060"/>
                </a:solidFill>
              </a:rPr>
              <a:t>-Merlin, M., 2012. </a:t>
            </a:r>
            <a:r>
              <a:rPr lang="en-ZW" sz="3200" b="1" i="1" dirty="0" smtClean="0">
                <a:solidFill>
                  <a:srgbClr val="002060"/>
                </a:solidFill>
              </a:rPr>
              <a:t>The Together Teacher: Plan Ahead, Get Organized, and Save Time!. </a:t>
            </a:r>
            <a:r>
              <a:rPr lang="en-ZW" sz="3200" b="1" dirty="0" smtClean="0">
                <a:solidFill>
                  <a:srgbClr val="002060"/>
                </a:solidFill>
              </a:rPr>
              <a:t>1st ed. San Francisco: John Wiley &amp; Sons.</a:t>
            </a:r>
          </a:p>
          <a:p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dirty="0" smtClean="0"/>
              <a:t> </a:t>
            </a:r>
            <a:endParaRPr lang="en-ZW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918" y="1764666"/>
            <a:ext cx="9168803" cy="499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Consolidator</a:t>
            </a:r>
            <a:endParaRPr lang="en-ZW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836" y="1637387"/>
            <a:ext cx="5218655" cy="484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681007" y="1955022"/>
            <a:ext cx="4376936" cy="453728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 algn="just"/>
            <a:r>
              <a:rPr lang="en-ZW" sz="3200" dirty="0"/>
              <a:t>I have one to-do list on my smart phone, and another five on my diary. I also have lots of notes that I e-mail to myself. </a:t>
            </a:r>
          </a:p>
          <a:p>
            <a:pPr algn="just"/>
            <a:endParaRPr lang="en-ZW" sz="3200" dirty="0"/>
          </a:p>
          <a:p>
            <a:pPr algn="just"/>
            <a:r>
              <a:rPr lang="en-ZW" sz="3200" dirty="0"/>
              <a:t>I want to combine all of them into one list.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Planner</a:t>
            </a:r>
            <a:endParaRPr lang="en-ZW" dirty="0"/>
          </a:p>
        </p:txBody>
      </p:sp>
      <p:sp>
        <p:nvSpPr>
          <p:cNvPr id="5" name="Rectangle 4"/>
          <p:cNvSpPr/>
          <p:nvPr/>
        </p:nvSpPr>
        <p:spPr>
          <a:xfrm>
            <a:off x="5512663" y="1796204"/>
            <a:ext cx="5175975" cy="3983291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 algn="just"/>
            <a:r>
              <a:rPr lang="en-ZW" sz="3600" dirty="0"/>
              <a:t>I want to get all my work, holiday plans and any other things to be done well on time. I do not want to be taken by surprise or do things in a rush.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75614"/>
            <a:ext cx="5427825" cy="436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ZW" dirty="0" smtClean="0"/>
              <a:t>Seeker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1006" y="1764667"/>
            <a:ext cx="4473200" cy="49911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ZW" dirty="0" smtClean="0"/>
              <a:t>   </a:t>
            </a:r>
            <a:r>
              <a:rPr lang="en-ZW" sz="4100" dirty="0" smtClean="0"/>
              <a:t>I have so much going on that I don’t even know where all my to-dos are. AAAHHHH!!!</a:t>
            </a:r>
            <a:endParaRPr lang="en-ZW" sz="41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836" y="1637387"/>
            <a:ext cx="5444525" cy="488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W" dirty="0" err="1" smtClean="0"/>
              <a:t>Prioritizer</a:t>
            </a:r>
            <a:endParaRPr lang="en-ZW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37388"/>
            <a:ext cx="5290505" cy="499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44319" y="1716796"/>
            <a:ext cx="5344319" cy="453728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 lvl="0" algn="just"/>
            <a:r>
              <a:rPr lang="en-ZW" sz="3200" dirty="0"/>
              <a:t>When I have 35 extra minutes, I do the easy stuff. I want to do a better job handling the most important work. For example, using preparation period to grade your students’ internal marks, check your batch file, and so 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dirty="0" smtClean="0"/>
              <a:t>Getting to be “together”</a:t>
            </a:r>
            <a:endParaRPr lang="en-ZW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>
                <a:hlinkClick r:id="rId2" action="ppaction://hlinkfile"/>
              </a:rPr>
              <a:t>Maia’s video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208028"/>
            <a:ext cx="8698319" cy="1260475"/>
          </a:xfrm>
        </p:spPr>
        <p:txBody>
          <a:bodyPr>
            <a:normAutofit fontScale="90000"/>
          </a:bodyPr>
          <a:lstStyle/>
          <a:p>
            <a:pPr algn="l"/>
            <a:r>
              <a:rPr lang="en-ZW" dirty="0" smtClean="0"/>
              <a:t>A together lecturer has unique ways of starting a presentation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Give a confident introduction</a:t>
            </a:r>
          </a:p>
          <a:p>
            <a:r>
              <a:rPr lang="en-ZW" dirty="0" smtClean="0"/>
              <a:t>Give your credentials</a:t>
            </a:r>
          </a:p>
          <a:p>
            <a:r>
              <a:rPr lang="en-ZW" dirty="0" smtClean="0"/>
              <a:t>Deliver your hook</a:t>
            </a:r>
          </a:p>
          <a:p>
            <a:r>
              <a:rPr lang="en-ZW" dirty="0" smtClean="0"/>
              <a:t>Introduce your agenda</a:t>
            </a:r>
          </a:p>
          <a:p>
            <a:r>
              <a:rPr lang="en-ZW" dirty="0" smtClean="0"/>
              <a:t>Give a credible statement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208028"/>
            <a:ext cx="8698319" cy="1260475"/>
          </a:xfrm>
        </p:spPr>
        <p:txBody>
          <a:bodyPr>
            <a:normAutofit/>
          </a:bodyPr>
          <a:lstStyle/>
          <a:p>
            <a:pPr algn="l"/>
            <a:r>
              <a:rPr lang="en-ZW" dirty="0" smtClean="0"/>
              <a:t>How to start a presentation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>
                <a:hlinkClick r:id="rId2" action="ppaction://hlinkfile"/>
              </a:rPr>
              <a:t>Video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ZW" dirty="0" smtClean="0"/>
              <a:t>What teaching aids must you have in place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dirty="0" smtClean="0"/>
              <a:t>Relevant</a:t>
            </a:r>
            <a:r>
              <a:rPr lang="en-ZW" b="1" dirty="0" smtClean="0"/>
              <a:t> </a:t>
            </a:r>
            <a:r>
              <a:rPr lang="en-ZW" b="1" dirty="0" err="1" smtClean="0">
                <a:solidFill>
                  <a:srgbClr val="C00000"/>
                </a:solidFill>
              </a:rPr>
              <a:t>EduTech</a:t>
            </a:r>
            <a:r>
              <a:rPr lang="en-ZW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ZW" dirty="0" smtClean="0"/>
              <a:t>board wiper, marker </a:t>
            </a:r>
          </a:p>
          <a:p>
            <a:r>
              <a:rPr lang="en-ZW" dirty="0" smtClean="0"/>
              <a:t>Your </a:t>
            </a:r>
            <a:r>
              <a:rPr lang="en-ZW" dirty="0" smtClean="0">
                <a:solidFill>
                  <a:srgbClr val="C00000"/>
                </a:solidFill>
              </a:rPr>
              <a:t>Milestone</a:t>
            </a:r>
          </a:p>
          <a:p>
            <a:r>
              <a:rPr lang="en-ZW" dirty="0" smtClean="0">
                <a:solidFill>
                  <a:srgbClr val="C00000"/>
                </a:solidFill>
              </a:rPr>
              <a:t>Handouts</a:t>
            </a:r>
            <a:r>
              <a:rPr lang="en-ZW" dirty="0" smtClean="0"/>
              <a:t> for learners</a:t>
            </a:r>
          </a:p>
          <a:p>
            <a:r>
              <a:rPr lang="en-ZW" dirty="0" smtClean="0"/>
              <a:t>Summarised content</a:t>
            </a:r>
          </a:p>
          <a:p>
            <a:r>
              <a:rPr lang="en-ZW" dirty="0" smtClean="0">
                <a:solidFill>
                  <a:srgbClr val="C00000"/>
                </a:solidFill>
              </a:rPr>
              <a:t>A  bottle of water</a:t>
            </a:r>
            <a:endParaRPr lang="en-ZW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W" dirty="0" smtClean="0"/>
              <a:t>What to do and what not to do in a lecture room</a:t>
            </a:r>
            <a:endParaRPr lang="en-ZW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b="1" dirty="0" smtClean="0">
                <a:solidFill>
                  <a:srgbClr val="00B050"/>
                </a:solidFill>
                <a:hlinkClick r:id="rId2" action="ppaction://hlinkfile"/>
              </a:rPr>
              <a:t>Dos</a:t>
            </a:r>
            <a:r>
              <a:rPr lang="en-ZW" dirty="0" smtClean="0">
                <a:hlinkClick r:id="rId2" action="ppaction://hlinkfile"/>
              </a:rPr>
              <a:t> and </a:t>
            </a:r>
            <a:r>
              <a:rPr lang="en-ZW" b="1" dirty="0" smtClean="0">
                <a:solidFill>
                  <a:srgbClr val="C00000"/>
                </a:solidFill>
                <a:hlinkClick r:id="rId2" action="ppaction://hlinkfile"/>
              </a:rPr>
              <a:t>don’ts</a:t>
            </a:r>
            <a:r>
              <a:rPr lang="en-ZW" dirty="0" smtClean="0">
                <a:hlinkClick r:id="rId2" action="ppaction://hlinkfile"/>
              </a:rPr>
              <a:t> in front of learners</a:t>
            </a:r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W" dirty="0" smtClean="0"/>
              <a:t>Summing it up</a:t>
            </a:r>
            <a:endParaRPr lang="en-ZW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W" dirty="0" smtClean="0"/>
              <a:t>A together lecturer, irrespective of his/her togetherness level:</a:t>
            </a:r>
          </a:p>
          <a:p>
            <a:endParaRPr lang="en-ZW" dirty="0" smtClean="0"/>
          </a:p>
          <a:p>
            <a:pPr lvl="1"/>
            <a:r>
              <a:rPr lang="en-ZW" dirty="0" smtClean="0"/>
              <a:t>Plans on time and gathers all necessary lecturing materials for the session, </a:t>
            </a:r>
          </a:p>
          <a:p>
            <a:pPr lvl="1"/>
            <a:r>
              <a:rPr lang="en-ZW" dirty="0" smtClean="0"/>
              <a:t>Prepares the classroom – even the seating formation for that session</a:t>
            </a:r>
          </a:p>
          <a:p>
            <a:pPr lvl="1"/>
            <a:r>
              <a:rPr lang="en-ZW" dirty="0" smtClean="0"/>
              <a:t>Rehearses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W" dirty="0" smtClean="0"/>
              <a:t>Knows his/her learners’ preferences</a:t>
            </a:r>
          </a:p>
          <a:p>
            <a:pPr lvl="1"/>
            <a:r>
              <a:rPr lang="en-ZW" dirty="0" smtClean="0"/>
              <a:t>looks presentable </a:t>
            </a:r>
          </a:p>
          <a:p>
            <a:pPr lvl="1"/>
            <a:r>
              <a:rPr lang="en-ZW" dirty="0" smtClean="0"/>
              <a:t>Seeks other peoples’ opinions about the quality of his/her presentation</a:t>
            </a:r>
          </a:p>
          <a:p>
            <a:endParaRPr lang="en-ZW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887538" y="303213"/>
            <a:ext cx="7345362" cy="1260475"/>
          </a:xfrm>
        </p:spPr>
        <p:txBody>
          <a:bodyPr/>
          <a:lstStyle/>
          <a:p>
            <a:pPr eaLnBrk="1" hangingPunct="1"/>
            <a:r>
              <a:rPr lang="en-US" smtClean="0"/>
              <a:t>Thank you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2883</TotalTime>
  <Words>837</Words>
  <Application>Microsoft Office PowerPoint</Application>
  <PresentationFormat>Custom</PresentationFormat>
  <Paragraphs>107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Welcome </vt:lpstr>
      <vt:lpstr>LECTURE PREPARATION “BEING A TOGETHER LECTURER”</vt:lpstr>
      <vt:lpstr>Has it ever crossed your mind??</vt:lpstr>
      <vt:lpstr>What we know about a “good Lecture”</vt:lpstr>
      <vt:lpstr>Slide 5</vt:lpstr>
      <vt:lpstr>Agenda</vt:lpstr>
      <vt:lpstr>WHAT IS BEING “TOGETHER”?</vt:lpstr>
      <vt:lpstr>Slide 8</vt:lpstr>
      <vt:lpstr>1. Prioritization</vt:lpstr>
      <vt:lpstr>2. Planning</vt:lpstr>
      <vt:lpstr>3. Organisation</vt:lpstr>
      <vt:lpstr>Slide 12</vt:lpstr>
      <vt:lpstr>4. Execution</vt:lpstr>
      <vt:lpstr>5. Efficiency</vt:lpstr>
      <vt:lpstr>Levels of togetherness</vt:lpstr>
      <vt:lpstr>Slide 16</vt:lpstr>
      <vt:lpstr>Slide 17</vt:lpstr>
      <vt:lpstr>Levels of togetherness</vt:lpstr>
      <vt:lpstr> </vt:lpstr>
      <vt:lpstr>Consolidator</vt:lpstr>
      <vt:lpstr>Planner</vt:lpstr>
      <vt:lpstr>Seeker</vt:lpstr>
      <vt:lpstr>Prioritizer</vt:lpstr>
      <vt:lpstr>Getting to be “together”</vt:lpstr>
      <vt:lpstr>A together lecturer has unique ways of starting a presentation</vt:lpstr>
      <vt:lpstr>How to start a presentation</vt:lpstr>
      <vt:lpstr>What teaching aids must you have in place</vt:lpstr>
      <vt:lpstr>What to do and what not to do in a lecture room</vt:lpstr>
      <vt:lpstr>Summing it up</vt:lpstr>
      <vt:lpstr>Slide 30</vt:lpstr>
      <vt:lpstr>Thank you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Native Impressions</dc:creator>
  <cp:lastModifiedBy>william</cp:lastModifiedBy>
  <cp:revision>47</cp:revision>
  <dcterms:created xsi:type="dcterms:W3CDTF">2014-07-03T16:50:56Z</dcterms:created>
  <dcterms:modified xsi:type="dcterms:W3CDTF">2016-06-27T06:20:47Z</dcterms:modified>
</cp:coreProperties>
</file>