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96" r:id="rId2"/>
    <p:sldId id="256" r:id="rId3"/>
    <p:sldId id="291" r:id="rId4"/>
    <p:sldId id="292" r:id="rId5"/>
    <p:sldId id="293" r:id="rId6"/>
    <p:sldId id="288" r:id="rId7"/>
    <p:sldId id="289" r:id="rId8"/>
    <p:sldId id="262" r:id="rId9"/>
    <p:sldId id="264" r:id="rId10"/>
    <p:sldId id="294" r:id="rId11"/>
    <p:sldId id="290" r:id="rId12"/>
    <p:sldId id="265" r:id="rId13"/>
    <p:sldId id="257" r:id="rId14"/>
    <p:sldId id="258" r:id="rId15"/>
    <p:sldId id="266" r:id="rId16"/>
    <p:sldId id="260" r:id="rId17"/>
    <p:sldId id="267" r:id="rId18"/>
    <p:sldId id="268" r:id="rId19"/>
    <p:sldId id="263" r:id="rId20"/>
    <p:sldId id="269" r:id="rId21"/>
    <p:sldId id="270" r:id="rId22"/>
    <p:sldId id="272" r:id="rId23"/>
    <p:sldId id="273" r:id="rId24"/>
    <p:sldId id="259" r:id="rId25"/>
    <p:sldId id="274" r:id="rId26"/>
    <p:sldId id="276" r:id="rId27"/>
    <p:sldId id="275" r:id="rId28"/>
    <p:sldId id="280" r:id="rId29"/>
    <p:sldId id="281" r:id="rId30"/>
    <p:sldId id="284" r:id="rId31"/>
    <p:sldId id="283" r:id="rId32"/>
    <p:sldId id="285" r:id="rId33"/>
    <p:sldId id="282" r:id="rId34"/>
    <p:sldId id="286" r:id="rId35"/>
    <p:sldId id="287" r:id="rId36"/>
    <p:sldId id="277" r:id="rId37"/>
    <p:sldId id="295" r:id="rId38"/>
    <p:sldId id="261" r:id="rId39"/>
    <p:sldId id="278" r:id="rId40"/>
    <p:sldId id="279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2" autoAdjust="0"/>
    <p:restoredTop sz="94624" autoAdjust="0"/>
  </p:normalViewPr>
  <p:slideViewPr>
    <p:cSldViewPr>
      <p:cViewPr varScale="1">
        <p:scale>
          <a:sx n="63" d="100"/>
          <a:sy n="63" d="100"/>
        </p:scale>
        <p:origin x="-108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48566-70CC-466A-85FE-87CDC9EEF85B}" type="datetimeFigureOut">
              <a:rPr lang="en-ZA" smtClean="0"/>
              <a:pPr/>
              <a:t>2015/05/25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40E87-0523-4BF4-B20C-0853DC4D1FED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2319826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14A91-ABC9-443D-83F3-75EB153C7741}" type="datetimeFigureOut">
              <a:rPr lang="en-US" smtClean="0"/>
              <a:pPr/>
              <a:t>5/25/2015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39F54-9DA4-408F-9885-743000979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986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Consuming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Producing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Authority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Transparency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Expert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Facilitator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 to Information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Access to People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Passive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Passionate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Presentation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Participation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Formal Schooling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Lifelong Learning</a:t>
            </a:r>
            <a:endParaRPr lang="en-US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039F54-9DA4-408F-9885-7430009799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467577" indent="-2243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16227" indent="-2243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364878" indent="-2243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13528" indent="-2243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0007D2CE-9FF9-4804-81B1-8B768A473C99}" type="slidenum">
              <a:rPr lang="en-US">
                <a:solidFill>
                  <a:prstClr val="black"/>
                </a:solidFill>
              </a:rPr>
              <a:pPr eaLnBrk="1" hangingPunct="1"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42170-59FF-4D87-B59D-FBDE6DA4B46C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FBB8-6F7C-4E25-9CD1-529E509FAD2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9D3E-B634-4AC9-B96C-E56924F4D102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22DC8-B9D5-47E8-882F-E8F5038477D6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5AE5-6175-46D5-AA86-E9AA0F4F46F7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7567-182C-46B1-90DD-12B5BE1BA87C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CA14D-EEB0-4E89-8C1F-AF22B391110E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AC500-7851-4F1B-9769-7F1AF6AE9B8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B9144-C91D-4FE0-A2CB-232B3DF24D8C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DCA00-89FD-4B9B-85B6-AFB11E539BA7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3F3A-EF72-4338-8D2F-4CB13D0DA35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637C1-64EF-4BED-9A0D-305CC56F959A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1B64C-65C3-44D2-81DA-98D9038F0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FBB8-6F7C-4E25-9CD1-529E509FAD2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Content Placeholder 6" descr="G:\TED Logo\botho ted-2.bmp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7344064" cy="2704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INFORMS YOUR TEACHING?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Silas </a:t>
            </a:r>
            <a:r>
              <a:rPr lang="en-US" dirty="0" err="1" smtClean="0"/>
              <a:t>Oluka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 Journey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r>
              <a:rPr lang="en-ZA" dirty="0" smtClean="0"/>
              <a:t>Invitation</a:t>
            </a:r>
          </a:p>
          <a:p>
            <a:r>
              <a:rPr lang="en-ZA" dirty="0" smtClean="0"/>
              <a:t>Where are we coming from ?</a:t>
            </a:r>
          </a:p>
          <a:p>
            <a:r>
              <a:rPr lang="en-ZA" dirty="0" smtClean="0"/>
              <a:t>Where are we now?</a:t>
            </a:r>
          </a:p>
          <a:p>
            <a:r>
              <a:rPr lang="en-ZA" dirty="0" smtClean="0"/>
              <a:t>Where do we want to go?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FBB8-6F7C-4E25-9CD1-529E509FAD2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129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Invitation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You are a farmer</a:t>
            </a:r>
          </a:p>
          <a:p>
            <a:r>
              <a:rPr lang="en-ZA" dirty="0" smtClean="0"/>
              <a:t>You are a professor 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FBB8-6F7C-4E25-9CD1-529E509FAD2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995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/>
          </a:p>
          <a:p>
            <a:r>
              <a:rPr lang="en-ZA" dirty="0" smtClean="0"/>
              <a:t>Where we have come from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FBB8-6F7C-4E25-9CD1-529E509FAD2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46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5E65-985A-44E4-B10D-D8700C9149D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1D00-2BE5-4747-81DB-36C0B4F224FA}" type="slidenum">
              <a:rPr lang="en-US"/>
              <a:pPr/>
              <a:t>6</a:t>
            </a:fld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Africa Condition</a:t>
            </a:r>
            <a:endParaRPr lang="en-US" sz="3200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Worldwide Education is </a:t>
            </a:r>
            <a:r>
              <a:rPr lang="en-GB" dirty="0"/>
              <a:t>advocated as prerequisite for modernization and economic </a:t>
            </a:r>
            <a:r>
              <a:rPr lang="en-GB" dirty="0" smtClean="0"/>
              <a:t>development</a:t>
            </a:r>
            <a:endParaRPr lang="en-GB" dirty="0"/>
          </a:p>
          <a:p>
            <a:r>
              <a:rPr lang="en-GB" dirty="0" smtClean="0"/>
              <a:t>The </a:t>
            </a:r>
            <a:r>
              <a:rPr lang="en-GB" dirty="0"/>
              <a:t>challenge: Has </a:t>
            </a:r>
            <a:r>
              <a:rPr lang="en-GB" dirty="0" smtClean="0"/>
              <a:t>it </a:t>
            </a:r>
            <a:r>
              <a:rPr lang="en-GB" dirty="0"/>
              <a:t>delivered on </a:t>
            </a:r>
            <a:r>
              <a:rPr lang="en-GB" dirty="0" smtClean="0"/>
              <a:t>these </a:t>
            </a:r>
            <a:r>
              <a:rPr lang="en-GB" dirty="0"/>
              <a:t>claims of </a:t>
            </a:r>
            <a:r>
              <a:rPr lang="en-GB" dirty="0" smtClean="0"/>
              <a:t>development and modernisation</a:t>
            </a:r>
            <a:r>
              <a:rPr lang="en-GB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905980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4231-D96B-4104-A6B2-A60FCB38C106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FD1E4-FC6D-4C98-9915-6BAD74671BC5}" type="slidenum">
              <a:rPr lang="en-US"/>
              <a:pPr/>
              <a:t>7</a:t>
            </a:fld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/>
              <a:t>Education </a:t>
            </a:r>
            <a:r>
              <a:rPr lang="en-GB" sz="3200" dirty="0"/>
              <a:t>in Africa: </a:t>
            </a:r>
            <a:r>
              <a:rPr lang="en-GB" sz="3200" i="1" dirty="0"/>
              <a:t>What we witness</a:t>
            </a:r>
            <a:endParaRPr lang="en-US" sz="3200" i="1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impact: useful</a:t>
            </a:r>
            <a:r>
              <a:rPr lang="en-GB" dirty="0" smtClean="0"/>
              <a:t>; but also </a:t>
            </a:r>
            <a:r>
              <a:rPr lang="en-GB" dirty="0"/>
              <a:t>disappointing </a:t>
            </a:r>
            <a:endParaRPr lang="en-US" dirty="0"/>
          </a:p>
          <a:p>
            <a:r>
              <a:rPr lang="en-GB" dirty="0"/>
              <a:t>There is less inquiry </a:t>
            </a:r>
            <a:r>
              <a:rPr lang="en-GB" dirty="0" smtClean="0"/>
              <a:t>learning</a:t>
            </a:r>
            <a:r>
              <a:rPr lang="en-GB" dirty="0"/>
              <a:t>, more rote learning</a:t>
            </a:r>
            <a:endParaRPr lang="en-US" dirty="0"/>
          </a:p>
          <a:p>
            <a:r>
              <a:rPr lang="en-GB" dirty="0" smtClean="0"/>
              <a:t>Students </a:t>
            </a:r>
            <a:r>
              <a:rPr lang="en-GB" dirty="0"/>
              <a:t>are less, </a:t>
            </a:r>
            <a:r>
              <a:rPr lang="en-GB" dirty="0" smtClean="0"/>
              <a:t>rather than more, </a:t>
            </a:r>
            <a:r>
              <a:rPr lang="en-GB" dirty="0"/>
              <a:t>able to extract meaning from their schooling for relevant application</a:t>
            </a:r>
          </a:p>
          <a:p>
            <a:r>
              <a:rPr lang="en-GB" dirty="0"/>
              <a:t>The “educated” are a contradiction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244137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Higher Education Challenge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Access is not enough!</a:t>
            </a:r>
          </a:p>
          <a:p>
            <a:endParaRPr lang="en-ZA" dirty="0" smtClean="0"/>
          </a:p>
          <a:p>
            <a:r>
              <a:rPr lang="en-ZA" dirty="0" smtClean="0"/>
              <a:t>Good Teaching is not enough!</a:t>
            </a:r>
          </a:p>
          <a:p>
            <a:endParaRPr lang="en-ZA" dirty="0" smtClean="0"/>
          </a:p>
          <a:p>
            <a:r>
              <a:rPr lang="en-ZA" dirty="0" smtClean="0"/>
              <a:t>Good Intentions are not enough!</a:t>
            </a:r>
          </a:p>
          <a:p>
            <a:endParaRPr lang="en-ZA" dirty="0" smtClean="0"/>
          </a:p>
          <a:p>
            <a:r>
              <a:rPr lang="en-ZA" dirty="0" smtClean="0"/>
              <a:t>Economy and world of work demand greater efficiency &amp; accountability.</a:t>
            </a:r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E8A74-043A-4D00-BF21-748186BFE08E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535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n-ZA" dirty="0" smtClean="0"/>
              <a:t/>
            </a:r>
            <a:br>
              <a:rPr lang="en-ZA" dirty="0" smtClean="0"/>
            </a:b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fontScale="85000" lnSpcReduction="20000"/>
          </a:bodyPr>
          <a:lstStyle/>
          <a:p>
            <a:r>
              <a:rPr lang="en-ZA" dirty="0" smtClean="0"/>
              <a:t>Greatest worker shortage in Africa’s history will return.</a:t>
            </a:r>
          </a:p>
          <a:p>
            <a:endParaRPr lang="en-ZA" dirty="0" smtClean="0"/>
          </a:p>
          <a:p>
            <a:r>
              <a:rPr lang="en-ZA" dirty="0" smtClean="0"/>
              <a:t>40-60% of jobs in 2020 don’t exist today.</a:t>
            </a:r>
          </a:p>
          <a:p>
            <a:endParaRPr lang="en-ZA" dirty="0" smtClean="0"/>
          </a:p>
          <a:p>
            <a:r>
              <a:rPr lang="en-ZA" dirty="0" smtClean="0"/>
              <a:t>70% of recent high school graduates require remediation.</a:t>
            </a:r>
          </a:p>
          <a:p>
            <a:endParaRPr lang="en-ZA" dirty="0" smtClean="0"/>
          </a:p>
          <a:p>
            <a:r>
              <a:rPr lang="en-ZA" dirty="0" smtClean="0"/>
              <a:t>Opportunity for School dropouts.</a:t>
            </a:r>
          </a:p>
          <a:p>
            <a:endParaRPr lang="en-ZA" dirty="0" smtClean="0"/>
          </a:p>
          <a:p>
            <a:r>
              <a:rPr lang="en-ZA" dirty="0" smtClean="0"/>
              <a:t>Jobs of the future require higher skills &amp; knowledge.</a:t>
            </a:r>
          </a:p>
          <a:p>
            <a:endParaRPr lang="en-ZA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27584" y="914400"/>
            <a:ext cx="7400429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defRPr/>
            </a:pPr>
            <a:r>
              <a:rPr lang="en-US" dirty="0" smtClean="0"/>
              <a:t>Labor &amp; Skills Gaps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dirty="0" smtClean="0">
                <a:solidFill>
                  <a:srgbClr val="CC3300"/>
                </a:solidFill>
              </a:rPr>
              <a:t>Labor Force Trends</a:t>
            </a:r>
            <a:endParaRPr lang="en-US" sz="3600" dirty="0">
              <a:solidFill>
                <a:srgbClr val="CC33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673DD-8B8A-4240-A687-9AA11B716187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68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Where are we now?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FBB8-6F7C-4E25-9CD1-529E509FAD2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52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What type of Graduate?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Workplace landscape</a:t>
            </a:r>
          </a:p>
          <a:p>
            <a:r>
              <a:rPr lang="en-ZA" dirty="0" smtClean="0"/>
              <a:t>Curriculum</a:t>
            </a:r>
          </a:p>
          <a:p>
            <a:r>
              <a:rPr lang="en-ZA" dirty="0" smtClean="0"/>
              <a:t>Pedagogy</a:t>
            </a:r>
          </a:p>
          <a:p>
            <a:endParaRPr lang="en-ZA" dirty="0"/>
          </a:p>
          <a:p>
            <a:r>
              <a:rPr lang="en-US" kern="0" dirty="0">
                <a:solidFill>
                  <a:srgbClr val="FF6600"/>
                </a:solidFill>
                <a:latin typeface="Arial"/>
                <a:ea typeface="+mj-ea"/>
                <a:cs typeface="+mj-cs"/>
              </a:rPr>
              <a:t> </a:t>
            </a:r>
            <a:r>
              <a:rPr lang="en-US" kern="0" dirty="0">
                <a:solidFill>
                  <a:srgbClr val="FF0000"/>
                </a:solidFill>
                <a:latin typeface="Arial"/>
                <a:ea typeface="+mj-ea"/>
                <a:cs typeface="+mj-cs"/>
              </a:rPr>
              <a:t>“The time for fundamental change is when society’s needs can no longer be met by the institutions that serve it.”                    </a:t>
            </a:r>
            <a:r>
              <a:rPr lang="en-US" kern="0" dirty="0">
                <a:solidFill>
                  <a:srgbClr val="FF6600"/>
                </a:solidFill>
                <a:latin typeface="Arial"/>
                <a:ea typeface="+mj-ea"/>
                <a:cs typeface="+mj-cs"/>
              </a:rPr>
              <a:t>						</a:t>
            </a:r>
            <a:r>
              <a:rPr lang="en-US" kern="0" dirty="0">
                <a:solidFill>
                  <a:srgbClr val="FF0000"/>
                </a:solidFill>
                <a:latin typeface="Arial"/>
                <a:ea typeface="+mj-ea"/>
                <a:cs typeface="+mj-cs"/>
              </a:rPr>
              <a:t>-Al Lorenzo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7C1AA-74E3-4981-A923-68B0AAD4110D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816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>
            <a:normAutofit/>
          </a:bodyPr>
          <a:lstStyle/>
          <a:p>
            <a:r>
              <a:rPr lang="en-US" kern="0" dirty="0">
                <a:latin typeface="Arial"/>
              </a:rPr>
              <a:t>Change is at </a:t>
            </a:r>
            <a:r>
              <a:rPr lang="en-US" kern="0" dirty="0" smtClean="0">
                <a:latin typeface="Arial"/>
              </a:rPr>
              <a:t>Hand</a:t>
            </a:r>
            <a:endParaRPr lang="en-ZA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ZA" dirty="0" smtClean="0"/>
              <a:t>Economy</a:t>
            </a:r>
          </a:p>
          <a:p>
            <a:r>
              <a:rPr lang="en-ZA" dirty="0" smtClean="0"/>
              <a:t>Globalization</a:t>
            </a:r>
          </a:p>
          <a:p>
            <a:r>
              <a:rPr lang="en-ZA" dirty="0" smtClean="0"/>
              <a:t>Technology</a:t>
            </a:r>
          </a:p>
          <a:p>
            <a:r>
              <a:rPr lang="en-ZA" dirty="0" smtClean="0"/>
              <a:t>Changing Demographics</a:t>
            </a:r>
          </a:p>
          <a:p>
            <a:r>
              <a:rPr lang="en-ZA" dirty="0" smtClean="0"/>
              <a:t>Curriculum &amp; delivery must have a variety of options</a:t>
            </a:r>
          </a:p>
          <a:p>
            <a:r>
              <a:rPr lang="en-ZA" dirty="0" smtClean="0"/>
              <a:t>Students must get engaged.</a:t>
            </a:r>
          </a:p>
          <a:p>
            <a:r>
              <a:rPr lang="en-ZA" dirty="0" smtClean="0"/>
              <a:t>Pre and post assessments – (We must measure what learning occurs)</a:t>
            </a:r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A761D-581F-42F0-9E36-1EAA61923BF3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506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0000"/>
                </a:solidFill>
              </a:rPr>
              <a:t>Five Minds for the Future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0" y="6196013"/>
            <a:ext cx="914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951038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000000"/>
                </a:solidFill>
              </a:rPr>
              <a:t>Gardner, Howard. (2007). </a:t>
            </a:r>
            <a:r>
              <a:rPr lang="en-US" sz="1400" i="1" dirty="0">
                <a:solidFill>
                  <a:srgbClr val="000000"/>
                </a:solidFill>
              </a:rPr>
              <a:t>Five minds for the future.</a:t>
            </a:r>
            <a:r>
              <a:rPr lang="en-US" sz="1400" dirty="0">
                <a:solidFill>
                  <a:srgbClr val="000000"/>
                </a:solidFill>
              </a:rPr>
              <a:t> Boston: Harvard Business School Press. </a:t>
            </a:r>
          </a:p>
        </p:txBody>
      </p:sp>
      <p:pic>
        <p:nvPicPr>
          <p:cNvPr id="20484" name="Picture 4" descr="brai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4075" y="2381250"/>
            <a:ext cx="36290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765300" y="1981200"/>
            <a:ext cx="1905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308100" y="1844675"/>
            <a:ext cx="2590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Disciplined</a:t>
            </a:r>
            <a:br>
              <a:rPr lang="en-US">
                <a:solidFill>
                  <a:srgbClr val="000000"/>
                </a:solidFill>
              </a:rPr>
            </a:br>
            <a:r>
              <a:rPr lang="en-US" sz="1400">
                <a:solidFill>
                  <a:srgbClr val="000000"/>
                </a:solidFill>
              </a:rPr>
              <a:t>mastery of key subjects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832100" y="4724400"/>
            <a:ext cx="31242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Creating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beyond existing knowledge and syntheses to pose new questions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698500" y="3886200"/>
            <a:ext cx="2438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Respectful</a:t>
            </a:r>
            <a:br>
              <a:rPr lang="en-US">
                <a:solidFill>
                  <a:srgbClr val="000000"/>
                </a:solidFill>
              </a:rPr>
            </a:br>
            <a:r>
              <a:rPr lang="en-US" sz="1400">
                <a:solidFill>
                  <a:srgbClr val="000000"/>
                </a:solidFill>
              </a:rPr>
              <a:t>seeking to understand differences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5880100" y="4038600"/>
            <a:ext cx="2209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Ethical</a:t>
            </a:r>
            <a:br>
              <a:rPr lang="en-US">
                <a:solidFill>
                  <a:srgbClr val="000000"/>
                </a:solidFill>
              </a:rPr>
            </a:br>
            <a:r>
              <a:rPr lang="en-US" sz="1400">
                <a:solidFill>
                  <a:srgbClr val="000000"/>
                </a:solidFill>
              </a:rPr>
              <a:t>striving toward good work and good citizenship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5422900" y="1676400"/>
            <a:ext cx="2438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Synthesizing</a:t>
            </a:r>
            <a:br>
              <a:rPr lang="en-US">
                <a:solidFill>
                  <a:srgbClr val="000000"/>
                </a:solidFill>
              </a:rPr>
            </a:br>
            <a:r>
              <a:rPr lang="en-US" sz="1400">
                <a:solidFill>
                  <a:srgbClr val="000000"/>
                </a:solidFill>
              </a:rPr>
              <a:t>arraying information to make sense to self and others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108C3-569C-49F9-B326-6406ECC2DF3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6" descr="Picture 7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18501"/>
            <a:ext cx="6172200" cy="602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BFED-10AB-475F-B9E5-CDDD4E1381CE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Higher Education Challenge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 smtClean="0"/>
              <a:t>Students must leave colleges with a core set of workplace skills: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2174875"/>
            <a:ext cx="4392488" cy="3951288"/>
          </a:xfrm>
        </p:spPr>
        <p:txBody>
          <a:bodyPr/>
          <a:lstStyle/>
          <a:p>
            <a:pPr marL="0" indent="0">
              <a:buNone/>
            </a:pPr>
            <a:r>
              <a:rPr lang="en-ZA" dirty="0" smtClean="0"/>
              <a:t>12. Experience: work, internships, </a:t>
            </a:r>
          </a:p>
          <a:p>
            <a:pPr marL="0" indent="0">
              <a:buNone/>
            </a:pPr>
            <a:r>
              <a:rPr lang="en-ZA" dirty="0" smtClean="0"/>
              <a:t>11. Academic &amp; Technical Skills</a:t>
            </a:r>
          </a:p>
          <a:p>
            <a:pPr marL="0" indent="0">
              <a:buNone/>
            </a:pPr>
            <a:r>
              <a:rPr lang="en-ZA" dirty="0" smtClean="0"/>
              <a:t>10. Be Active Learners</a:t>
            </a:r>
          </a:p>
          <a:p>
            <a:pPr marL="0" indent="0">
              <a:buNone/>
            </a:pPr>
            <a:r>
              <a:rPr lang="en-ZA" dirty="0" smtClean="0"/>
              <a:t>9.  Be Forward Thinking</a:t>
            </a:r>
          </a:p>
          <a:p>
            <a:pPr marL="0" indent="0">
              <a:buNone/>
            </a:pPr>
            <a:r>
              <a:rPr lang="en-ZA" dirty="0" smtClean="0"/>
              <a:t>8.  Be Organized</a:t>
            </a:r>
          </a:p>
          <a:p>
            <a:pPr marL="0" indent="0">
              <a:buNone/>
            </a:pPr>
            <a:r>
              <a:rPr lang="en-ZA" dirty="0" smtClean="0"/>
              <a:t>7.  Be Results Oriented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 smtClean="0"/>
              <a:t>Students must leave colleges with a core set of workplace skills: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 smtClean="0"/>
              <a:t>6.  Be Service Oriented</a:t>
            </a:r>
          </a:p>
          <a:p>
            <a:pPr marL="0" indent="0">
              <a:buNone/>
            </a:pPr>
            <a:r>
              <a:rPr lang="en-ZA" dirty="0" smtClean="0"/>
              <a:t>5.  Be a Problem Solver</a:t>
            </a:r>
          </a:p>
          <a:p>
            <a:pPr marL="0" indent="0">
              <a:buNone/>
            </a:pPr>
            <a:r>
              <a:rPr lang="en-ZA" dirty="0" smtClean="0"/>
              <a:t>4.  Be a Team Player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dirty="0"/>
              <a:t>3.  Strong Work Ethic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dirty="0" smtClean="0"/>
              <a:t>2</a:t>
            </a:r>
            <a:r>
              <a:rPr lang="en-US" dirty="0"/>
              <a:t>.  Good Communicator</a:t>
            </a:r>
          </a:p>
          <a:p>
            <a:pPr marL="457200" indent="-4572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US" dirty="0" smtClean="0"/>
              <a:t>Positive </a:t>
            </a:r>
            <a:r>
              <a:rPr lang="en-US" dirty="0"/>
              <a:t>Attitude</a:t>
            </a:r>
            <a:r>
              <a:rPr lang="en-US" dirty="0" smtClean="0"/>
              <a:t>!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 algn="r">
              <a:lnSpc>
                <a:spcPct val="120000"/>
              </a:lnSpc>
              <a:buFont typeface="Wingdings" pitchFamily="2" charset="2"/>
              <a:buNone/>
            </a:pPr>
            <a:r>
              <a:rPr lang="en-US" sz="1200" u="sng" dirty="0" smtClean="0"/>
              <a:t>12 Laws for Becoming Indispensable</a:t>
            </a:r>
            <a:r>
              <a:rPr lang="en-US" sz="1200" dirty="0" smtClean="0"/>
              <a:t> - Zeiss</a:t>
            </a:r>
            <a:endParaRPr lang="en-US" sz="1200" u="sng" dirty="0" smtClean="0"/>
          </a:p>
          <a:p>
            <a:endParaRPr lang="en-ZA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11158-7771-4869-810F-B6FEC5B1465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91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8621389"/>
              </p:ext>
            </p:extLst>
          </p:nvPr>
        </p:nvGraphicFramePr>
        <p:xfrm>
          <a:off x="381000" y="1752600"/>
          <a:ext cx="8382000" cy="2773680"/>
        </p:xfrm>
        <a:graphic>
          <a:graphicData uri="http://schemas.openxmlformats.org/drawingml/2006/table">
            <a:tbl>
              <a:tblPr/>
              <a:tblGrid>
                <a:gridCol w="2667000"/>
                <a:gridCol w="2895600"/>
                <a:gridCol w="2819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Consuming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Producing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Authority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Transparency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Expert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Facilitator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Access to Information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Access to People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Passive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Passionate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Presentation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Participation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Formal Schooling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S PGothic" pitchFamily="34" charset="-128"/>
                        </a:rPr>
                        <a:t>Lifelong Learning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2" name="Right Arrow 21"/>
          <p:cNvSpPr>
            <a:spLocks noChangeArrowheads="1"/>
          </p:cNvSpPr>
          <p:nvPr/>
        </p:nvSpPr>
        <p:spPr bwMode="auto">
          <a:xfrm>
            <a:off x="3352800" y="2333625"/>
            <a:ext cx="2438400" cy="1628775"/>
          </a:xfrm>
          <a:prstGeom prst="rightArrow">
            <a:avLst>
              <a:gd name="adj1" fmla="val 50000"/>
              <a:gd name="adj2" fmla="val 85465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666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991600" cy="1143000"/>
          </a:xfrm>
        </p:spPr>
        <p:txBody>
          <a:bodyPr>
            <a:normAutofit/>
          </a:bodyPr>
          <a:lstStyle/>
          <a:p>
            <a:r>
              <a:rPr lang="en-ZA" dirty="0"/>
              <a:t>Higher Education </a:t>
            </a:r>
            <a:r>
              <a:rPr lang="en-ZA" dirty="0" smtClean="0"/>
              <a:t>Challenge: </a:t>
            </a:r>
            <a:r>
              <a:rPr lang="en-US" dirty="0" smtClean="0"/>
              <a:t>The Shift</a:t>
            </a:r>
          </a:p>
        </p:txBody>
      </p:sp>
      <p:sp>
        <p:nvSpPr>
          <p:cNvPr id="26662" name="Text Box 5"/>
          <p:cNvSpPr txBox="1">
            <a:spLocks noChangeArrowheads="1"/>
          </p:cNvSpPr>
          <p:nvPr/>
        </p:nvSpPr>
        <p:spPr bwMode="auto">
          <a:xfrm>
            <a:off x="457200" y="5029200"/>
            <a:ext cx="838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b="1" dirty="0"/>
              <a:t>http://www.stevehargadon.com/2008/03/web-20-is-future-of-education.html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281E9-0943-4DE0-A89A-ADF4D86EF315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Core Learner Competencies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762872" cy="4525963"/>
          </a:xfrm>
        </p:spPr>
        <p:txBody>
          <a:bodyPr/>
          <a:lstStyle/>
          <a:p>
            <a:r>
              <a:rPr lang="en-ZA" dirty="0" smtClean="0"/>
              <a:t>Communication</a:t>
            </a:r>
          </a:p>
          <a:p>
            <a:endParaRPr lang="en-ZA" dirty="0" smtClean="0"/>
          </a:p>
          <a:p>
            <a:r>
              <a:rPr lang="en-ZA" dirty="0" smtClean="0"/>
              <a:t>Critical Thinking</a:t>
            </a:r>
          </a:p>
          <a:p>
            <a:endParaRPr lang="en-ZA" dirty="0" smtClean="0"/>
          </a:p>
          <a:p>
            <a:r>
              <a:rPr lang="en-ZA" dirty="0" smtClean="0"/>
              <a:t>Personal Growth &amp;  Responsibility</a:t>
            </a:r>
          </a:p>
          <a:p>
            <a:endParaRPr lang="en-ZA" dirty="0" smtClean="0"/>
          </a:p>
          <a:p>
            <a:r>
              <a:rPr lang="en-ZA" dirty="0" smtClean="0"/>
              <a:t>Information Technology~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1945" y="2104333"/>
            <a:ext cx="2091109" cy="3517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432CA-C885-431A-A1A8-2E8307793115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751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Aligning University Values to Support Learning</a:t>
            </a:r>
            <a:endParaRPr lang="en-ZA" dirty="0"/>
          </a:p>
        </p:txBody>
      </p:sp>
      <p:pic>
        <p:nvPicPr>
          <p:cNvPr id="4" name="Picture 4" descr="Learning Graphic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907704" y="1556792"/>
            <a:ext cx="5314526" cy="4625017"/>
          </a:xfr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49A9-4166-4D41-B207-3C7DE4A00F3D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083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Today’s universities are struggling to move from “</a:t>
            </a:r>
            <a:r>
              <a:rPr lang="en-ZA" b="1" dirty="0" smtClean="0">
                <a:solidFill>
                  <a:srgbClr val="7030A0"/>
                </a:solidFill>
              </a:rPr>
              <a:t>Teaching &amp; Teachers</a:t>
            </a:r>
            <a:r>
              <a:rPr lang="en-ZA" dirty="0" smtClean="0"/>
              <a:t>” to “</a:t>
            </a:r>
            <a:r>
              <a:rPr lang="en-ZA" b="1" dirty="0" smtClean="0">
                <a:solidFill>
                  <a:srgbClr val="00B050"/>
                </a:solidFill>
              </a:rPr>
              <a:t>Learning &amp; Learners</a:t>
            </a:r>
            <a:r>
              <a:rPr lang="en-ZA" dirty="0" smtClean="0"/>
              <a:t>”.</a:t>
            </a:r>
          </a:p>
          <a:p>
            <a:endParaRPr lang="en-ZA" dirty="0" smtClean="0"/>
          </a:p>
          <a:p>
            <a:r>
              <a:rPr lang="en-ZA" dirty="0" smtClean="0"/>
              <a:t>Universities exist to provide added </a:t>
            </a:r>
            <a:r>
              <a:rPr lang="en-ZA" b="1" dirty="0" smtClean="0">
                <a:solidFill>
                  <a:srgbClr val="C00000"/>
                </a:solidFill>
              </a:rPr>
              <a:t>value</a:t>
            </a:r>
            <a:r>
              <a:rPr lang="en-ZA" dirty="0" smtClean="0"/>
              <a:t> to students &amp; their communities.  We must measure that value via learning outcomes.</a:t>
            </a:r>
          </a:p>
          <a:p>
            <a:endParaRPr lang="en-ZA" dirty="0" smtClean="0"/>
          </a:p>
          <a:p>
            <a:r>
              <a:rPr lang="en-ZA" dirty="0" smtClean="0"/>
              <a:t>Nothing affects our future like our ability to educate!</a:t>
            </a:r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2712A-6928-4A58-B6A1-68BFEEE28CF8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84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/>
          </a:p>
          <a:p>
            <a:r>
              <a:rPr lang="en-ZA" dirty="0" smtClean="0"/>
              <a:t>What are possible directions for Higher Education?</a:t>
            </a:r>
          </a:p>
          <a:p>
            <a:r>
              <a:rPr lang="en-ZA" dirty="0" smtClean="0"/>
              <a:t>What do these demand of my teaching?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74FD1-5BA0-4AE5-A50F-A9E1BF43C6A8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451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3871" y="113854"/>
            <a:ext cx="8338096" cy="889620"/>
          </a:xfrm>
        </p:spPr>
        <p:txBody>
          <a:bodyPr/>
          <a:lstStyle/>
          <a:p>
            <a:pPr eaLnBrk="1" hangingPunct="1"/>
            <a:r>
              <a:rPr lang="de-AT" sz="5100" dirty="0">
                <a:latin typeface="Arial" pitchFamily="34" charset="0"/>
              </a:rPr>
              <a:t>Outcome-based education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710" y="1628554"/>
            <a:ext cx="5039692" cy="4895701"/>
          </a:xfrm>
        </p:spPr>
        <p:txBody>
          <a:bodyPr/>
          <a:lstStyle/>
          <a:p>
            <a:pPr eaLnBrk="1" hangingPunct="1"/>
            <a:r>
              <a:rPr lang="de-AT" sz="2500">
                <a:latin typeface="Arial" pitchFamily="34" charset="0"/>
              </a:rPr>
              <a:t>Bologna Process: focus on </a:t>
            </a:r>
            <a:r>
              <a:rPr lang="de-AT" sz="2500" b="1">
                <a:latin typeface="Arial" pitchFamily="34" charset="0"/>
              </a:rPr>
              <a:t>learning outcomes</a:t>
            </a:r>
            <a:r>
              <a:rPr lang="de-AT" sz="2500">
                <a:latin typeface="Arial" pitchFamily="34" charset="0"/>
              </a:rPr>
              <a:t> (student centered view)</a:t>
            </a:r>
          </a:p>
          <a:p>
            <a:pPr eaLnBrk="1" hangingPunct="1"/>
            <a:r>
              <a:rPr lang="de-AT" sz="2500">
                <a:latin typeface="Arial" pitchFamily="34" charset="0"/>
              </a:rPr>
              <a:t>Learning outcomes state what a learner </a:t>
            </a:r>
          </a:p>
          <a:p>
            <a:pPr lvl="1" eaLnBrk="1" hangingPunct="1"/>
            <a:r>
              <a:rPr lang="de-AT" sz="2500" b="1">
                <a:latin typeface="Arial" pitchFamily="34" charset="0"/>
              </a:rPr>
              <a:t>knows</a:t>
            </a:r>
            <a:r>
              <a:rPr lang="de-AT" sz="2500">
                <a:latin typeface="Arial" pitchFamily="34" charset="0"/>
              </a:rPr>
              <a:t>, </a:t>
            </a:r>
            <a:r>
              <a:rPr lang="de-AT" sz="2500" b="1">
                <a:latin typeface="Arial" pitchFamily="34" charset="0"/>
              </a:rPr>
              <a:t>understands</a:t>
            </a:r>
            <a:r>
              <a:rPr lang="de-AT" sz="2500">
                <a:latin typeface="Arial" pitchFamily="34" charset="0"/>
              </a:rPr>
              <a:t> </a:t>
            </a:r>
            <a:br>
              <a:rPr lang="de-AT" sz="2500">
                <a:latin typeface="Arial" pitchFamily="34" charset="0"/>
              </a:rPr>
            </a:br>
            <a:r>
              <a:rPr lang="de-AT" sz="2500">
                <a:latin typeface="Arial" pitchFamily="34" charset="0"/>
              </a:rPr>
              <a:t>(knowledge), and </a:t>
            </a:r>
          </a:p>
          <a:p>
            <a:pPr lvl="1" eaLnBrk="1" hangingPunct="1"/>
            <a:r>
              <a:rPr lang="de-AT" sz="2500" b="1">
                <a:solidFill>
                  <a:srgbClr val="000000"/>
                </a:solidFill>
                <a:latin typeface="Arial" pitchFamily="34" charset="0"/>
              </a:rPr>
              <a:t>is </a:t>
            </a:r>
            <a:r>
              <a:rPr lang="de-AT" sz="2500" b="1">
                <a:latin typeface="Arial" pitchFamily="34" charset="0"/>
              </a:rPr>
              <a:t>able to do </a:t>
            </a:r>
            <a:r>
              <a:rPr lang="de-AT" sz="2500">
                <a:latin typeface="Arial" pitchFamily="34" charset="0"/>
              </a:rPr>
              <a:t/>
            </a:r>
            <a:br>
              <a:rPr lang="de-AT" sz="2500">
                <a:latin typeface="Arial" pitchFamily="34" charset="0"/>
              </a:rPr>
            </a:br>
            <a:r>
              <a:rPr lang="de-AT" sz="2500">
                <a:latin typeface="Arial" pitchFamily="34" charset="0"/>
              </a:rPr>
              <a:t>(skills, competences)</a:t>
            </a:r>
          </a:p>
          <a:p>
            <a:pPr eaLnBrk="1" hangingPunct="1">
              <a:buFont typeface="Wingdings" pitchFamily="2" charset="2"/>
              <a:buNone/>
            </a:pPr>
            <a:r>
              <a:rPr lang="de-AT" sz="2500">
                <a:latin typeface="Arial" pitchFamily="34" charset="0"/>
              </a:rPr>
              <a:t>	after completing a learning process.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229449" y="4004966"/>
            <a:ext cx="1080492" cy="577081"/>
          </a:xfrm>
          <a:prstGeom prst="rect">
            <a:avLst/>
          </a:prstGeom>
          <a:solidFill>
            <a:srgbClr val="CCFF99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  <a:cs typeface="Arial" pitchFamily="34" charset="0"/>
                <a:sym typeface="Gill Sans" charset="0"/>
              </a:rPr>
              <a:t>Learning outcomes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301011" y="3068465"/>
            <a:ext cx="1368475" cy="575965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  <a:cs typeface="Arial" pitchFamily="34" charset="0"/>
                <a:sym typeface="Gill Sans" charset="0"/>
              </a:rPr>
              <a:t>Teaching methods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7677299" y="4004966"/>
            <a:ext cx="1080492" cy="577081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Workload 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6238503" y="4868913"/>
            <a:ext cx="1491258" cy="575965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  <a:cs typeface="Arial" pitchFamily="34" charset="0"/>
                <a:sym typeface="Gill Sans" charset="0"/>
              </a:rPr>
              <a:t>Assessment techniques</a:t>
            </a:r>
          </a:p>
        </p:txBody>
      </p:sp>
      <p:cxnSp>
        <p:nvCxnSpPr>
          <p:cNvPr id="15368" name="AutoShape 8"/>
          <p:cNvCxnSpPr>
            <a:cxnSpLocks noChangeShapeType="1"/>
            <a:stCxn id="15364" idx="3"/>
            <a:endCxn id="15365" idx="2"/>
          </p:cNvCxnSpPr>
          <p:nvPr/>
        </p:nvCxnSpPr>
        <p:spPr bwMode="auto">
          <a:xfrm flipV="1">
            <a:off x="6309942" y="3644430"/>
            <a:ext cx="675307" cy="649635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69" name="AutoShape 9"/>
          <p:cNvCxnSpPr>
            <a:cxnSpLocks noChangeShapeType="1"/>
            <a:stCxn id="15364" idx="3"/>
            <a:endCxn id="15366" idx="1"/>
          </p:cNvCxnSpPr>
          <p:nvPr/>
        </p:nvCxnSpPr>
        <p:spPr bwMode="auto">
          <a:xfrm>
            <a:off x="6309941" y="4294064"/>
            <a:ext cx="1367358" cy="0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70" name="AutoShape 10"/>
          <p:cNvCxnSpPr>
            <a:cxnSpLocks noChangeShapeType="1"/>
            <a:stCxn id="15364" idx="3"/>
            <a:endCxn id="15367" idx="0"/>
          </p:cNvCxnSpPr>
          <p:nvPr/>
        </p:nvCxnSpPr>
        <p:spPr bwMode="auto">
          <a:xfrm>
            <a:off x="6309942" y="4294064"/>
            <a:ext cx="675307" cy="574848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71" name="AutoShape 11"/>
          <p:cNvCxnSpPr>
            <a:cxnSpLocks noChangeShapeType="1"/>
            <a:stCxn id="15366" idx="1"/>
            <a:endCxn id="15367" idx="0"/>
          </p:cNvCxnSpPr>
          <p:nvPr/>
        </p:nvCxnSpPr>
        <p:spPr bwMode="auto">
          <a:xfrm flipH="1">
            <a:off x="6985249" y="4294064"/>
            <a:ext cx="692051" cy="574848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72" name="AutoShape 12"/>
          <p:cNvCxnSpPr>
            <a:cxnSpLocks noChangeShapeType="1"/>
            <a:stCxn id="15365" idx="2"/>
            <a:endCxn id="15367" idx="0"/>
          </p:cNvCxnSpPr>
          <p:nvPr/>
        </p:nvCxnSpPr>
        <p:spPr bwMode="auto">
          <a:xfrm>
            <a:off x="6985248" y="3644430"/>
            <a:ext cx="0" cy="1224483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373" name="AutoShape 13"/>
          <p:cNvCxnSpPr>
            <a:cxnSpLocks noChangeShapeType="1"/>
            <a:stCxn id="15365" idx="2"/>
            <a:endCxn id="15366" idx="1"/>
          </p:cNvCxnSpPr>
          <p:nvPr/>
        </p:nvCxnSpPr>
        <p:spPr bwMode="auto">
          <a:xfrm>
            <a:off x="6985249" y="3644430"/>
            <a:ext cx="692051" cy="649635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xmlns="" val="164850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Learning 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828800"/>
            <a:ext cx="8001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Learning Outcomes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838200" y="2971800"/>
            <a:ext cx="28956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Competence </a:t>
            </a:r>
            <a:r>
              <a:rPr lang="en-US" dirty="0" smtClean="0"/>
              <a:t>(Personal and Professional)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91000" y="3276600"/>
            <a:ext cx="30480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Skill</a:t>
            </a:r>
          </a:p>
          <a:p>
            <a:pPr algn="ctr"/>
            <a:r>
              <a:rPr lang="en-US" dirty="0" smtClean="0"/>
              <a:t>Ability to apply knowledge and use know-how to complete tasks and solve problems</a:t>
            </a:r>
          </a:p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324600" y="5257800"/>
            <a:ext cx="25146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Knowledge</a:t>
            </a:r>
          </a:p>
          <a:p>
            <a:pPr algn="ctr"/>
            <a:r>
              <a:rPr lang="en-US" dirty="0" smtClean="0"/>
              <a:t>Outcome of assimilation of information through learning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95400" y="4876800"/>
            <a:ext cx="22098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Personal, social and or methodological abilities 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2286000" y="2514600"/>
            <a:ext cx="45719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5562600" y="2438400"/>
            <a:ext cx="45719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8382000" y="2514600"/>
            <a:ext cx="45719" cy="2743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urved Connector 14"/>
          <p:cNvCxnSpPr>
            <a:endCxn id="8" idx="1"/>
          </p:cNvCxnSpPr>
          <p:nvPr/>
        </p:nvCxnSpPr>
        <p:spPr>
          <a:xfrm>
            <a:off x="2057400" y="4114800"/>
            <a:ext cx="4267200" cy="1752600"/>
          </a:xfrm>
          <a:prstGeom prst="curvedConnector3">
            <a:avLst>
              <a:gd name="adj1" fmla="val 4489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16200000" flipH="1">
            <a:off x="7086600" y="4419600"/>
            <a:ext cx="990600" cy="685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endCxn id="9" idx="0"/>
          </p:cNvCxnSpPr>
          <p:nvPr/>
        </p:nvCxnSpPr>
        <p:spPr>
          <a:xfrm rot="10800000" flipV="1">
            <a:off x="2400300" y="4419598"/>
            <a:ext cx="1104900" cy="457202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endCxn id="6" idx="1"/>
          </p:cNvCxnSpPr>
          <p:nvPr/>
        </p:nvCxnSpPr>
        <p:spPr>
          <a:xfrm flipV="1">
            <a:off x="3429000" y="4076700"/>
            <a:ext cx="762000" cy="3429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8D17B-24ED-4F4B-9D0E-D52EE30E5BC7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238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Intended </a:t>
            </a:r>
            <a:r>
              <a:rPr lang="en-US" b="1" dirty="0" err="1" smtClean="0"/>
              <a:t>vs</a:t>
            </a:r>
            <a:r>
              <a:rPr lang="en-US" b="1" dirty="0" smtClean="0"/>
              <a:t> Achieved 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teacher </a:t>
            </a:r>
            <a:r>
              <a:rPr lang="en-US" u="sng" dirty="0" smtClean="0"/>
              <a:t>defines</a:t>
            </a:r>
            <a:r>
              <a:rPr lang="en-US" dirty="0" smtClean="0"/>
              <a:t> intended learning outcomes for a learning opportunity</a:t>
            </a:r>
          </a:p>
          <a:p>
            <a:endParaRPr lang="en-US" dirty="0" smtClean="0"/>
          </a:p>
          <a:p>
            <a:r>
              <a:rPr lang="en-US" dirty="0" smtClean="0"/>
              <a:t>The teacher </a:t>
            </a:r>
            <a:r>
              <a:rPr lang="en-US" u="sng" dirty="0" smtClean="0"/>
              <a:t>assesses</a:t>
            </a:r>
            <a:r>
              <a:rPr lang="en-US" dirty="0" smtClean="0"/>
              <a:t> and learners demonstrate the </a:t>
            </a:r>
            <a:r>
              <a:rPr lang="en-US" u="sng" dirty="0" smtClean="0"/>
              <a:t>achievement</a:t>
            </a:r>
            <a:r>
              <a:rPr lang="en-US" dirty="0" smtClean="0"/>
              <a:t> of intended learning outcomes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8A58E-E041-497E-92BF-0CC49C3AB4F8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682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Where do we want to go?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736EB-81B5-4C67-BBFB-E15A5BD57445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htmlimg3.scribdassets.com/62knr8sj753601s/images/2-7125dc9ddd/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32" t="57268" r="6812"/>
          <a:stretch>
            <a:fillRect/>
          </a:stretch>
        </p:blipFill>
        <p:spPr bwMode="auto">
          <a:xfrm>
            <a:off x="152400" y="533400"/>
            <a:ext cx="839628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2625F-66DB-4020-9FC4-BB719B82756E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25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3816424"/>
          </a:xfrm>
        </p:spPr>
        <p:txBody>
          <a:bodyPr>
            <a:normAutofit/>
          </a:bodyPr>
          <a:lstStyle/>
          <a:p>
            <a:pPr marL="447675" lvl="0" indent="-447675" algn="r" fontAlgn="base">
              <a:spcBef>
                <a:spcPts val="2000"/>
              </a:spcBef>
              <a:spcAft>
                <a:spcPct val="0"/>
              </a:spcAft>
            </a:pPr>
            <a:r>
              <a:rPr lang="en-US" sz="3600" b="1" dirty="0">
                <a:latin typeface="Papyrus" pitchFamily="66" charset="0"/>
                <a:ea typeface="MS PGothic" pitchFamily="34" charset="-128"/>
                <a:cs typeface="+mn-cs"/>
              </a:rPr>
              <a:t>The whole art of teaching is only the art of awakening the natural curiosity of young minds for the purpose of satisfying it afterwards.</a:t>
            </a:r>
            <a:br>
              <a:rPr lang="en-US" sz="3600" b="1" dirty="0">
                <a:latin typeface="Papyrus" pitchFamily="66" charset="0"/>
                <a:ea typeface="MS PGothic" pitchFamily="34" charset="-128"/>
                <a:cs typeface="+mn-cs"/>
              </a:rPr>
            </a:br>
            <a:r>
              <a:rPr lang="en-US" sz="3600" b="1" dirty="0" smtClean="0">
                <a:latin typeface="Papyrus" pitchFamily="66" charset="0"/>
                <a:ea typeface="MS PGothic" pitchFamily="34" charset="-128"/>
                <a:cs typeface="+mn-cs"/>
              </a:rPr>
              <a:t/>
            </a:r>
            <a:br>
              <a:rPr lang="en-US" sz="3600" b="1" dirty="0" smtClean="0">
                <a:latin typeface="Papyrus" pitchFamily="66" charset="0"/>
                <a:ea typeface="MS PGothic" pitchFamily="34" charset="-128"/>
                <a:cs typeface="+mn-cs"/>
              </a:rPr>
            </a:br>
            <a:r>
              <a:rPr lang="en-US" sz="1800" dirty="0" smtClean="0">
                <a:latin typeface="Papyrus" pitchFamily="66" charset="0"/>
                <a:ea typeface="MS PGothic" pitchFamily="34" charset="-128"/>
                <a:cs typeface="+mn-cs"/>
              </a:rPr>
              <a:t>Anatole </a:t>
            </a:r>
            <a:r>
              <a:rPr lang="en-US" sz="1800" dirty="0">
                <a:latin typeface="Papyrus" pitchFamily="66" charset="0"/>
                <a:ea typeface="MS PGothic" pitchFamily="34" charset="-128"/>
                <a:cs typeface="+mn-cs"/>
              </a:rPr>
              <a:t>France</a:t>
            </a:r>
            <a:r>
              <a:rPr lang="en-US" sz="1500" dirty="0">
                <a:latin typeface="Papyrus" pitchFamily="66" charset="0"/>
                <a:ea typeface="MS PGothic" pitchFamily="34" charset="-128"/>
                <a:cs typeface="+mn-cs"/>
              </a:rPr>
              <a:t/>
            </a:r>
            <a:br>
              <a:rPr lang="en-US" sz="1500" dirty="0">
                <a:latin typeface="Papyrus" pitchFamily="66" charset="0"/>
                <a:ea typeface="MS PGothic" pitchFamily="34" charset="-128"/>
                <a:cs typeface="+mn-cs"/>
              </a:rPr>
            </a:br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60A6C-9C29-472F-A247-9FDB5CC83379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97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667000" y="4004966"/>
            <a:ext cx="1676400" cy="1100434"/>
          </a:xfrm>
          <a:prstGeom prst="rect">
            <a:avLst/>
          </a:prstGeom>
          <a:solidFill>
            <a:srgbClr val="CCFF99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Learning outcomes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724400" y="2590801"/>
            <a:ext cx="1828799" cy="1053629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Teaching methods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985249" y="4004966"/>
            <a:ext cx="1930151" cy="1100433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Workload</a:t>
            </a:r>
            <a:r>
              <a:rPr lang="en-GB" sz="14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 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48200" y="5334000"/>
            <a:ext cx="2057400" cy="106680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Assessment techniques</a:t>
            </a:r>
          </a:p>
        </p:txBody>
      </p:sp>
      <p:cxnSp>
        <p:nvCxnSpPr>
          <p:cNvPr id="6" name="AutoShape 8"/>
          <p:cNvCxnSpPr>
            <a:cxnSpLocks noChangeShapeType="1"/>
            <a:stCxn id="2" idx="3"/>
            <a:endCxn id="3" idx="2"/>
          </p:cNvCxnSpPr>
          <p:nvPr/>
        </p:nvCxnSpPr>
        <p:spPr bwMode="auto">
          <a:xfrm flipV="1">
            <a:off x="4343400" y="3644430"/>
            <a:ext cx="1295400" cy="910753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" name="AutoShape 9"/>
          <p:cNvCxnSpPr>
            <a:cxnSpLocks noChangeShapeType="1"/>
            <a:stCxn id="2" idx="3"/>
            <a:endCxn id="4" idx="1"/>
          </p:cNvCxnSpPr>
          <p:nvPr/>
        </p:nvCxnSpPr>
        <p:spPr bwMode="auto">
          <a:xfrm>
            <a:off x="4343400" y="4555183"/>
            <a:ext cx="2641849" cy="0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" name="AutoShape 11"/>
          <p:cNvCxnSpPr>
            <a:cxnSpLocks noChangeShapeType="1"/>
            <a:stCxn id="4" idx="1"/>
            <a:endCxn id="5" idx="0"/>
          </p:cNvCxnSpPr>
          <p:nvPr/>
        </p:nvCxnSpPr>
        <p:spPr bwMode="auto">
          <a:xfrm flipH="1">
            <a:off x="5676900" y="4555183"/>
            <a:ext cx="1308349" cy="778817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" name="AutoShape 13"/>
          <p:cNvCxnSpPr>
            <a:cxnSpLocks noChangeShapeType="1"/>
            <a:stCxn id="3" idx="2"/>
            <a:endCxn id="4" idx="1"/>
          </p:cNvCxnSpPr>
          <p:nvPr/>
        </p:nvCxnSpPr>
        <p:spPr bwMode="auto">
          <a:xfrm>
            <a:off x="5638800" y="3644430"/>
            <a:ext cx="1346449" cy="910753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AutoShape 10"/>
          <p:cNvCxnSpPr>
            <a:cxnSpLocks noChangeShapeType="1"/>
            <a:stCxn id="2" idx="3"/>
            <a:endCxn id="5" idx="0"/>
          </p:cNvCxnSpPr>
          <p:nvPr/>
        </p:nvCxnSpPr>
        <p:spPr bwMode="auto">
          <a:xfrm>
            <a:off x="4343400" y="4555183"/>
            <a:ext cx="1333500" cy="778817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AutoShape 12"/>
          <p:cNvCxnSpPr>
            <a:cxnSpLocks noChangeShapeType="1"/>
            <a:stCxn id="3" idx="2"/>
            <a:endCxn id="5" idx="0"/>
          </p:cNvCxnSpPr>
          <p:nvPr/>
        </p:nvCxnSpPr>
        <p:spPr bwMode="auto">
          <a:xfrm>
            <a:off x="5638800" y="3644430"/>
            <a:ext cx="38100" cy="1689570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C4698-6B49-400E-B01A-83E1664AE307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900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94990" y="1348511"/>
            <a:ext cx="5887057" cy="4542890"/>
            <a:chOff x="3482" y="2254"/>
            <a:chExt cx="2246" cy="1486"/>
          </a:xfrm>
        </p:grpSpPr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4284" y="3558"/>
              <a:ext cx="43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Global</a:t>
              </a:r>
            </a:p>
          </p:txBody>
        </p:sp>
        <p:sp>
          <p:nvSpPr>
            <p:cNvPr id="4" name="Text Box 6"/>
            <p:cNvSpPr txBox="1">
              <a:spLocks noChangeArrowheads="1"/>
            </p:cNvSpPr>
            <p:nvPr/>
          </p:nvSpPr>
          <p:spPr bwMode="auto">
            <a:xfrm>
              <a:off x="4246" y="2254"/>
              <a:ext cx="61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Sequential</a:t>
              </a:r>
            </a:p>
          </p:txBody>
        </p:sp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3816" y="2386"/>
              <a:ext cx="41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Active</a:t>
              </a:r>
              <a:endParaRPr lang="en-US" sz="2400" dirty="0"/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4869" y="3450"/>
              <a:ext cx="58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Reflective</a:t>
              </a:r>
              <a:endParaRPr lang="en-US" sz="2400" dirty="0"/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3518" y="2703"/>
              <a:ext cx="41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Visual</a:t>
              </a: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5122" y="3134"/>
              <a:ext cx="439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Verbal</a:t>
              </a:r>
              <a:endParaRPr lang="en-US" sz="2400" dirty="0"/>
            </a:p>
          </p:txBody>
        </p:sp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821" y="3433"/>
              <a:ext cx="49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Sensory</a:t>
              </a:r>
            </a:p>
          </p:txBody>
        </p:sp>
        <p:sp>
          <p:nvSpPr>
            <p:cNvPr id="10" name="Text Box 12"/>
            <p:cNvSpPr txBox="1">
              <a:spLocks noChangeArrowheads="1"/>
            </p:cNvSpPr>
            <p:nvPr/>
          </p:nvSpPr>
          <p:spPr bwMode="auto">
            <a:xfrm>
              <a:off x="4792" y="2339"/>
              <a:ext cx="565" cy="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/>
                <a:t> </a:t>
              </a:r>
              <a:r>
                <a:rPr lang="en-US" sz="1600" dirty="0"/>
                <a:t>Intuitive</a:t>
              </a:r>
              <a:endParaRPr lang="en-US" sz="2400" dirty="0"/>
            </a:p>
          </p:txBody>
        </p:sp>
        <p:sp>
          <p:nvSpPr>
            <p:cNvPr id="11" name="Text Box 13"/>
            <p:cNvSpPr txBox="1">
              <a:spLocks noChangeArrowheads="1"/>
            </p:cNvSpPr>
            <p:nvPr/>
          </p:nvSpPr>
          <p:spPr bwMode="auto">
            <a:xfrm>
              <a:off x="3482" y="3151"/>
              <a:ext cx="567" cy="182"/>
            </a:xfrm>
            <a:prstGeom prst="rect">
              <a:avLst/>
            </a:prstGeom>
            <a:noFill/>
            <a:ln>
              <a:noFill/>
            </a:ln>
            <a:effectLst>
              <a:outerShdw dist="53882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Inductive</a:t>
              </a:r>
              <a:endParaRPr lang="en-US" sz="1600" b="0" dirty="0">
                <a:solidFill>
                  <a:srgbClr val="000080"/>
                </a:solidFill>
              </a:endParaRPr>
            </a:p>
          </p:txBody>
        </p:sp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3792" y="2354"/>
              <a:ext cx="1359" cy="1198"/>
              <a:chOff x="3244" y="1937"/>
              <a:chExt cx="1810" cy="1705"/>
            </a:xfrm>
          </p:grpSpPr>
          <p:sp>
            <p:nvSpPr>
              <p:cNvPr id="14" name="Oval 15"/>
              <p:cNvSpPr>
                <a:spLocks noChangeArrowheads="1"/>
              </p:cNvSpPr>
              <p:nvPr/>
            </p:nvSpPr>
            <p:spPr bwMode="auto">
              <a:xfrm>
                <a:off x="3244" y="1937"/>
                <a:ext cx="1810" cy="1705"/>
              </a:xfrm>
              <a:prstGeom prst="ellips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dist="53882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Line 16"/>
              <p:cNvSpPr>
                <a:spLocks noChangeShapeType="1"/>
              </p:cNvSpPr>
              <p:nvPr/>
            </p:nvSpPr>
            <p:spPr bwMode="auto">
              <a:xfrm>
                <a:off x="4167" y="1937"/>
                <a:ext cx="0" cy="1705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>
                <a:outerShdw dist="53882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ZA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Line 17"/>
              <p:cNvSpPr>
                <a:spLocks noChangeShapeType="1"/>
              </p:cNvSpPr>
              <p:nvPr/>
            </p:nvSpPr>
            <p:spPr bwMode="auto">
              <a:xfrm rot="489326">
                <a:off x="3564" y="2169"/>
                <a:ext cx="1208" cy="1266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>
                <a:outerShdw dist="53882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ZA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Line 18"/>
              <p:cNvSpPr>
                <a:spLocks noChangeShapeType="1"/>
              </p:cNvSpPr>
              <p:nvPr/>
            </p:nvSpPr>
            <p:spPr bwMode="auto">
              <a:xfrm rot="21084216" flipV="1">
                <a:off x="3590" y="2140"/>
                <a:ext cx="1179" cy="1295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>
                <a:outerShdw dist="53882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ZA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8" name="Line 19"/>
              <p:cNvSpPr>
                <a:spLocks noChangeShapeType="1"/>
              </p:cNvSpPr>
              <p:nvPr/>
            </p:nvSpPr>
            <p:spPr bwMode="auto">
              <a:xfrm rot="287895">
                <a:off x="3273" y="2580"/>
                <a:ext cx="1724" cy="412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>
                <a:outerShdw dist="53882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ZA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9" name="Line 20"/>
              <p:cNvSpPr>
                <a:spLocks noChangeShapeType="1"/>
              </p:cNvSpPr>
              <p:nvPr/>
            </p:nvSpPr>
            <p:spPr bwMode="auto">
              <a:xfrm rot="294191" flipV="1">
                <a:off x="3305" y="2471"/>
                <a:ext cx="1641" cy="677"/>
              </a:xfrm>
              <a:prstGeom prst="line">
                <a:avLst/>
              </a:prstGeom>
              <a:noFill/>
              <a:ln w="12700" cap="rnd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ffectLst>
                <a:outerShdw dist="53882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ZA" b="1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13" name="Text Box 21"/>
            <p:cNvSpPr txBox="1">
              <a:spLocks noChangeArrowheads="1"/>
            </p:cNvSpPr>
            <p:nvPr/>
          </p:nvSpPr>
          <p:spPr bwMode="auto">
            <a:xfrm>
              <a:off x="5136" y="2660"/>
              <a:ext cx="592" cy="182"/>
            </a:xfrm>
            <a:prstGeom prst="rect">
              <a:avLst/>
            </a:prstGeom>
            <a:noFill/>
            <a:ln>
              <a:noFill/>
            </a:ln>
            <a:effectLst>
              <a:outerShdw dist="53882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0000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Deductive</a:t>
              </a:r>
              <a:endParaRPr lang="en-US" sz="1600" b="0" dirty="0">
                <a:solidFill>
                  <a:srgbClr val="000080"/>
                </a:solidFill>
              </a:endParaRPr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325DF-8A1D-491B-A8A2-D5A4A6CD9E09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23" name="Picture 2" descr="http://htmlimg3.scribdassets.com/62knr8sj753601s/images/2-7125dc9ddd/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32" t="57268" r="6812"/>
          <a:stretch>
            <a:fillRect/>
          </a:stretch>
        </p:blipFill>
        <p:spPr bwMode="auto">
          <a:xfrm>
            <a:off x="152400" y="533400"/>
            <a:ext cx="2716446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6516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2592288"/>
          </a:xfrm>
        </p:spPr>
        <p:txBody>
          <a:bodyPr>
            <a:norm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en-NZ" sz="4000" dirty="0">
                <a:solidFill>
                  <a:srgbClr val="00648C"/>
                </a:solidFill>
                <a:latin typeface="Tahoma" pitchFamily="34" charset="0"/>
                <a:ea typeface="MS PGothic" pitchFamily="34" charset="-128"/>
              </a:rPr>
              <a:t>What do </a:t>
            </a:r>
            <a:r>
              <a:rPr lang="en-NZ" sz="4000" dirty="0" smtClean="0">
                <a:solidFill>
                  <a:srgbClr val="00648C"/>
                </a:solidFill>
                <a:latin typeface="Tahoma" pitchFamily="34" charset="0"/>
                <a:ea typeface="MS PGothic" pitchFamily="34" charset="-128"/>
              </a:rPr>
              <a:t>I </a:t>
            </a:r>
            <a:r>
              <a:rPr lang="en-NZ" sz="4000" dirty="0">
                <a:solidFill>
                  <a:srgbClr val="00648C"/>
                </a:solidFill>
                <a:latin typeface="Tahoma" pitchFamily="34" charset="0"/>
                <a:ea typeface="MS PGothic" pitchFamily="34" charset="-128"/>
              </a:rPr>
              <a:t>want for </a:t>
            </a:r>
            <a:r>
              <a:rPr lang="en-NZ" sz="4000" dirty="0" smtClean="0">
                <a:solidFill>
                  <a:srgbClr val="00648C"/>
                </a:solidFill>
                <a:latin typeface="Tahoma" pitchFamily="34" charset="0"/>
                <a:ea typeface="MS PGothic" pitchFamily="34" charset="-128"/>
              </a:rPr>
              <a:t>my </a:t>
            </a:r>
            <a:r>
              <a:rPr lang="en-NZ" sz="4000" dirty="0">
                <a:solidFill>
                  <a:srgbClr val="00648C"/>
                </a:solidFill>
                <a:latin typeface="Tahoma" pitchFamily="34" charset="0"/>
                <a:ea typeface="MS PGothic" pitchFamily="34" charset="-128"/>
              </a:rPr>
              <a:t>students</a:t>
            </a:r>
            <a:r>
              <a:rPr lang="en-NZ" sz="4000" dirty="0" smtClean="0">
                <a:solidFill>
                  <a:srgbClr val="00648C"/>
                </a:solidFill>
                <a:latin typeface="Tahoma" pitchFamily="34" charset="0"/>
                <a:ea typeface="MS PGothic" pitchFamily="34" charset="-128"/>
              </a:rPr>
              <a:t>?</a:t>
            </a:r>
            <a:endParaRPr lang="en-Z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81128"/>
            <a:ext cx="8229600" cy="1545035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2FC62-DC28-4045-8EE8-65A5BF8FD3F4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87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/>
          </a:p>
          <a:p>
            <a:endParaRPr lang="en-ZA" dirty="0" smtClean="0"/>
          </a:p>
          <a:p>
            <a:pPr marL="0" indent="0" algn="ctr">
              <a:buNone/>
            </a:pPr>
            <a:r>
              <a:rPr lang="en-ZA" i="1" dirty="0" smtClean="0"/>
              <a:t>A  little girl’s story</a:t>
            </a:r>
            <a:endParaRPr lang="en-ZA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BC216-33FD-4402-9ED6-50D31D5B5B42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05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sz="4000" dirty="0">
                <a:solidFill>
                  <a:srgbClr val="00648C"/>
                </a:solidFill>
                <a:latin typeface="Tahoma" pitchFamily="34" charset="0"/>
                <a:ea typeface="MS PGothic" pitchFamily="34" charset="-128"/>
              </a:rPr>
              <a:t>What do we want for our students?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en-NZ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  <a:cs typeface="Arial" pitchFamily="34" charset="0"/>
              </a:rPr>
              <a:t>‘We all want students who have high expectations of themselves as learners; students who feel confident about their capacity to learn, who set high goals for their learning, and who work for themselves to construct enjoyable, challenging learning pathways to their futures’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(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Absolum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, 2006)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/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</a:b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6FD44-9EEA-41E1-B82D-E0A3A4C1383C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242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648C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The word ‘assess’</a:t>
            </a:r>
            <a:endParaRPr lang="en-ZA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lnSpc>
                <a:spcPct val="120000"/>
              </a:lnSpc>
              <a:spcAft>
                <a:spcPct val="0"/>
              </a:spcAft>
              <a:buNone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MS PGothic" pitchFamily="34" charset="-128"/>
            </a:endParaRPr>
          </a:p>
          <a:p>
            <a:pPr marL="0" lvl="0" indent="0" fontAlgn="base">
              <a:lnSpc>
                <a:spcPct val="120000"/>
              </a:lnSpc>
              <a:spcAft>
                <a:spcPct val="0"/>
              </a:spcAft>
              <a:buNone/>
            </a:pPr>
            <a:endParaRPr lang="en-US" sz="2400" kern="0" dirty="0">
              <a:solidFill>
                <a:srgbClr val="000000"/>
              </a:solidFill>
              <a:latin typeface="Tahoma" pitchFamily="34" charset="0"/>
              <a:ea typeface="MS PGothic" pitchFamily="34" charset="-128"/>
            </a:endParaRPr>
          </a:p>
          <a:p>
            <a:pPr marL="0" lvl="0" indent="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Comes from the Latin verb ‘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assidere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’ meaning ‘to sit with’.  In assessment, one should sit with the learner. </a:t>
            </a:r>
          </a:p>
          <a:p>
            <a:pPr marL="0" lvl="0" indent="0" fontAlgn="base">
              <a:lnSpc>
                <a:spcPct val="120000"/>
              </a:lnSpc>
              <a:spcAft>
                <a:spcPct val="0"/>
              </a:spcAft>
              <a:buNone/>
            </a:pPr>
            <a:endParaRPr lang="en-US" sz="2400" kern="0" dirty="0">
              <a:solidFill>
                <a:srgbClr val="000000"/>
              </a:solidFill>
              <a:latin typeface="Tahoma" pitchFamily="34" charset="0"/>
              <a:ea typeface="MS PGothic" pitchFamily="34" charset="-128"/>
            </a:endParaRPr>
          </a:p>
          <a:p>
            <a:pPr marL="0" lvl="0" indent="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This implies it is something we do </a:t>
            </a:r>
            <a:r>
              <a:rPr kumimoji="0" lang="en-US" sz="2400" b="0" i="1" u="sng" strike="noStrike" kern="0" cap="none" spc="0" normalizeH="0" baseline="0" noProof="0" dirty="0" smtClean="0">
                <a:ln>
                  <a:noFill/>
                </a:ln>
                <a:solidFill>
                  <a:srgbClr val="00648C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with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and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 </a:t>
            </a:r>
            <a:r>
              <a:rPr kumimoji="0" lang="en-US" sz="2400" b="0" i="1" u="sng" strike="noStrike" kern="0" cap="none" spc="0" normalizeH="0" baseline="0" noProof="0" dirty="0" smtClean="0">
                <a:ln>
                  <a:noFill/>
                </a:ln>
                <a:solidFill>
                  <a:srgbClr val="00648C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for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students and not </a:t>
            </a:r>
            <a:r>
              <a:rPr kumimoji="0" lang="en-US" sz="2400" b="0" i="1" u="sng" strike="noStrike" kern="0" cap="none" spc="0" normalizeH="0" baseline="0" noProof="0" dirty="0" smtClean="0">
                <a:ln>
                  <a:noFill/>
                </a:ln>
                <a:solidFill>
                  <a:srgbClr val="00648C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to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648C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MS PGothic" pitchFamily="34" charset="-128"/>
              </a:rPr>
              <a:t>students (Green, 1998)</a:t>
            </a:r>
            <a:endParaRPr kumimoji="0" lang="en-A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MS PGothic" pitchFamily="34" charset="-128"/>
            </a:endParaRPr>
          </a:p>
          <a:p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24822-8073-4CCB-8D3D-DD8783BB7FEA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24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352927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407A6-CB47-4CCF-AC16-A37D143B5DE7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271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667000" y="4004966"/>
            <a:ext cx="1676400" cy="1100434"/>
          </a:xfrm>
          <a:prstGeom prst="rect">
            <a:avLst/>
          </a:prstGeom>
          <a:solidFill>
            <a:srgbClr val="CCFF99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Learning outcomes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724400" y="2590801"/>
            <a:ext cx="1828799" cy="1053629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Teaching methods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985249" y="4004966"/>
            <a:ext cx="1930151" cy="1100433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Workload</a:t>
            </a:r>
            <a:r>
              <a:rPr lang="en-GB" sz="14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 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48200" y="5334000"/>
            <a:ext cx="2057400" cy="1066800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prstShdw prst="shdw17" dist="17961" dir="13500000">
              <a:srgbClr val="7A7A99">
                <a:alpha val="74997"/>
              </a:srgb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2800" dirty="0">
                <a:solidFill>
                  <a:srgbClr val="000000"/>
                </a:solidFill>
                <a:cs typeface="Arial" pitchFamily="34" charset="0"/>
                <a:sym typeface="Gill Sans" charset="0"/>
              </a:rPr>
              <a:t>Assessment techniques</a:t>
            </a:r>
          </a:p>
        </p:txBody>
      </p:sp>
      <p:cxnSp>
        <p:nvCxnSpPr>
          <p:cNvPr id="6" name="AutoShape 8"/>
          <p:cNvCxnSpPr>
            <a:cxnSpLocks noChangeShapeType="1"/>
            <a:stCxn id="2" idx="3"/>
            <a:endCxn id="3" idx="2"/>
          </p:cNvCxnSpPr>
          <p:nvPr/>
        </p:nvCxnSpPr>
        <p:spPr bwMode="auto">
          <a:xfrm flipV="1">
            <a:off x="4343400" y="3644430"/>
            <a:ext cx="1295400" cy="910753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" name="AutoShape 9"/>
          <p:cNvCxnSpPr>
            <a:cxnSpLocks noChangeShapeType="1"/>
            <a:stCxn id="2" idx="3"/>
            <a:endCxn id="4" idx="1"/>
          </p:cNvCxnSpPr>
          <p:nvPr/>
        </p:nvCxnSpPr>
        <p:spPr bwMode="auto">
          <a:xfrm>
            <a:off x="4343400" y="4555183"/>
            <a:ext cx="2641849" cy="0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" name="AutoShape 11"/>
          <p:cNvCxnSpPr>
            <a:cxnSpLocks noChangeShapeType="1"/>
            <a:stCxn id="4" idx="1"/>
            <a:endCxn id="5" idx="0"/>
          </p:cNvCxnSpPr>
          <p:nvPr/>
        </p:nvCxnSpPr>
        <p:spPr bwMode="auto">
          <a:xfrm flipH="1">
            <a:off x="5676900" y="4555183"/>
            <a:ext cx="1308349" cy="778817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" name="AutoShape 13"/>
          <p:cNvCxnSpPr>
            <a:cxnSpLocks noChangeShapeType="1"/>
            <a:stCxn id="3" idx="2"/>
            <a:endCxn id="4" idx="1"/>
          </p:cNvCxnSpPr>
          <p:nvPr/>
        </p:nvCxnSpPr>
        <p:spPr bwMode="auto">
          <a:xfrm>
            <a:off x="5638800" y="3644430"/>
            <a:ext cx="1346449" cy="910753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AutoShape 10"/>
          <p:cNvCxnSpPr>
            <a:cxnSpLocks noChangeShapeType="1"/>
            <a:stCxn id="2" idx="3"/>
            <a:endCxn id="5" idx="0"/>
          </p:cNvCxnSpPr>
          <p:nvPr/>
        </p:nvCxnSpPr>
        <p:spPr bwMode="auto">
          <a:xfrm>
            <a:off x="4343400" y="4555183"/>
            <a:ext cx="1333500" cy="778817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AutoShape 12"/>
          <p:cNvCxnSpPr>
            <a:cxnSpLocks noChangeShapeType="1"/>
            <a:stCxn id="3" idx="2"/>
            <a:endCxn id="5" idx="0"/>
          </p:cNvCxnSpPr>
          <p:nvPr/>
        </p:nvCxnSpPr>
        <p:spPr bwMode="auto">
          <a:xfrm>
            <a:off x="5638800" y="3644430"/>
            <a:ext cx="38100" cy="1689570"/>
          </a:xfrm>
          <a:prstGeom prst="straightConnector1">
            <a:avLst/>
          </a:prstGeom>
          <a:noFill/>
          <a:ln w="19050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07C6-7958-4648-B61C-F9634E86B764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684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Future…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endParaRPr lang="en-ZA" dirty="0" smtClean="0"/>
          </a:p>
          <a:p>
            <a:r>
              <a:rPr lang="en-ZA" dirty="0" smtClean="0"/>
              <a:t>Dealing with </a:t>
            </a:r>
            <a:r>
              <a:rPr lang="en-ZA" b="1" dirty="0" smtClean="0">
                <a:solidFill>
                  <a:srgbClr val="FF0000"/>
                </a:solidFill>
              </a:rPr>
              <a:t>complexities</a:t>
            </a:r>
            <a:r>
              <a:rPr lang="en-ZA" dirty="0" smtClean="0"/>
              <a:t> of teaching</a:t>
            </a:r>
            <a:endParaRPr lang="en-ZA" dirty="0"/>
          </a:p>
          <a:p>
            <a:pPr marL="0" indent="0" algn="ctr">
              <a:buNone/>
            </a:pPr>
            <a:r>
              <a:rPr lang="en-ZA" sz="5400" i="1" dirty="0" smtClean="0"/>
              <a:t>Earning trust</a:t>
            </a:r>
            <a:endParaRPr lang="en-ZA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0C7E-9CEC-4F49-AB55-0F3B8AB954AC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953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Future: Scale of Familiarity</a:t>
            </a:r>
          </a:p>
        </p:txBody>
      </p:sp>
      <p:pic>
        <p:nvPicPr>
          <p:cNvPr id="22532" name="Content Placeholder 4" descr="C:\Documents and Settings\lynette2.lewis\Local Settings\Temporary Internet Files\Content.IE5\9Y3ZS6NV\MP900409268[1]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sp>
        <p:nvSpPr>
          <p:cNvPr id="22531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smtClean="0">
                <a:solidFill>
                  <a:srgbClr val="38ABED"/>
                </a:solidFill>
              </a:rPr>
              <a:t>What informs your teaching?</a:t>
            </a:r>
            <a:endParaRPr lang="en-US" dirty="0" smtClean="0">
              <a:solidFill>
                <a:srgbClr val="38ABED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3F4A-0C50-4F34-9374-40DC52F0AEFA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22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FBB8-6F7C-4E25-9CD1-529E509FAD21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2653" y="457200"/>
            <a:ext cx="8752747" cy="530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9860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Conclusion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en-US" b="1" dirty="0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b="1" dirty="0" smtClean="0">
                <a:solidFill>
                  <a:schemeClr val="tx2"/>
                </a:solidFill>
              </a:rPr>
              <a:t>How do you demonstrate that your teaching strategies are in fact causing learning</a:t>
            </a:r>
            <a:r>
              <a:rPr lang="en-US" b="1" dirty="0">
                <a:solidFill>
                  <a:schemeClr val="tx2"/>
                </a:solidFill>
              </a:rPr>
              <a:t>?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endParaRPr lang="en-US" b="1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b="1" dirty="0" smtClean="0">
                <a:solidFill>
                  <a:schemeClr val="tx2"/>
                </a:solidFill>
              </a:rPr>
              <a:t>		</a:t>
            </a:r>
            <a:r>
              <a:rPr lang="en-US" dirty="0" smtClean="0">
                <a:solidFill>
                  <a:schemeClr val="tx2"/>
                </a:solidFill>
              </a:rPr>
              <a:t>			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154E-0486-4261-9326-3076A9B505C2}" type="datetime1">
              <a:rPr lang="en-US" smtClean="0"/>
              <a:pPr/>
              <a:t>5/25/2015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What informs your teaching?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0147A-9AD1-4177-8D12-E609DCA5A08A}" type="slidenum">
              <a:rPr lang="en-ZA" smtClean="0"/>
              <a:pPr/>
              <a:t>38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321082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endParaRPr lang="en-US" b="1" dirty="0">
              <a:solidFill>
                <a:schemeClr val="tx2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en-US" sz="6000" b="1" i="1" dirty="0" smtClean="0">
                <a:solidFill>
                  <a:schemeClr val="tx2"/>
                </a:solidFill>
              </a:rPr>
              <a:t>What informs your Teaching?</a:t>
            </a:r>
            <a:br>
              <a:rPr lang="en-US" sz="6000" b="1" i="1" dirty="0" smtClean="0">
                <a:solidFill>
                  <a:schemeClr val="tx2"/>
                </a:solidFill>
              </a:rPr>
            </a:br>
            <a:endParaRPr lang="en-US" sz="6000" b="1" i="1" dirty="0" smtClean="0">
              <a:solidFill>
                <a:schemeClr val="tx2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b="1" dirty="0" smtClean="0">
                <a:solidFill>
                  <a:schemeClr val="tx2"/>
                </a:solidFill>
              </a:rPr>
              <a:t>		</a:t>
            </a:r>
            <a:r>
              <a:rPr lang="en-US" dirty="0" smtClean="0">
                <a:solidFill>
                  <a:schemeClr val="tx2"/>
                </a:solidFill>
              </a:rPr>
              <a:t>			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6764D-DC7D-4AAB-A6A4-C989635662AB}" type="datetime1">
              <a:rPr lang="en-US" smtClean="0"/>
              <a:pPr/>
              <a:t>5/25/2015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What informs your teaching?</a:t>
            </a: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0147A-9AD1-4177-8D12-E609DCA5A08A}" type="slidenum">
              <a:rPr lang="en-ZA" smtClean="0"/>
              <a:pPr/>
              <a:t>39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xmlns="" val="111239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ZA" dirty="0" smtClean="0"/>
          </a:p>
          <a:p>
            <a:pPr algn="ctr"/>
            <a:endParaRPr lang="en-ZA" dirty="0"/>
          </a:p>
          <a:p>
            <a:pPr algn="ctr"/>
            <a:endParaRPr lang="en-ZA" dirty="0" smtClean="0"/>
          </a:p>
          <a:p>
            <a:pPr marL="0" indent="0" algn="ctr">
              <a:buNone/>
            </a:pPr>
            <a:r>
              <a:rPr lang="en-ZA" sz="7200" dirty="0" smtClean="0">
                <a:solidFill>
                  <a:srgbClr val="00B050"/>
                </a:solidFill>
              </a:rPr>
              <a:t>THANK YOU!</a:t>
            </a:r>
            <a:endParaRPr lang="en-ZA" sz="7200" dirty="0">
              <a:solidFill>
                <a:srgbClr val="00B05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9F0E-13F9-415B-AF17-BF0641FFAA6A}" type="datetime1">
              <a:rPr lang="en-US" smtClean="0"/>
              <a:pPr/>
              <a:t>5/25/2015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What informs your teaching?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B64C-65C3-44D2-81DA-98D9038F020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17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1105</Words>
  <Application>Microsoft Office PowerPoint</Application>
  <PresentationFormat>On-screen Show (4:3)</PresentationFormat>
  <Paragraphs>332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WHAT INFORMS YOUR TEACHING?</vt:lpstr>
      <vt:lpstr>A Journey</vt:lpstr>
      <vt:lpstr>Invitation</vt:lpstr>
      <vt:lpstr>Slide 5</vt:lpstr>
      <vt:lpstr>Africa Condition</vt:lpstr>
      <vt:lpstr>Education in Africa: What we witness</vt:lpstr>
      <vt:lpstr>Higher Education Challenge</vt:lpstr>
      <vt:lpstr> </vt:lpstr>
      <vt:lpstr>Slide 10</vt:lpstr>
      <vt:lpstr>What type of Graduate?</vt:lpstr>
      <vt:lpstr>Change is at Hand</vt:lpstr>
      <vt:lpstr>Five Minds for the Future</vt:lpstr>
      <vt:lpstr>Slide 14</vt:lpstr>
      <vt:lpstr>Higher Education Challenge</vt:lpstr>
      <vt:lpstr>Higher Education Challenge: The Shift</vt:lpstr>
      <vt:lpstr>Core Learner Competencies</vt:lpstr>
      <vt:lpstr>Aligning University Values to Support Learning</vt:lpstr>
      <vt:lpstr>Slide 19</vt:lpstr>
      <vt:lpstr>Slide 20</vt:lpstr>
      <vt:lpstr>Outcome-based education</vt:lpstr>
      <vt:lpstr>Learning Outcomes</vt:lpstr>
      <vt:lpstr>Intended vs Achieved Outcomes</vt:lpstr>
      <vt:lpstr>Slide 24</vt:lpstr>
      <vt:lpstr>Slide 25</vt:lpstr>
      <vt:lpstr>The whole art of teaching is only the art of awakening the natural curiosity of young minds for the purpose of satisfying it afterwards.  Anatole France </vt:lpstr>
      <vt:lpstr>Slide 27</vt:lpstr>
      <vt:lpstr>Slide 28</vt:lpstr>
      <vt:lpstr>What do I want for my students?</vt:lpstr>
      <vt:lpstr>Slide 30</vt:lpstr>
      <vt:lpstr>What do we want for our students?</vt:lpstr>
      <vt:lpstr>The word ‘assess’</vt:lpstr>
      <vt:lpstr>Slide 33</vt:lpstr>
      <vt:lpstr>Slide 34</vt:lpstr>
      <vt:lpstr>The Future…</vt:lpstr>
      <vt:lpstr>The Future: Scale of Familiarity</vt:lpstr>
      <vt:lpstr>Slide 37</vt:lpstr>
      <vt:lpstr>Conclusion</vt:lpstr>
      <vt:lpstr>Slide 39</vt:lpstr>
      <vt:lpstr>Slide 40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INFORMS YOUR TEACHING?</dc:title>
  <dc:creator>cad</dc:creator>
  <cp:lastModifiedBy>kelem</cp:lastModifiedBy>
  <cp:revision>30</cp:revision>
  <cp:lastPrinted>2014-03-22T07:29:58Z</cp:lastPrinted>
  <dcterms:created xsi:type="dcterms:W3CDTF">2014-03-07T16:11:18Z</dcterms:created>
  <dcterms:modified xsi:type="dcterms:W3CDTF">2015-05-25T13:57:30Z</dcterms:modified>
</cp:coreProperties>
</file>