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0"/>
  </p:notesMasterIdLst>
  <p:handoutMasterIdLst>
    <p:handoutMasterId r:id="rId41"/>
  </p:handoutMasterIdLst>
  <p:sldIdLst>
    <p:sldId id="256" r:id="rId2"/>
    <p:sldId id="401" r:id="rId3"/>
    <p:sldId id="400" r:id="rId4"/>
    <p:sldId id="405" r:id="rId5"/>
    <p:sldId id="406" r:id="rId6"/>
    <p:sldId id="407" r:id="rId7"/>
    <p:sldId id="408" r:id="rId8"/>
    <p:sldId id="409" r:id="rId9"/>
    <p:sldId id="410" r:id="rId10"/>
    <p:sldId id="412" r:id="rId11"/>
    <p:sldId id="413" r:id="rId12"/>
    <p:sldId id="416" r:id="rId13"/>
    <p:sldId id="411" r:id="rId14"/>
    <p:sldId id="414" r:id="rId15"/>
    <p:sldId id="419" r:id="rId16"/>
    <p:sldId id="424" r:id="rId17"/>
    <p:sldId id="415" r:id="rId18"/>
    <p:sldId id="418" r:id="rId19"/>
    <p:sldId id="421" r:id="rId20"/>
    <p:sldId id="417" r:id="rId21"/>
    <p:sldId id="420" r:id="rId22"/>
    <p:sldId id="423" r:id="rId23"/>
    <p:sldId id="435" r:id="rId24"/>
    <p:sldId id="425" r:id="rId25"/>
    <p:sldId id="422" r:id="rId26"/>
    <p:sldId id="402" r:id="rId27"/>
    <p:sldId id="403" r:id="rId28"/>
    <p:sldId id="426" r:id="rId29"/>
    <p:sldId id="427" r:id="rId30"/>
    <p:sldId id="428" r:id="rId31"/>
    <p:sldId id="429" r:id="rId32"/>
    <p:sldId id="430" r:id="rId33"/>
    <p:sldId id="438" r:id="rId34"/>
    <p:sldId id="431" r:id="rId35"/>
    <p:sldId id="434" r:id="rId36"/>
    <p:sldId id="432" r:id="rId37"/>
    <p:sldId id="433" r:id="rId38"/>
    <p:sldId id="384" r:id="rId39"/>
  </p:sldIdLst>
  <p:sldSz cx="10688638" cy="7562850"/>
  <p:notesSz cx="7010400" cy="9296400"/>
  <p:defaultTextStyle>
    <a:defPPr>
      <a:defRPr lang="en-US"/>
    </a:defPPr>
    <a:lvl1pPr marL="0" algn="l" defTabSz="521437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21437" algn="l" defTabSz="521437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42873" algn="l" defTabSz="521437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564310" algn="l" defTabSz="521437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085746" algn="l" defTabSz="521437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607183" algn="l" defTabSz="521437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128620" algn="l" defTabSz="521437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650056" algn="l" defTabSz="521437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171493" algn="l" defTabSz="521437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Objects="1">
      <p:cViewPr>
        <p:scale>
          <a:sx n="69" d="100"/>
          <a:sy n="69" d="100"/>
        </p:scale>
        <p:origin x="84" y="750"/>
      </p:cViewPr>
      <p:guideLst>
        <p:guide orient="horz" pos="2382"/>
        <p:guide pos="336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636D0C91-9C7C-4264-B8B3-75596DDC7C31}" type="datetimeFigureOut">
              <a:rPr lang="en-US" smtClean="0"/>
              <a:t>06/27/2016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751E0732-1C18-4814-9CC8-909D4D5977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211950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D317E9E2-FCBB-4D31-911E-6FBEA64CDDBD}" type="datetimeFigureOut">
              <a:rPr lang="en-US" smtClean="0"/>
              <a:pPr/>
              <a:t>06/27/2016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041400" y="696913"/>
            <a:ext cx="49276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1DA29225-43F2-4F51-933A-E8144058F062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060694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648" y="2349386"/>
            <a:ext cx="9085342" cy="1621111"/>
          </a:xfrm>
        </p:spPr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3296" y="4285615"/>
            <a:ext cx="7482047" cy="193272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214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428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643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857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6071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1286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6500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1714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C1A38-F895-4857-A1B8-D8994CC69C99}" type="datetime1">
              <a:rPr lang="en-US" smtClean="0"/>
              <a:t>06/27/2016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 Norman Rudhumbu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5DFF1-0632-DC41-8079-D9882AFED7B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38BE1C-1D76-4DBC-B463-F6ED67A78E2B}" type="datetime1">
              <a:rPr lang="en-US" smtClean="0"/>
              <a:t>06/27/2016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 Norman Rudhumbu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5DFF1-0632-DC41-8079-D9882AFED7B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4329" y="4859832"/>
            <a:ext cx="9085342" cy="1502066"/>
          </a:xfrm>
        </p:spPr>
        <p:txBody>
          <a:bodyPr anchor="t"/>
          <a:lstStyle>
            <a:lvl1pPr algn="l">
              <a:defRPr sz="4600" b="1" cap="all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r>
              <a:rPr lang="en-GB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4329" y="3205459"/>
            <a:ext cx="9085342" cy="1654373"/>
          </a:xfrm>
        </p:spPr>
        <p:txBody>
          <a:bodyPr anchor="b"/>
          <a:lstStyle>
            <a:lvl1pPr marL="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1pPr>
            <a:lvl2pPr marL="521437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1042873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56431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208574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60718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31286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65005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417149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276C6-7EE5-4824-A4E0-D75FEF4C89A3}" type="datetime1">
              <a:rPr lang="en-US" smtClean="0"/>
              <a:t>06/27/2016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 Norman Rudhumbu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5DFF1-0632-DC41-8079-D9882AFED7B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4432" y="1764666"/>
            <a:ext cx="4720815" cy="4991131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33391" y="1764666"/>
            <a:ext cx="4720815" cy="4991131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34432" y="7009642"/>
            <a:ext cx="849447" cy="402652"/>
          </a:xfrm>
        </p:spPr>
        <p:txBody>
          <a:bodyPr/>
          <a:lstStyle/>
          <a:p>
            <a:fld id="{6E557F5A-979A-4551-8732-7CC6D244204F}" type="datetime1">
              <a:rPr lang="en-US" smtClean="0"/>
              <a:t>06/27/2016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 Norman Rudhumbu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5DFF1-0632-DC41-8079-D9882AFED7B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4432" y="1692889"/>
            <a:ext cx="4722671" cy="705515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21437" indent="0">
              <a:buNone/>
              <a:defRPr sz="2300" b="1"/>
            </a:lvl2pPr>
            <a:lvl3pPr marL="1042873" indent="0">
              <a:buNone/>
              <a:defRPr sz="2100" b="1"/>
            </a:lvl3pPr>
            <a:lvl4pPr marL="1564310" indent="0">
              <a:buNone/>
              <a:defRPr sz="1800" b="1"/>
            </a:lvl4pPr>
            <a:lvl5pPr marL="2085746" indent="0">
              <a:buNone/>
              <a:defRPr sz="1800" b="1"/>
            </a:lvl5pPr>
            <a:lvl6pPr marL="2607183" indent="0">
              <a:buNone/>
              <a:defRPr sz="1800" b="1"/>
            </a:lvl6pPr>
            <a:lvl7pPr marL="3128620" indent="0">
              <a:buNone/>
              <a:defRPr sz="1800" b="1"/>
            </a:lvl7pPr>
            <a:lvl8pPr marL="3650056" indent="0">
              <a:buNone/>
              <a:defRPr sz="1800" b="1"/>
            </a:lvl8pPr>
            <a:lvl9pPr marL="4171493" indent="0">
              <a:buNone/>
              <a:defRPr sz="18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4432" y="2398404"/>
            <a:ext cx="4722671" cy="4357393"/>
          </a:xfr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29680" y="1692889"/>
            <a:ext cx="4724526" cy="705515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21437" indent="0">
              <a:buNone/>
              <a:defRPr sz="2300" b="1"/>
            </a:lvl2pPr>
            <a:lvl3pPr marL="1042873" indent="0">
              <a:buNone/>
              <a:defRPr sz="2100" b="1"/>
            </a:lvl3pPr>
            <a:lvl4pPr marL="1564310" indent="0">
              <a:buNone/>
              <a:defRPr sz="1800" b="1"/>
            </a:lvl4pPr>
            <a:lvl5pPr marL="2085746" indent="0">
              <a:buNone/>
              <a:defRPr sz="1800" b="1"/>
            </a:lvl5pPr>
            <a:lvl6pPr marL="2607183" indent="0">
              <a:buNone/>
              <a:defRPr sz="1800" b="1"/>
            </a:lvl6pPr>
            <a:lvl7pPr marL="3128620" indent="0">
              <a:buNone/>
              <a:defRPr sz="1800" b="1"/>
            </a:lvl7pPr>
            <a:lvl8pPr marL="3650056" indent="0">
              <a:buNone/>
              <a:defRPr sz="1800" b="1"/>
            </a:lvl8pPr>
            <a:lvl9pPr marL="4171493" indent="0">
              <a:buNone/>
              <a:defRPr sz="18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29680" y="2398404"/>
            <a:ext cx="4724526" cy="4357393"/>
          </a:xfr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0A306-DDE2-4304-A203-B8B4E2DD0695}" type="datetime1">
              <a:rPr lang="en-US" smtClean="0"/>
              <a:t>06/27/2016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 Norman Rudhumbu 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5DFF1-0632-DC41-8079-D9882AFED7B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8D685B-C610-4B1A-86A7-91551D8E9AB8}" type="datetime1">
              <a:rPr lang="en-US" smtClean="0"/>
              <a:t>06/27/2016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 Norman Rudhumbu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5DFF1-0632-DC41-8079-D9882AFED7B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E65A4-49BB-49D3-9015-8CF6D2D3DE73}" type="datetime1">
              <a:rPr lang="en-US" smtClean="0"/>
              <a:t>06/27/2016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 Norman Rudhumbu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5DFF1-0632-DC41-8079-D9882AFED7B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4433" y="301114"/>
            <a:ext cx="3516488" cy="1104048"/>
          </a:xfr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en-GB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78960" y="301114"/>
            <a:ext cx="5125800" cy="6454683"/>
          </a:xfrm>
        </p:spPr>
        <p:txBody>
          <a:bodyPr/>
          <a:lstStyle>
            <a:lvl1pPr>
              <a:defRPr sz="3600">
                <a:solidFill>
                  <a:schemeClr val="bg1"/>
                </a:solidFill>
              </a:defRPr>
            </a:lvl1pPr>
            <a:lvl2pPr>
              <a:defRPr sz="3200"/>
            </a:lvl2pPr>
            <a:lvl3pPr>
              <a:defRPr sz="27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en-GB" dirty="0" smtClean="0"/>
              <a:t>Click to edit Master text styles</a:t>
            </a:r>
          </a:p>
          <a:p>
            <a:pPr lvl="1"/>
            <a:endParaRPr lang="en-GB" dirty="0" smtClean="0"/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4433" y="1621185"/>
            <a:ext cx="3516488" cy="5134612"/>
          </a:xfrm>
        </p:spPr>
        <p:txBody>
          <a:bodyPr/>
          <a:lstStyle>
            <a:lvl1pPr marL="0" indent="0">
              <a:buNone/>
              <a:defRPr sz="1600"/>
            </a:lvl1pPr>
            <a:lvl2pPr marL="521437" indent="0">
              <a:buNone/>
              <a:defRPr sz="1400"/>
            </a:lvl2pPr>
            <a:lvl3pPr marL="1042873" indent="0">
              <a:buNone/>
              <a:defRPr sz="1100"/>
            </a:lvl3pPr>
            <a:lvl4pPr marL="1564310" indent="0">
              <a:buNone/>
              <a:defRPr sz="1000"/>
            </a:lvl4pPr>
            <a:lvl5pPr marL="2085746" indent="0">
              <a:buNone/>
              <a:defRPr sz="1000"/>
            </a:lvl5pPr>
            <a:lvl6pPr marL="2607183" indent="0">
              <a:buNone/>
              <a:defRPr sz="1000"/>
            </a:lvl6pPr>
            <a:lvl7pPr marL="3128620" indent="0">
              <a:buNone/>
              <a:defRPr sz="1000"/>
            </a:lvl7pPr>
            <a:lvl8pPr marL="3650056" indent="0">
              <a:buNone/>
              <a:defRPr sz="1000"/>
            </a:lvl8pPr>
            <a:lvl9pPr marL="4171493" indent="0">
              <a:buNone/>
              <a:defRPr sz="10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F0AEAF-17D8-4211-A3B6-1319CC57A675}" type="datetime1">
              <a:rPr lang="en-US" smtClean="0"/>
              <a:t>06/27/2016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 Norman Rudhumbu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5DFF1-0632-DC41-8079-D9882AFED7B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95048" y="5293995"/>
            <a:ext cx="6413183" cy="624986"/>
          </a:xfrm>
        </p:spPr>
        <p:txBody>
          <a:bodyPr anchor="b"/>
          <a:lstStyle>
            <a:lvl1pPr algn="l">
              <a:defRPr sz="2300" b="1">
                <a:solidFill>
                  <a:srgbClr val="953735"/>
                </a:solidFill>
              </a:defRPr>
            </a:lvl1pPr>
          </a:lstStyle>
          <a:p>
            <a:r>
              <a:rPr lang="en-GB" dirty="0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095048" y="1837209"/>
            <a:ext cx="6413183" cy="3376256"/>
          </a:xfrm>
        </p:spPr>
        <p:txBody>
          <a:bodyPr/>
          <a:lstStyle>
            <a:lvl1pPr marL="0" indent="0">
              <a:buNone/>
              <a:defRPr sz="3600"/>
            </a:lvl1pPr>
            <a:lvl2pPr marL="521437" indent="0">
              <a:buNone/>
              <a:defRPr sz="3200"/>
            </a:lvl2pPr>
            <a:lvl3pPr marL="1042873" indent="0">
              <a:buNone/>
              <a:defRPr sz="2700"/>
            </a:lvl3pPr>
            <a:lvl4pPr marL="1564310" indent="0">
              <a:buNone/>
              <a:defRPr sz="2300"/>
            </a:lvl4pPr>
            <a:lvl5pPr marL="2085746" indent="0">
              <a:buNone/>
              <a:defRPr sz="2300"/>
            </a:lvl5pPr>
            <a:lvl6pPr marL="2607183" indent="0">
              <a:buNone/>
              <a:defRPr sz="2300"/>
            </a:lvl6pPr>
            <a:lvl7pPr marL="3128620" indent="0">
              <a:buNone/>
              <a:defRPr sz="2300"/>
            </a:lvl7pPr>
            <a:lvl8pPr marL="3650056" indent="0">
              <a:buNone/>
              <a:defRPr sz="2300"/>
            </a:lvl8pPr>
            <a:lvl9pPr marL="4171493" indent="0">
              <a:buNone/>
              <a:defRPr sz="23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95048" y="5918981"/>
            <a:ext cx="6413183" cy="887584"/>
          </a:xfrm>
        </p:spPr>
        <p:txBody>
          <a:bodyPr/>
          <a:lstStyle>
            <a:lvl1pPr marL="0" indent="0">
              <a:buNone/>
              <a:defRPr sz="1600"/>
            </a:lvl1pPr>
            <a:lvl2pPr marL="521437" indent="0">
              <a:buNone/>
              <a:defRPr sz="1400"/>
            </a:lvl2pPr>
            <a:lvl3pPr marL="1042873" indent="0">
              <a:buNone/>
              <a:defRPr sz="1100"/>
            </a:lvl3pPr>
            <a:lvl4pPr marL="1564310" indent="0">
              <a:buNone/>
              <a:defRPr sz="1000"/>
            </a:lvl4pPr>
            <a:lvl5pPr marL="2085746" indent="0">
              <a:buNone/>
              <a:defRPr sz="1000"/>
            </a:lvl5pPr>
            <a:lvl6pPr marL="2607183" indent="0">
              <a:buNone/>
              <a:defRPr sz="1000"/>
            </a:lvl6pPr>
            <a:lvl7pPr marL="3128620" indent="0">
              <a:buNone/>
              <a:defRPr sz="1000"/>
            </a:lvl7pPr>
            <a:lvl8pPr marL="3650056" indent="0">
              <a:buNone/>
              <a:defRPr sz="1000"/>
            </a:lvl8pPr>
            <a:lvl9pPr marL="4171493" indent="0">
              <a:buNone/>
              <a:defRPr sz="10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894F6-4232-4656-A93B-6C70940DC8DF}" type="datetime1">
              <a:rPr lang="en-US" smtClean="0"/>
              <a:t>06/27/2016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 Norman Rudhumbu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5DFF1-0632-DC41-8079-D9882AFED7B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4432" y="302865"/>
            <a:ext cx="8698319" cy="1260475"/>
          </a:xfrm>
        </p:spPr>
        <p:txBody>
          <a:bodyPr/>
          <a:lstStyle/>
          <a:p>
            <a:r>
              <a:rPr lang="en-GB" dirty="0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68C614-2B83-4F3B-83A0-7E6A19B7365A}" type="datetime1">
              <a:rPr lang="en-US" smtClean="0"/>
              <a:t>06/27/2016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 Norman Rudhumbu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5DFF1-0632-DC41-8079-D9882AFED7B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49262" y="302865"/>
            <a:ext cx="2404944" cy="6452932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4432" y="302865"/>
            <a:ext cx="7036687" cy="6452932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9D5A0A-96CC-4871-B2DD-DE0F25B3F32B}" type="datetime1">
              <a:rPr lang="en-US" smtClean="0"/>
              <a:t>06/27/2016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 Norman Rudhumbu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5DFF1-0632-DC41-8079-D9882AFED7B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4432" y="302865"/>
            <a:ext cx="8698319" cy="1260475"/>
          </a:xfrm>
          <a:prstGeom prst="rect">
            <a:avLst/>
          </a:prstGeom>
        </p:spPr>
        <p:txBody>
          <a:bodyPr vert="horz" lIns="104287" tIns="52144" rIns="104287" bIns="52144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4432" y="1764666"/>
            <a:ext cx="9619774" cy="4991131"/>
          </a:xfrm>
          <a:prstGeom prst="rect">
            <a:avLst/>
          </a:prstGeom>
        </p:spPr>
        <p:txBody>
          <a:bodyPr vert="horz" lIns="104287" tIns="52144" rIns="104287" bIns="52144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75768" y="7009642"/>
            <a:ext cx="1008112" cy="402652"/>
          </a:xfrm>
          <a:prstGeom prst="rect">
            <a:avLst/>
          </a:prstGeom>
        </p:spPr>
        <p:txBody>
          <a:bodyPr vert="horz" lIns="104287" tIns="52144" rIns="104287" bIns="52144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0F83B5-4CF9-4436-8586-9BB81B73EA91}" type="datetime1">
              <a:rPr lang="en-US" smtClean="0"/>
              <a:t>06/27/2016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71911" y="7011120"/>
            <a:ext cx="4104455" cy="402652"/>
          </a:xfrm>
          <a:prstGeom prst="rect">
            <a:avLst/>
          </a:prstGeom>
        </p:spPr>
        <p:txBody>
          <a:bodyPr vert="horz" lIns="104287" tIns="52144" rIns="104287" bIns="52144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Dr Norman Rudhumbu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064399" y="7011120"/>
            <a:ext cx="1068505" cy="402652"/>
          </a:xfrm>
          <a:prstGeom prst="rect">
            <a:avLst/>
          </a:prstGeom>
        </p:spPr>
        <p:txBody>
          <a:bodyPr vert="horz" lIns="104287" tIns="52144" rIns="104287" bIns="52144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65DFF1-0632-DC41-8079-D9882AFED7B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defTabSz="521437" rtl="0" eaLnBrk="1" latinLnBrk="0" hangingPunct="1">
        <a:spcBef>
          <a:spcPct val="0"/>
        </a:spcBef>
        <a:buNone/>
        <a:defRPr sz="5000" kern="120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391077" indent="-391077" algn="l" defTabSz="521437" rtl="0" eaLnBrk="1" latinLnBrk="0" hangingPunct="1">
        <a:spcBef>
          <a:spcPct val="20000"/>
        </a:spcBef>
        <a:buFont typeface="Arial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847334" indent="-325898" algn="l" defTabSz="521437" rtl="0" eaLnBrk="1" latinLnBrk="0" hangingPunct="1">
        <a:spcBef>
          <a:spcPct val="20000"/>
        </a:spcBef>
        <a:buFont typeface="Arial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303592" indent="-260718" algn="l" defTabSz="521437" rtl="0" eaLnBrk="1" latinLnBrk="0" hangingPunct="1">
        <a:spcBef>
          <a:spcPct val="20000"/>
        </a:spcBef>
        <a:buFont typeface="Arial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1825028" indent="-260718" algn="l" defTabSz="521437" rtl="0" eaLnBrk="1" latinLnBrk="0" hangingPunct="1">
        <a:spcBef>
          <a:spcPct val="20000"/>
        </a:spcBef>
        <a:buFont typeface="Arial"/>
        <a:buChar char="–"/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46465" indent="-260718" algn="l" defTabSz="521437" rtl="0" eaLnBrk="1" latinLnBrk="0" hangingPunct="1">
        <a:spcBef>
          <a:spcPct val="20000"/>
        </a:spcBef>
        <a:buFont typeface="Arial"/>
        <a:buChar char="»"/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867901" indent="-260718" algn="l" defTabSz="521437" rtl="0" eaLnBrk="1" latinLnBrk="0" hangingPunct="1">
        <a:spcBef>
          <a:spcPct val="20000"/>
        </a:spcBef>
        <a:buFont typeface="Arial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389338" indent="-260718" algn="l" defTabSz="521437" rtl="0" eaLnBrk="1" latinLnBrk="0" hangingPunct="1">
        <a:spcBef>
          <a:spcPct val="20000"/>
        </a:spcBef>
        <a:buFont typeface="Arial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3910775" indent="-260718" algn="l" defTabSz="521437" rtl="0" eaLnBrk="1" latinLnBrk="0" hangingPunct="1">
        <a:spcBef>
          <a:spcPct val="20000"/>
        </a:spcBef>
        <a:buFont typeface="Arial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432211" indent="-260718" algn="l" defTabSz="521437" rtl="0" eaLnBrk="1" latinLnBrk="0" hangingPunct="1">
        <a:spcBef>
          <a:spcPct val="20000"/>
        </a:spcBef>
        <a:buFont typeface="Arial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21437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21437" algn="l" defTabSz="521437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42873" algn="l" defTabSz="521437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564310" algn="l" defTabSz="521437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085746" algn="l" defTabSz="521437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07183" algn="l" defTabSz="521437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28620" algn="l" defTabSz="521437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50056" algn="l" defTabSz="521437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171493" algn="l" defTabSz="521437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://www.google.co.bw/url?sa=i&amp;rct=j&amp;q=&amp;esrc=s&amp;source=images&amp;cd=&amp;cad=rja&amp;uact=8&amp;ved=0ahUKEwjn4ZrWo7DJAhWDWBQKHSdJCdIQjRwIBw&amp;url=http://deedees-jazz.com/thank-you/&amp;psig=AFQjCNFofbyEY23CPr7w4ZXFssbGN-INcA&amp;ust=1448702542151708" TargetMode="Externa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43920" y="466428"/>
            <a:ext cx="7200800" cy="1226765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Welcome 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B8229-969A-4E76-8F30-34269A8E0C65}" type="datetime1">
              <a:rPr lang="en-US" smtClean="0"/>
              <a:t>06/27/2016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5DFF1-0632-DC41-8079-D9882AFED7B7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43919" y="6606990"/>
            <a:ext cx="6800801" cy="402652"/>
          </a:xfrm>
        </p:spPr>
        <p:txBody>
          <a:bodyPr/>
          <a:lstStyle/>
          <a:p>
            <a:r>
              <a:rPr lang="en-US" sz="2400" b="1" smtClean="0">
                <a:solidFill>
                  <a:schemeClr val="bg1">
                    <a:lumMod val="95000"/>
                  </a:schemeClr>
                </a:solidFill>
              </a:rPr>
              <a:t>Dr Norman Rudhumbu </a:t>
            </a:r>
            <a:endParaRPr lang="en-US" sz="2400" b="1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Educational Measurement and Evaluation 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4F101-A243-4369-8543-52EA17764F15}" type="datetime1">
              <a:rPr lang="en-US" smtClean="0"/>
              <a:t>06/27/2016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 Norman Rudhumbu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5DFF1-0632-DC41-8079-D9882AFED7B7}" type="slidenum">
              <a:rPr lang="en-US" smtClean="0"/>
              <a:pPr/>
              <a:t>2</a:t>
            </a:fld>
            <a:endParaRPr lang="en-US" dirty="0"/>
          </a:p>
        </p:txBody>
      </p:sp>
      <p:pic>
        <p:nvPicPr>
          <p:cNvPr id="6" name="Picture 5" descr="education_book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919" y="1563340"/>
            <a:ext cx="10134599" cy="5294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5487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Course Objectives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A62A9-6D24-409B-BC84-C6314C647430}" type="datetime1">
              <a:rPr lang="en-US" smtClean="0"/>
              <a:t>06/27/2016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 Norman Rudhumbu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5DFF1-0632-DC41-8079-D9882AFED7B7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534433" y="1703933"/>
            <a:ext cx="9381886" cy="5170646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r>
              <a:rPr lang="en-US" sz="3000" b="1" dirty="0"/>
              <a:t>Objectives: </a:t>
            </a:r>
            <a:r>
              <a:rPr lang="en-US" sz="3000" dirty="0"/>
              <a:t>At the end of the course, students should be able to:</a:t>
            </a:r>
          </a:p>
          <a:p>
            <a:pPr marL="457200" indent="-457200">
              <a:buAutoNum type="arabicPeriod"/>
            </a:pPr>
            <a:r>
              <a:rPr lang="en-US" sz="3000" dirty="0" smtClean="0"/>
              <a:t>Define the terms testing, assessment, measurement and evaluation</a:t>
            </a:r>
            <a:endParaRPr lang="en-US" sz="3000" dirty="0"/>
          </a:p>
          <a:p>
            <a:pPr marL="457200" indent="-457200">
              <a:buAutoNum type="arabicPeriod"/>
            </a:pPr>
            <a:r>
              <a:rPr lang="en-US" sz="3000" dirty="0" smtClean="0"/>
              <a:t>Distinguish between assessment and evaluation</a:t>
            </a:r>
            <a:endParaRPr lang="en-US" sz="3000" dirty="0"/>
          </a:p>
          <a:p>
            <a:pPr marL="457200" indent="-457200">
              <a:buAutoNum type="arabicPeriod"/>
            </a:pPr>
            <a:r>
              <a:rPr lang="en-US" sz="3000" dirty="0" smtClean="0"/>
              <a:t>Explain the relationship between measurement and evaluation</a:t>
            </a:r>
            <a:endParaRPr lang="en-US" sz="3000" dirty="0"/>
          </a:p>
          <a:p>
            <a:pPr marL="457200" indent="-457200">
              <a:buAutoNum type="arabicPeriod"/>
            </a:pPr>
            <a:r>
              <a:rPr lang="en-US" sz="3000" dirty="0" smtClean="0"/>
              <a:t>Use measures of central tendency and variability to measure and evaluate students performance</a:t>
            </a:r>
            <a:endParaRPr lang="en-US" sz="3000" dirty="0"/>
          </a:p>
          <a:p>
            <a:pPr marL="457200" indent="-457200">
              <a:buAutoNum type="arabicPeriod"/>
            </a:pPr>
            <a:r>
              <a:rPr lang="en-US" sz="3000" dirty="0" smtClean="0"/>
              <a:t>Explain the relevance of validity and reliability measures in measurement and evaluation</a:t>
            </a: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2865089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Why measure and evaluate learning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5757AB-096E-423F-8EDD-30FA5526B286}" type="datetime1">
              <a:rPr lang="en-US" smtClean="0"/>
              <a:t>06/27/2016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 Norman Rudhumbu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5DFF1-0632-DC41-8079-D9882AFED7B7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678729" y="1724025"/>
            <a:ext cx="9525000" cy="489364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The following are some of the justifications for </a:t>
            </a:r>
            <a:r>
              <a:rPr lang="en-US" sz="2400" b="1" dirty="0" smtClean="0">
                <a:solidFill>
                  <a:srgbClr val="00B050"/>
                </a:solidFill>
              </a:rPr>
              <a:t>testing, measuring, assessment and evaluating</a:t>
            </a:r>
            <a:r>
              <a:rPr lang="en-US" sz="2400" b="1" dirty="0" smtClean="0"/>
              <a:t> learning: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400" b="1" i="1" dirty="0" smtClean="0">
                <a:solidFill>
                  <a:srgbClr val="FF0000"/>
                </a:solidFill>
              </a:rPr>
              <a:t>Placement: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dirty="0" smtClean="0"/>
              <a:t>To be able to place students in classes/programmes or to group students according to ability.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400" b="1" i="1" dirty="0" smtClean="0">
                <a:solidFill>
                  <a:srgbClr val="FF0000"/>
                </a:solidFill>
              </a:rPr>
              <a:t>Diagnosis: </a:t>
            </a:r>
            <a:r>
              <a:rPr lang="en-US" sz="2400" dirty="0" smtClean="0"/>
              <a:t>to be able to identify strengths and weaknesses of students.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400" b="1" i="1" dirty="0" smtClean="0">
                <a:solidFill>
                  <a:srgbClr val="FF0000"/>
                </a:solidFill>
              </a:rPr>
              <a:t>Evaluation of achievement: </a:t>
            </a:r>
            <a:r>
              <a:rPr lang="en-US" sz="2400" dirty="0" smtClean="0"/>
              <a:t>To be able to determine if individual students have reached/achieved important learning objectives/goals.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400" b="1" i="1" dirty="0" smtClean="0">
                <a:solidFill>
                  <a:srgbClr val="FF0000"/>
                </a:solidFill>
              </a:rPr>
              <a:t>Prediction:</a:t>
            </a:r>
            <a:r>
              <a:rPr lang="en-US" sz="2400" dirty="0" smtClean="0"/>
              <a:t> to be able to predict a student’s level of achievement in future activities.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400" b="1" i="1" dirty="0" smtClean="0">
                <a:solidFill>
                  <a:srgbClr val="FF0000"/>
                </a:solidFill>
              </a:rPr>
              <a:t>Programme evaluation: </a:t>
            </a:r>
            <a:r>
              <a:rPr lang="en-US" sz="2400" dirty="0" smtClean="0"/>
              <a:t>To be able to measure if the programme goals are being achieved.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400" b="1" i="1" dirty="0" smtClean="0">
                <a:solidFill>
                  <a:srgbClr val="FF0000"/>
                </a:solidFill>
              </a:rPr>
              <a:t>Motivation: </a:t>
            </a:r>
            <a:r>
              <a:rPr lang="en-US" sz="2400" dirty="0" smtClean="0"/>
              <a:t>To be able to motivate students to either do better or maintain the good academic progress.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033894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Testing, measuring and evaluation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4EF3D6-5F6F-4B37-9E0F-303FED380C4A}" type="datetime1">
              <a:rPr lang="en-US" smtClean="0"/>
              <a:t>06/27/2016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 Norman Rudhumbu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5DFF1-0632-DC41-8079-D9882AFED7B7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34432" y="1724025"/>
            <a:ext cx="9762887" cy="5078313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</a:rPr>
              <a:t>The above justifications imply that the four are measures of: 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3600" dirty="0" smtClean="0"/>
              <a:t>How much of the assigned materials the learners are mastering and/or have mastered; 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3600" dirty="0" smtClean="0"/>
              <a:t>How well learners are learning or have learned from materials; and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3600" dirty="0" smtClean="0"/>
              <a:t>How well learners are meeting or have met stated goals and objectives of their general learning.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308274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Tests and testing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7BF1C8-005B-459B-92CF-E0DD2B7A9948}" type="datetime1">
              <a:rPr lang="en-US" smtClean="0"/>
              <a:t>06/27/2016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 Norman Rudhumbu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5DFF1-0632-DC41-8079-D9882AFED7B7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34431" y="1647825"/>
            <a:ext cx="9839087" cy="489364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US" sz="2400" dirty="0" smtClean="0"/>
              <a:t>A test is a method for determining a student’s ability to complete certain tasks and to demonstrate mastery  of a skill or knowledge of content.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 smtClean="0"/>
              <a:t>A test is a measurement instrument that is used for eliciting a desired behaviour from which one can make inferences about certain characteristics of a student.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 smtClean="0"/>
              <a:t>It is an instrument or technique that measures a student’s knowledge or performance of something to determine what he/she knows.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 smtClean="0"/>
              <a:t>Types of tests include multiple choice, quizzes, true or false, short answer, essay type, etc.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 smtClean="0"/>
              <a:t>Tests are therefore a form of assessment for obtaining information needed for evaluation purposes.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 smtClean="0"/>
              <a:t>We therefore test so that we are able to </a:t>
            </a:r>
            <a:r>
              <a:rPr lang="en-US" sz="2400" b="1" dirty="0" smtClean="0">
                <a:solidFill>
                  <a:srgbClr val="FF0000"/>
                </a:solidFill>
              </a:rPr>
              <a:t>measure, assess and evaluate </a:t>
            </a:r>
            <a:r>
              <a:rPr lang="en-US" sz="2400" dirty="0" smtClean="0"/>
              <a:t>student performance.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2399424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Measurement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38C82F-F61E-44B1-84FD-169E1476F2C7}" type="datetime1">
              <a:rPr lang="en-US" smtClean="0"/>
              <a:t>06/27/2016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 Norman Rudhumbu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5DFF1-0632-DC41-8079-D9882AFED7B7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375766" y="1564330"/>
            <a:ext cx="9997751" cy="54938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700" i="1" dirty="0" smtClean="0"/>
              <a:t>“The only man who </a:t>
            </a:r>
            <a:r>
              <a:rPr lang="en-US" sz="2700" b="1" i="1" dirty="0" smtClean="0">
                <a:solidFill>
                  <a:srgbClr val="FF0000"/>
                </a:solidFill>
              </a:rPr>
              <a:t>behaves</a:t>
            </a:r>
            <a:r>
              <a:rPr lang="en-US" sz="2700" i="1" dirty="0" smtClean="0"/>
              <a:t> sensibly is my tailor. </a:t>
            </a:r>
            <a:r>
              <a:rPr lang="en-US" sz="2700" b="1" i="1" dirty="0" smtClean="0">
                <a:solidFill>
                  <a:srgbClr val="FF0000"/>
                </a:solidFill>
              </a:rPr>
              <a:t>He takes </a:t>
            </a:r>
            <a:r>
              <a:rPr lang="en-US" sz="2700" i="1" dirty="0" smtClean="0"/>
              <a:t>my measurements anew every time I need a new suit while all the rest of tailors go on with their old measurements and expect me to fit them”, George </a:t>
            </a:r>
            <a:r>
              <a:rPr lang="en-US" sz="2700" i="1" dirty="0"/>
              <a:t>B</a:t>
            </a:r>
            <a:r>
              <a:rPr lang="en-US" sz="2700" i="1" dirty="0" smtClean="0"/>
              <a:t>ernard Shaw (2005). 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700" dirty="0" smtClean="0"/>
              <a:t>Measurement is the process of assigning numbers to objects or observations.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700" dirty="0" smtClean="0"/>
              <a:t>It is a process of obtaining a numerical description of the degree to which a student possesses (has learned) particular characteristics.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700" dirty="0" smtClean="0"/>
              <a:t>It takes place when a test is given and a score is obtained.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700" dirty="0" smtClean="0"/>
              <a:t>If a test collects quantitative data, the score is a number.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700" dirty="0" smtClean="0"/>
              <a:t>If a test collects qualitative data, the score may be a label, phrase or word such as excellent.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700" dirty="0" smtClean="0"/>
              <a:t>Measurement </a:t>
            </a:r>
            <a:r>
              <a:rPr lang="en-US" sz="2700" b="1" dirty="0" smtClean="0">
                <a:solidFill>
                  <a:srgbClr val="FF0000"/>
                </a:solidFill>
              </a:rPr>
              <a:t>expresses how much </a:t>
            </a:r>
            <a:r>
              <a:rPr lang="en-US" sz="2700" dirty="0" smtClean="0"/>
              <a:t>a student has learned.</a:t>
            </a:r>
            <a:endParaRPr lang="en-US" sz="2700" dirty="0"/>
          </a:p>
        </p:txBody>
      </p:sp>
    </p:spTree>
    <p:extLst>
      <p:ext uri="{BB962C8B-B14F-4D97-AF65-F5344CB8AC3E}">
        <p14:creationId xmlns:p14="http://schemas.microsoft.com/office/powerpoint/2010/main" val="37873595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Measurement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09F3E-6244-4491-ABBB-EC255FEA9B7C}" type="datetime1">
              <a:rPr lang="en-US" smtClean="0"/>
              <a:t>06/27/2016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 Norman Rudhumbu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5DFF1-0632-DC41-8079-D9882AFED7B7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358378" y="1724025"/>
            <a:ext cx="10073951" cy="526297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0070C0"/>
                </a:solidFill>
              </a:rPr>
              <a:t>Types of numbers or labels used for measuring learning: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400" b="1" dirty="0" smtClean="0">
                <a:solidFill>
                  <a:srgbClr val="FF0000"/>
                </a:solidFill>
              </a:rPr>
              <a:t>Nominal scale: </a:t>
            </a:r>
            <a:r>
              <a:rPr lang="en-US" sz="2400" dirty="0" smtClean="0"/>
              <a:t>focuses on providing some name or </a:t>
            </a:r>
            <a:r>
              <a:rPr lang="en-US" sz="2400" dirty="0" err="1" smtClean="0"/>
              <a:t>categorisation</a:t>
            </a:r>
            <a:r>
              <a:rPr lang="en-US" sz="2400" dirty="0" smtClean="0"/>
              <a:t> or label </a:t>
            </a:r>
            <a:r>
              <a:rPr lang="en-US" sz="2400" dirty="0" err="1" smtClean="0"/>
              <a:t>eg</a:t>
            </a:r>
            <a:r>
              <a:rPr lang="en-US" sz="2400" dirty="0" smtClean="0"/>
              <a:t>, local, Zambian, male, old, mature, player shirt numbers, etc.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400" b="1" dirty="0" smtClean="0">
                <a:solidFill>
                  <a:srgbClr val="FF0000"/>
                </a:solidFill>
              </a:rPr>
              <a:t>Ordinal scale: </a:t>
            </a:r>
            <a:r>
              <a:rPr lang="en-US" sz="2400" dirty="0" smtClean="0"/>
              <a:t>Focuses on recording the relative </a:t>
            </a:r>
            <a:r>
              <a:rPr lang="en-US" sz="2400" b="1" dirty="0" smtClean="0">
                <a:solidFill>
                  <a:srgbClr val="00B050"/>
                </a:solidFill>
              </a:rPr>
              <a:t>magnitude</a:t>
            </a:r>
            <a:r>
              <a:rPr lang="en-US" sz="2400" dirty="0" smtClean="0"/>
              <a:t> ,</a:t>
            </a:r>
            <a:r>
              <a:rPr lang="en-US" sz="2400" dirty="0" err="1" smtClean="0"/>
              <a:t>eg</a:t>
            </a:r>
            <a:r>
              <a:rPr lang="en-US" sz="2400" dirty="0" smtClean="0"/>
              <a:t>, Very happy, happy, unhappy, higher than, about the same, lower than, etc.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/>
              <a:t>The </a:t>
            </a:r>
            <a:r>
              <a:rPr lang="en-US" sz="2400" b="1" dirty="0">
                <a:solidFill>
                  <a:srgbClr val="00B050"/>
                </a:solidFill>
              </a:rPr>
              <a:t>ordinal type </a:t>
            </a:r>
            <a:r>
              <a:rPr lang="en-US" sz="2400" dirty="0"/>
              <a:t>allows for rank order (1st, 2nd, 3rd, etc.) by which data can be </a:t>
            </a:r>
            <a:r>
              <a:rPr lang="en-US" sz="2400" dirty="0" smtClean="0"/>
              <a:t>sorted.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400" b="1" dirty="0" smtClean="0">
                <a:solidFill>
                  <a:srgbClr val="FF0000"/>
                </a:solidFill>
              </a:rPr>
              <a:t>Interval scale: </a:t>
            </a:r>
            <a:r>
              <a:rPr lang="en-US" sz="2400" dirty="0" smtClean="0"/>
              <a:t>Focuses on use of scales, </a:t>
            </a:r>
            <a:r>
              <a:rPr lang="en-US" sz="2400" dirty="0" err="1" smtClean="0"/>
              <a:t>eg</a:t>
            </a:r>
            <a:r>
              <a:rPr lang="en-US" sz="2400" dirty="0" smtClean="0"/>
              <a:t>, SA, A, DA, SDA.</a:t>
            </a:r>
          </a:p>
          <a:p>
            <a:r>
              <a:rPr lang="en-US" sz="2400" dirty="0" smtClean="0"/>
              <a:t>Interval means space between. 10, 20, 30, 40, or 10-20; 20-30; 30-40; 40-50, </a:t>
            </a:r>
            <a:r>
              <a:rPr lang="en-US" sz="2400" dirty="0" err="1" smtClean="0"/>
              <a:t>etc</a:t>
            </a:r>
            <a:r>
              <a:rPr lang="en-US" sz="2400" dirty="0" smtClean="0"/>
              <a:t> represent intervals.</a:t>
            </a:r>
          </a:p>
          <a:p>
            <a:r>
              <a:rPr lang="en-US" sz="2400" dirty="0"/>
              <a:t>The </a:t>
            </a:r>
            <a:r>
              <a:rPr lang="en-US" sz="2400" b="1" dirty="0">
                <a:solidFill>
                  <a:srgbClr val="00B050"/>
                </a:solidFill>
              </a:rPr>
              <a:t>interval type</a:t>
            </a:r>
            <a:r>
              <a:rPr lang="en-US" sz="2400" dirty="0"/>
              <a:t> allows </a:t>
            </a:r>
            <a:r>
              <a:rPr lang="en-US" sz="2400" dirty="0" smtClean="0"/>
              <a:t>calculation of </a:t>
            </a:r>
            <a:r>
              <a:rPr lang="en-US" sz="2400" dirty="0"/>
              <a:t>the degree of difference between </a:t>
            </a:r>
            <a:r>
              <a:rPr lang="en-US" sz="2400" dirty="0" smtClean="0"/>
              <a:t>items.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400" b="1" dirty="0" smtClean="0">
                <a:solidFill>
                  <a:srgbClr val="FF0000"/>
                </a:solidFill>
              </a:rPr>
              <a:t>Ratio scale: </a:t>
            </a:r>
            <a:r>
              <a:rPr lang="en-US" sz="2400" dirty="0" smtClean="0"/>
              <a:t>focuses on representing a score as a ratio or fraction, </a:t>
            </a:r>
            <a:r>
              <a:rPr lang="en-US" sz="2400" dirty="0" err="1" smtClean="0"/>
              <a:t>eg</a:t>
            </a:r>
            <a:r>
              <a:rPr lang="en-US" sz="2400" dirty="0" smtClean="0"/>
              <a:t>, 7/10, 80%, 65, etc</a:t>
            </a:r>
            <a:r>
              <a:rPr lang="en-US" sz="2400" dirty="0"/>
              <a:t>. </a:t>
            </a:r>
            <a:r>
              <a:rPr lang="en-US" sz="2400" dirty="0" smtClean="0"/>
              <a:t>Specifies </a:t>
            </a:r>
            <a:r>
              <a:rPr lang="en-US" sz="2400" dirty="0"/>
              <a:t>"how much" of something (i.e. an amount or magnitude) or "how many" (a count). </a:t>
            </a:r>
          </a:p>
        </p:txBody>
      </p:sp>
    </p:spTree>
    <p:extLst>
      <p:ext uri="{BB962C8B-B14F-4D97-AF65-F5344CB8AC3E}">
        <p14:creationId xmlns:p14="http://schemas.microsoft.com/office/powerpoint/2010/main" val="22963599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Measurement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0DC96-6639-4975-91F7-0FBF354B42D6}" type="datetime1">
              <a:rPr lang="en-US" smtClean="0"/>
              <a:t>06/27/2016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 Norman Rudhumbu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5DFF1-0632-DC41-8079-D9882AFED7B7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696119" y="1876425"/>
            <a:ext cx="9525000" cy="4647426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marL="571500" indent="-571500">
              <a:buFont typeface="Arial" pitchFamily="34" charset="0"/>
              <a:buChar char="•"/>
            </a:pPr>
            <a:r>
              <a:rPr lang="en-US" sz="3700" dirty="0" smtClean="0"/>
              <a:t>From the above, </a:t>
            </a:r>
            <a:r>
              <a:rPr lang="en-US" sz="3700" b="1" dirty="0" smtClean="0">
                <a:solidFill>
                  <a:srgbClr val="00B050"/>
                </a:solidFill>
              </a:rPr>
              <a:t>measurement</a:t>
            </a:r>
            <a:r>
              <a:rPr lang="en-US" sz="3700" dirty="0" smtClean="0"/>
              <a:t> can therefore be described as </a:t>
            </a:r>
            <a:r>
              <a:rPr lang="en-US" sz="3700" b="1" dirty="0" smtClean="0">
                <a:solidFill>
                  <a:srgbClr val="00B050"/>
                </a:solidFill>
              </a:rPr>
              <a:t>the process </a:t>
            </a:r>
            <a:r>
              <a:rPr lang="en-US" sz="3700" dirty="0" smtClean="0"/>
              <a:t>by which the </a:t>
            </a:r>
            <a:r>
              <a:rPr lang="en-US" sz="3700" b="1" dirty="0" smtClean="0">
                <a:solidFill>
                  <a:srgbClr val="0070C0"/>
                </a:solidFill>
              </a:rPr>
              <a:t>attributes</a:t>
            </a:r>
            <a:r>
              <a:rPr lang="en-US" sz="3700" dirty="0" smtClean="0"/>
              <a:t> or </a:t>
            </a:r>
            <a:r>
              <a:rPr lang="en-US" sz="3700" b="1" dirty="0" smtClean="0">
                <a:solidFill>
                  <a:srgbClr val="0070C0"/>
                </a:solidFill>
              </a:rPr>
              <a:t>dimensions</a:t>
            </a:r>
            <a:r>
              <a:rPr lang="en-US" sz="3700" dirty="0" smtClean="0"/>
              <a:t> of students are </a:t>
            </a:r>
            <a:r>
              <a:rPr lang="en-US" sz="3700" b="1" dirty="0" smtClean="0">
                <a:solidFill>
                  <a:srgbClr val="FF0000"/>
                </a:solidFill>
              </a:rPr>
              <a:t>determined</a:t>
            </a:r>
            <a:r>
              <a:rPr lang="en-US" sz="3700" dirty="0" smtClean="0"/>
              <a:t> and </a:t>
            </a:r>
            <a:r>
              <a:rPr lang="en-US" sz="3700" b="1" dirty="0" smtClean="0">
                <a:solidFill>
                  <a:srgbClr val="FF0000"/>
                </a:solidFill>
              </a:rPr>
              <a:t>quantified.</a:t>
            </a:r>
          </a:p>
          <a:p>
            <a:pPr marL="571500" indent="-571500">
              <a:buFont typeface="Arial" pitchFamily="34" charset="0"/>
              <a:buChar char="•"/>
            </a:pPr>
            <a:r>
              <a:rPr lang="en-US" sz="3700" dirty="0" smtClean="0"/>
              <a:t>When we </a:t>
            </a:r>
            <a:r>
              <a:rPr lang="en-US" sz="3700" b="1" dirty="0" smtClean="0">
                <a:solidFill>
                  <a:srgbClr val="00B050"/>
                </a:solidFill>
              </a:rPr>
              <a:t>measure</a:t>
            </a:r>
            <a:r>
              <a:rPr lang="en-US" sz="3700" dirty="0" smtClean="0"/>
              <a:t> therefore, we are </a:t>
            </a:r>
            <a:r>
              <a:rPr lang="en-US" sz="3700" b="1" dirty="0" smtClean="0">
                <a:solidFill>
                  <a:srgbClr val="00B050"/>
                </a:solidFill>
              </a:rPr>
              <a:t>not assessing</a:t>
            </a:r>
            <a:r>
              <a:rPr lang="en-US" sz="3700" dirty="0" smtClean="0"/>
              <a:t> anything but are </a:t>
            </a:r>
            <a:r>
              <a:rPr lang="en-US" sz="3700" b="1" dirty="0" smtClean="0">
                <a:solidFill>
                  <a:srgbClr val="00B050"/>
                </a:solidFill>
              </a:rPr>
              <a:t>just collecting information</a:t>
            </a:r>
            <a:r>
              <a:rPr lang="en-US" sz="3700" dirty="0" smtClean="0"/>
              <a:t> relative to some </a:t>
            </a:r>
            <a:r>
              <a:rPr lang="en-US" sz="3700" b="1" dirty="0" smtClean="0">
                <a:solidFill>
                  <a:srgbClr val="FF0000"/>
                </a:solidFill>
              </a:rPr>
              <a:t>established rule </a:t>
            </a:r>
            <a:r>
              <a:rPr lang="en-US" sz="3700" dirty="0" smtClean="0"/>
              <a:t>or </a:t>
            </a:r>
            <a:r>
              <a:rPr lang="en-US" sz="3700" b="1" dirty="0" smtClean="0">
                <a:solidFill>
                  <a:srgbClr val="FF0000"/>
                </a:solidFill>
              </a:rPr>
              <a:t>standard.</a:t>
            </a:r>
            <a:endParaRPr lang="en-US" sz="37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7644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Functions of measurement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B5B9A-2C9E-4CB1-8B62-F5DE00534C67}" type="datetime1">
              <a:rPr lang="en-US" smtClean="0"/>
              <a:t>06/27/2016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 Norman Rudhumbu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5DFF1-0632-DC41-8079-D9882AFED7B7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534431" y="1724025"/>
            <a:ext cx="9915287" cy="501675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US" sz="3200" b="1" dirty="0" smtClean="0">
                <a:solidFill>
                  <a:srgbClr val="FF0000"/>
                </a:solidFill>
              </a:rPr>
              <a:t>Instructional function:</a:t>
            </a:r>
          </a:p>
          <a:p>
            <a:pPr marL="864337" lvl="1" indent="-342900">
              <a:buFont typeface="Wingdings" pitchFamily="2" charset="2"/>
              <a:buChar char="Ø"/>
            </a:pPr>
            <a:r>
              <a:rPr lang="en-US" sz="3200" dirty="0" smtClean="0"/>
              <a:t>This is the principal or main function</a:t>
            </a:r>
          </a:p>
          <a:p>
            <a:pPr marL="864337" lvl="1" indent="-342900">
              <a:buFont typeface="Wingdings" pitchFamily="2" charset="2"/>
              <a:buChar char="Ø"/>
            </a:pPr>
            <a:r>
              <a:rPr lang="en-US" sz="3200" dirty="0" smtClean="0"/>
              <a:t>Relates to measurement as the determining of what knowledge, skills, abilities, habits and attitudes have been acquired by students.</a:t>
            </a:r>
          </a:p>
          <a:p>
            <a:pPr marL="864337" lvl="1" indent="-342900">
              <a:buFont typeface="Wingdings" pitchFamily="2" charset="2"/>
              <a:buChar char="Ø"/>
            </a:pPr>
            <a:r>
              <a:rPr lang="en-US" sz="3200" dirty="0" smtClean="0"/>
              <a:t>Also relates to determining what progress (the extent of learning) has been attained by students.</a:t>
            </a:r>
          </a:p>
          <a:p>
            <a:pPr marL="864337" lvl="1" indent="-342900">
              <a:buFont typeface="Wingdings" pitchFamily="2" charset="2"/>
              <a:buChar char="Ø"/>
            </a:pPr>
            <a:r>
              <a:rPr lang="en-US" sz="3200" dirty="0" smtClean="0"/>
              <a:t>Seeks also to identify the strengths, weaknesses, difficulties and needs of students to thus serving as aid for guidance, counseling and progress.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702947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Measurement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916D88-4290-4D09-B87D-1D6B66ACEC07}" type="datetime1">
              <a:rPr lang="en-US" smtClean="0"/>
              <a:t>06/27/2016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 Norman Rudhumbu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5DFF1-0632-DC41-8079-D9882AFED7B7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534430" y="1563340"/>
            <a:ext cx="9915287" cy="526297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US" sz="2800" b="1" dirty="0" smtClean="0">
                <a:solidFill>
                  <a:srgbClr val="FF0000"/>
                </a:solidFill>
              </a:rPr>
              <a:t>Administrative/supervisory function:</a:t>
            </a:r>
          </a:p>
          <a:p>
            <a:pPr marL="864337" lvl="1" indent="-342900">
              <a:buFont typeface="Wingdings" pitchFamily="2" charset="2"/>
              <a:buChar char="Ø"/>
            </a:pPr>
            <a:r>
              <a:rPr lang="en-US" sz="2800" dirty="0" smtClean="0"/>
              <a:t>To maintain institutional, faculty, department standards;</a:t>
            </a:r>
          </a:p>
          <a:p>
            <a:pPr marL="864337" lvl="1" indent="-342900">
              <a:buFont typeface="Wingdings" pitchFamily="2" charset="2"/>
              <a:buChar char="Ø"/>
            </a:pPr>
            <a:r>
              <a:rPr lang="en-US" sz="2800" dirty="0" smtClean="0"/>
              <a:t>To classify or select students for </a:t>
            </a:r>
            <a:r>
              <a:rPr lang="en-US" sz="2800" dirty="0" err="1" smtClean="0"/>
              <a:t>honours</a:t>
            </a:r>
            <a:r>
              <a:rPr lang="en-US" sz="2800" dirty="0" smtClean="0"/>
              <a:t>; </a:t>
            </a:r>
          </a:p>
          <a:p>
            <a:pPr marL="864337" lvl="1" indent="-342900">
              <a:buFont typeface="Wingdings" pitchFamily="2" charset="2"/>
              <a:buChar char="Ø"/>
            </a:pPr>
            <a:r>
              <a:rPr lang="en-US" sz="2800" dirty="0" smtClean="0"/>
              <a:t>To determine teacher efficiency (doing more with little), effectiveness of methods, strategies used in relation to strengths, weaknesses or needs of students;</a:t>
            </a:r>
          </a:p>
          <a:p>
            <a:pPr marL="864337" lvl="1" indent="-342900">
              <a:buFont typeface="Wingdings" pitchFamily="2" charset="2"/>
              <a:buChar char="Ø"/>
            </a:pPr>
            <a:r>
              <a:rPr lang="en-US" sz="2800" dirty="0" smtClean="0"/>
              <a:t>To serve as guide or basis for curriculum making and development;</a:t>
            </a:r>
          </a:p>
          <a:p>
            <a:pPr marL="864337" lvl="1" indent="-342900">
              <a:buFont typeface="Wingdings" pitchFamily="2" charset="2"/>
              <a:buChar char="Ø"/>
            </a:pPr>
            <a:r>
              <a:rPr lang="en-US" sz="2800" dirty="0" smtClean="0"/>
              <a:t>To set up norms of performance at the institutions, in faculties and departments;</a:t>
            </a:r>
          </a:p>
          <a:p>
            <a:pPr marL="864337" lvl="1" indent="-342900">
              <a:buFont typeface="Wingdings" pitchFamily="2" charset="2"/>
              <a:buChar char="Ø"/>
            </a:pPr>
            <a:r>
              <a:rPr lang="en-US" sz="2800" dirty="0" smtClean="0"/>
              <a:t>To inform parents of their children’s performance; and </a:t>
            </a:r>
          </a:p>
          <a:p>
            <a:pPr marL="864337" lvl="1" indent="-342900">
              <a:buFont typeface="Wingdings" pitchFamily="2" charset="2"/>
              <a:buChar char="Ø"/>
            </a:pPr>
            <a:r>
              <a:rPr lang="en-US" sz="2800" dirty="0" smtClean="0"/>
              <a:t>To serve as a basis for research.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6031809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Practice on Measurement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69840A-6D0D-4B4D-93D2-A24600F19D23}" type="datetime1">
              <a:rPr lang="en-US" smtClean="0"/>
              <a:t>06/27/2016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 Norman Rudhumbu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5DFF1-0632-DC41-8079-D9882AFED7B7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15119" y="1876425"/>
            <a:ext cx="10134600" cy="461664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smtClean="0"/>
              <a:t>Calculation of angles of a triangle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  <p:grpSp>
        <p:nvGrpSpPr>
          <p:cNvPr id="23" name="Group 22"/>
          <p:cNvGrpSpPr/>
          <p:nvPr/>
        </p:nvGrpSpPr>
        <p:grpSpPr>
          <a:xfrm>
            <a:off x="1839119" y="2155706"/>
            <a:ext cx="4225280" cy="3683119"/>
            <a:chOff x="1839119" y="2155706"/>
            <a:chExt cx="4225280" cy="3683119"/>
          </a:xfrm>
        </p:grpSpPr>
        <p:sp>
          <p:nvSpPr>
            <p:cNvPr id="7" name="Isosceles Triangle 6"/>
            <p:cNvSpPr/>
            <p:nvPr/>
          </p:nvSpPr>
          <p:spPr>
            <a:xfrm>
              <a:off x="1839119" y="2867339"/>
              <a:ext cx="4225280" cy="2938924"/>
            </a:xfrm>
            <a:prstGeom prst="triangl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9" name="Straight Connector 8"/>
            <p:cNvCxnSpPr/>
            <p:nvPr/>
          </p:nvCxnSpPr>
          <p:spPr>
            <a:xfrm flipV="1">
              <a:off x="3744119" y="2181225"/>
              <a:ext cx="762000" cy="99060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0" name="Arc 9"/>
            <p:cNvSpPr/>
            <p:nvPr/>
          </p:nvSpPr>
          <p:spPr>
            <a:xfrm rot="3552241">
              <a:off x="3191669" y="2022356"/>
              <a:ext cx="1104900" cy="1371600"/>
            </a:xfrm>
            <a:prstGeom prst="arc">
              <a:avLst>
                <a:gd name="adj1" fmla="val 16200000"/>
                <a:gd name="adj2" fmla="val 20808162"/>
              </a:avLst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991519" y="5423327"/>
              <a:ext cx="685800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7</a:t>
              </a:r>
              <a:r>
                <a:rPr lang="en-US" dirty="0" smtClean="0"/>
                <a:t>0</a:t>
              </a:r>
              <a:r>
                <a:rPr lang="en-US" dirty="0"/>
                <a:t>◦</a:t>
              </a:r>
            </a:p>
          </p:txBody>
        </p:sp>
        <p:cxnSp>
          <p:nvCxnSpPr>
            <p:cNvPr id="13" name="Straight Connector 12"/>
            <p:cNvCxnSpPr/>
            <p:nvPr/>
          </p:nvCxnSpPr>
          <p:spPr>
            <a:xfrm>
              <a:off x="2872174" y="4010025"/>
              <a:ext cx="338545" cy="359338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flipH="1">
              <a:off x="4734719" y="4010025"/>
              <a:ext cx="304801" cy="359338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9" name="TextBox 18"/>
            <p:cNvSpPr txBox="1"/>
            <p:nvPr/>
          </p:nvSpPr>
          <p:spPr>
            <a:xfrm>
              <a:off x="3768293" y="2945852"/>
              <a:ext cx="457200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x◦</a:t>
              </a:r>
              <a:endParaRPr lang="en-US" dirty="0"/>
            </a:p>
          </p:txBody>
        </p:sp>
      </p:grpSp>
      <p:sp>
        <p:nvSpPr>
          <p:cNvPr id="20" name="TextBox 19"/>
          <p:cNvSpPr txBox="1"/>
          <p:nvPr/>
        </p:nvSpPr>
        <p:spPr>
          <a:xfrm>
            <a:off x="3996893" y="2652979"/>
            <a:ext cx="53340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y◦</a:t>
            </a:r>
            <a:endParaRPr lang="en-US" dirty="0"/>
          </a:p>
        </p:txBody>
      </p:sp>
      <p:sp>
        <p:nvSpPr>
          <p:cNvPr id="21" name="Arc 20"/>
          <p:cNvSpPr/>
          <p:nvPr/>
        </p:nvSpPr>
        <p:spPr>
          <a:xfrm rot="7672525">
            <a:off x="3465863" y="2515590"/>
            <a:ext cx="567680" cy="860524"/>
          </a:xfrm>
          <a:prstGeom prst="arc">
            <a:avLst>
              <a:gd name="adj1" fmla="val 16200000"/>
              <a:gd name="adj2" fmla="val 19948641"/>
            </a:avLst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>
            <a:off x="6868319" y="2091772"/>
            <a:ext cx="2514600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Calculate the angles labeled x◦ and y◦ </a:t>
            </a:r>
          </a:p>
          <a:p>
            <a:r>
              <a:rPr lang="en-US" dirty="0" smtClean="0"/>
              <a:t>(10 marks)</a:t>
            </a:r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6906347" y="3274972"/>
            <a:ext cx="2554815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What are we measuring in students?</a:t>
            </a:r>
            <a:endParaRPr 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6906347" y="4430981"/>
            <a:ext cx="301201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/>
              <a:t>Understanding of: 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1800" dirty="0" smtClean="0"/>
              <a:t>types of triangles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1800" dirty="0" smtClean="0"/>
              <a:t>Sum of degrees of interior angles of a triangle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1800" dirty="0" smtClean="0"/>
              <a:t>Straight line angles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1800" dirty="0" smtClean="0"/>
              <a:t>Application of the above 3 in Calculations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123222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4" grpId="0"/>
      <p:bldP spid="2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Assessment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D93A6F-22C6-4C98-BD99-07D9DE53F6CC}" type="datetime1">
              <a:rPr lang="en-US" smtClean="0"/>
              <a:t>06/27/2016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 Norman Rudhumbu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5DFF1-0632-DC41-8079-D9882AFED7B7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72231" y="1592039"/>
            <a:ext cx="9997751" cy="526297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en-US" sz="2800" b="1" dirty="0" smtClean="0"/>
              <a:t>Assessment is a process of documenting (using descriptive statistics tools) of knowledge, skills, attributes and beliefs usually in measurable terms.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b="1" dirty="0" smtClean="0"/>
              <a:t>It is a process of describing, collecting, </a:t>
            </a:r>
            <a:r>
              <a:rPr lang="en-US" sz="2800" b="1" dirty="0" smtClean="0">
                <a:solidFill>
                  <a:prstClr val="black"/>
                </a:solidFill>
              </a:rPr>
              <a:t>scoring, </a:t>
            </a:r>
            <a:r>
              <a:rPr lang="en-US" sz="2800" b="1" dirty="0" smtClean="0"/>
              <a:t>recording, and interpreting information about learning.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b="1" dirty="0" smtClean="0"/>
              <a:t>Aim of assessment is improvement rather than judgement.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b="1" dirty="0" smtClean="0"/>
              <a:t>It is a broad term that includes testing, i.e., we assess through testing.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b="1" dirty="0" smtClean="0"/>
              <a:t>We test achievement of objectives at the end of a lesson or unit but we assess progress at mid semester or the end of a semester or school year  through testing.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b="1" dirty="0" smtClean="0"/>
              <a:t>All tests are assessments but not all assessments are tests.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11532708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Assessment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92DD4-0CE5-4A2E-B2D1-4CC3FEC81109}" type="datetime1">
              <a:rPr lang="en-US" smtClean="0"/>
              <a:t>06/27/2016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 Norman Rudhumbu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5DFF1-0632-DC41-8079-D9882AFED7B7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75767" y="1719566"/>
            <a:ext cx="9997751" cy="489364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600" b="1" dirty="0" smtClean="0">
                <a:solidFill>
                  <a:srgbClr val="00B050"/>
                </a:solidFill>
              </a:rPr>
              <a:t>Types of assessment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600" dirty="0" smtClean="0"/>
              <a:t>Assessment is of two types namely </a:t>
            </a:r>
            <a:r>
              <a:rPr lang="en-US" sz="2600" dirty="0" smtClean="0">
                <a:solidFill>
                  <a:srgbClr val="FF0000"/>
                </a:solidFill>
              </a:rPr>
              <a:t>formative assessment</a:t>
            </a:r>
            <a:r>
              <a:rPr lang="en-US" sz="2600" dirty="0" smtClean="0"/>
              <a:t> and </a:t>
            </a:r>
            <a:r>
              <a:rPr lang="en-US" sz="2600" dirty="0" smtClean="0">
                <a:solidFill>
                  <a:srgbClr val="FF0000"/>
                </a:solidFill>
              </a:rPr>
              <a:t>summative assessment.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600" dirty="0" smtClean="0"/>
              <a:t>Formative assessment is referred to as </a:t>
            </a:r>
            <a:r>
              <a:rPr lang="en-US" sz="2600" dirty="0" smtClean="0">
                <a:solidFill>
                  <a:srgbClr val="FF0000"/>
                </a:solidFill>
              </a:rPr>
              <a:t>assessment for learning. 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600" dirty="0" smtClean="0"/>
              <a:t>Formative assessment also referred to as </a:t>
            </a:r>
            <a:r>
              <a:rPr lang="en-US" sz="2600" dirty="0" smtClean="0">
                <a:solidFill>
                  <a:srgbClr val="FF0000"/>
                </a:solidFill>
              </a:rPr>
              <a:t>assessment for learning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600" dirty="0" smtClean="0"/>
              <a:t>Summative assessment is referred to as </a:t>
            </a:r>
            <a:r>
              <a:rPr lang="en-US" sz="2600" dirty="0" smtClean="0">
                <a:solidFill>
                  <a:srgbClr val="FF0000"/>
                </a:solidFill>
              </a:rPr>
              <a:t>assessment of learning.</a:t>
            </a:r>
          </a:p>
          <a:p>
            <a:r>
              <a:rPr lang="en-US" sz="2600" dirty="0" smtClean="0">
                <a:solidFill>
                  <a:srgbClr val="FF0000"/>
                </a:solidFill>
              </a:rPr>
              <a:t>1. Assessment for learning (Formative assessment) 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600" dirty="0" smtClean="0"/>
              <a:t>Students are assessed during learning with the focus being on</a:t>
            </a:r>
            <a:r>
              <a:rPr lang="en-US" sz="2600" dirty="0" smtClean="0">
                <a:solidFill>
                  <a:srgbClr val="FF0000"/>
                </a:solidFill>
              </a:rPr>
              <a:t> the process </a:t>
            </a:r>
            <a:r>
              <a:rPr lang="en-US" sz="2600" dirty="0" smtClean="0"/>
              <a:t>(how the learning/teaching process is going). 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600" dirty="0" smtClean="0"/>
              <a:t>It is a process that involves both the teacher and students in an ongoing </a:t>
            </a:r>
            <a:r>
              <a:rPr lang="en-US" sz="2600" dirty="0" smtClean="0">
                <a:solidFill>
                  <a:srgbClr val="FF0000"/>
                </a:solidFill>
              </a:rPr>
              <a:t>dialogue, descriptive feedback, and reflection </a:t>
            </a:r>
            <a:r>
              <a:rPr lang="en-US" sz="2600" dirty="0" smtClean="0"/>
              <a:t>throughout instruction.  </a:t>
            </a: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1110033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Assessment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6024EE-B3D3-4C6C-B679-92FF3AC3EA5E}" type="datetime1">
              <a:rPr lang="en-US" smtClean="0"/>
              <a:t>06/27/2016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 Norman Rudhumbu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5DFF1-0632-DC41-8079-D9882AFED7B7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34432" y="1876425"/>
            <a:ext cx="9839087" cy="378565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FF0000"/>
                </a:solidFill>
              </a:rPr>
              <a:t>Purpose of assessment for learning (AFL):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4000" dirty="0" smtClean="0"/>
              <a:t>To promote further improvement of student learning during the teaching/learning process.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4000" dirty="0" smtClean="0"/>
              <a:t>To involve students in the ongoing assessment of their own achievement.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692598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Assessment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67961-AE33-42E4-AFC0-7EA479DAC5CD}" type="datetime1">
              <a:rPr lang="en-US" smtClean="0"/>
              <a:t>06/27/2016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 Norman Rudhumbu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5DFF1-0632-DC41-8079-D9882AFED7B7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34432" y="1952625"/>
            <a:ext cx="9839087" cy="347787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solidFill>
                  <a:srgbClr val="FF0000"/>
                </a:solidFill>
              </a:rPr>
              <a:t>Assessment as learning (AAL):</a:t>
            </a:r>
          </a:p>
          <a:p>
            <a:r>
              <a:rPr lang="en-US" sz="4400" dirty="0" smtClean="0"/>
              <a:t>Its main purpose is to inform students of their progress, </a:t>
            </a:r>
            <a:r>
              <a:rPr lang="en-US" sz="4400" dirty="0" err="1" smtClean="0"/>
              <a:t>ie</a:t>
            </a:r>
            <a:r>
              <a:rPr lang="en-US" sz="4400" dirty="0" smtClean="0"/>
              <a:t>, to ask the question: </a:t>
            </a:r>
          </a:p>
          <a:p>
            <a:r>
              <a:rPr lang="en-US" sz="4400" dirty="0" smtClean="0"/>
              <a:t>Are students learning anything at all during instruction? 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2496551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Assessment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1D7D9-231B-45F1-A36B-3C8E62182D15}" type="datetime1">
              <a:rPr lang="en-US" smtClean="0"/>
              <a:t>06/27/2016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 Norman Rudhumbu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5DFF1-0632-DC41-8079-D9882AFED7B7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86087" y="1590183"/>
            <a:ext cx="9762887" cy="532453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3400" b="1" dirty="0" smtClean="0">
                <a:solidFill>
                  <a:srgbClr val="FF0000"/>
                </a:solidFill>
              </a:rPr>
              <a:t>2. Assessment Of learning (AOF) (Summative  </a:t>
            </a:r>
          </a:p>
          <a:p>
            <a:r>
              <a:rPr lang="en-US" sz="3400" b="1" dirty="0">
                <a:solidFill>
                  <a:srgbClr val="FF0000"/>
                </a:solidFill>
              </a:rPr>
              <a:t> </a:t>
            </a:r>
            <a:r>
              <a:rPr lang="en-US" sz="3400" b="1" dirty="0" smtClean="0">
                <a:solidFill>
                  <a:srgbClr val="FF0000"/>
                </a:solidFill>
              </a:rPr>
              <a:t>   assessment):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3400" dirty="0" smtClean="0"/>
              <a:t>It is the evaluation, or judgement on products (results) reached at the end of a unit, semester or academic year.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3400" dirty="0" smtClean="0"/>
              <a:t>Students are assessed upon completion of the work with the focus being on the </a:t>
            </a:r>
            <a:r>
              <a:rPr lang="en-US" sz="3400" b="1" dirty="0" smtClean="0">
                <a:solidFill>
                  <a:srgbClr val="00B050"/>
                </a:solidFill>
              </a:rPr>
              <a:t>product</a:t>
            </a:r>
            <a:r>
              <a:rPr lang="en-US" sz="3400" dirty="0" smtClean="0"/>
              <a:t> </a:t>
            </a:r>
            <a:r>
              <a:rPr lang="en-US" sz="3400" b="1" dirty="0" smtClean="0">
                <a:solidFill>
                  <a:srgbClr val="FF0000"/>
                </a:solidFill>
              </a:rPr>
              <a:t>(the what).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3400" dirty="0" smtClean="0"/>
              <a:t>It involves determining </a:t>
            </a:r>
            <a:r>
              <a:rPr lang="en-US" sz="3400" b="1" dirty="0" smtClean="0">
                <a:solidFill>
                  <a:srgbClr val="FF0000"/>
                </a:solidFill>
              </a:rPr>
              <a:t>the quality of learning </a:t>
            </a:r>
            <a:r>
              <a:rPr lang="en-US" sz="3400" dirty="0" smtClean="0"/>
              <a:t>that would have taken place </a:t>
            </a:r>
            <a:r>
              <a:rPr lang="en-US" sz="3400" b="1" dirty="0" smtClean="0">
                <a:solidFill>
                  <a:srgbClr val="FF0000"/>
                </a:solidFill>
              </a:rPr>
              <a:t>at the end </a:t>
            </a:r>
            <a:r>
              <a:rPr lang="en-US" sz="3400" dirty="0" smtClean="0"/>
              <a:t>of a unit, semester or academic year.</a:t>
            </a:r>
            <a:endParaRPr lang="en-US" sz="3400" dirty="0"/>
          </a:p>
        </p:txBody>
      </p:sp>
    </p:spTree>
    <p:extLst>
      <p:ext uri="{BB962C8B-B14F-4D97-AF65-F5344CB8AC3E}">
        <p14:creationId xmlns:p14="http://schemas.microsoft.com/office/powerpoint/2010/main" val="5407336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Assessment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9B54E-F82A-4966-95EF-919B7AB869C9}" type="datetime1">
              <a:rPr lang="en-US" smtClean="0"/>
              <a:t>06/27/2016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 Norman Rudhumbu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5DFF1-0632-DC41-8079-D9882AFED7B7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75768" y="1876425"/>
            <a:ext cx="10073951" cy="378565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FF0000"/>
                </a:solidFill>
              </a:rPr>
              <a:t>Purpose of Assessment of learning (AOL):</a:t>
            </a:r>
          </a:p>
          <a:p>
            <a:pPr marL="457200" indent="-457200">
              <a:buAutoNum type="arabicPeriod"/>
            </a:pPr>
            <a:r>
              <a:rPr lang="en-US" sz="4000" dirty="0" smtClean="0"/>
              <a:t>To measure student achievement at a point in time for reporting and accountability</a:t>
            </a:r>
          </a:p>
          <a:p>
            <a:pPr marL="457200" indent="-457200">
              <a:buAutoNum type="arabicPeriod"/>
            </a:pPr>
            <a:r>
              <a:rPr lang="en-US" sz="4000" dirty="0" smtClean="0"/>
              <a:t>To sort students in rank order, </a:t>
            </a:r>
            <a:r>
              <a:rPr lang="en-US" sz="4000" dirty="0" err="1" smtClean="0"/>
              <a:t>ie</a:t>
            </a:r>
            <a:r>
              <a:rPr lang="en-US" sz="4000" dirty="0" smtClean="0"/>
              <a:t> according to ability</a:t>
            </a:r>
          </a:p>
          <a:p>
            <a:pPr marL="457200" indent="-457200">
              <a:buAutoNum type="arabicPeriod"/>
            </a:pPr>
            <a:r>
              <a:rPr lang="en-US" sz="4000" dirty="0" smtClean="0"/>
              <a:t>To </a:t>
            </a:r>
            <a:r>
              <a:rPr lang="en-US" sz="4000" dirty="0" err="1" smtClean="0"/>
              <a:t>maximise</a:t>
            </a:r>
            <a:r>
              <a:rPr lang="en-US" sz="4000" dirty="0" smtClean="0"/>
              <a:t> student learning through testing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144607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Assessment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0AAFD-B0CA-488E-8F92-961BCBB69B13}" type="datetime1">
              <a:rPr lang="en-US" smtClean="0"/>
              <a:t>06/27/2016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 Norman Rudhumbu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5DFF1-0632-DC41-8079-D9882AFED7B7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696119" y="2105025"/>
            <a:ext cx="9601200" cy="4031873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0070C0"/>
                </a:solidFill>
              </a:rPr>
              <a:t>Further comparison of Formative and summative assessment:</a:t>
            </a:r>
          </a:p>
          <a:p>
            <a:endParaRPr lang="en-US" sz="3200" dirty="0"/>
          </a:p>
          <a:p>
            <a:r>
              <a:rPr lang="en-US" sz="3200" b="1" dirty="0" smtClean="0">
                <a:solidFill>
                  <a:srgbClr val="FF0000"/>
                </a:solidFill>
              </a:rPr>
              <a:t>Formative Assessment			Summative Assessment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3200" dirty="0" smtClean="0"/>
              <a:t>Informal								Formal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3200" dirty="0" smtClean="0"/>
              <a:t>Continuous							Final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3200" dirty="0" smtClean="0"/>
              <a:t>Process								Product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3200" dirty="0" smtClean="0"/>
              <a:t>Divergent								Convergent</a:t>
            </a:r>
            <a:endParaRPr lang="en-US" sz="3200" dirty="0"/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2677319" y="4314825"/>
            <a:ext cx="3733800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3058319" y="4848225"/>
            <a:ext cx="3352800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2524919" y="5381625"/>
            <a:ext cx="3886200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2829719" y="5838825"/>
            <a:ext cx="3581400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085729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Assessment Practice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9D01EA-EB21-4C9F-A023-CEC4ABEAD44A}" type="datetime1">
              <a:rPr lang="en-US" smtClean="0"/>
              <a:t>06/27/2016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 Norman Rudhumbu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5DFF1-0632-DC41-8079-D9882AFED7B7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619919" y="2028825"/>
            <a:ext cx="9677400" cy="440120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FF0000"/>
                </a:solidFill>
              </a:rPr>
              <a:t>Take your context at Botho University.</a:t>
            </a:r>
          </a:p>
          <a:p>
            <a:pPr marL="457200" indent="-457200">
              <a:buAutoNum type="arabicPeriod"/>
            </a:pPr>
            <a:r>
              <a:rPr lang="en-US" sz="4000" dirty="0" smtClean="0"/>
              <a:t>Identify with justification which assessments you describe as assessments for learning.</a:t>
            </a:r>
          </a:p>
          <a:p>
            <a:pPr marL="457200" indent="-457200">
              <a:buAutoNum type="arabicPeriod"/>
            </a:pPr>
            <a:r>
              <a:rPr lang="en-US" sz="4000" dirty="0"/>
              <a:t>I</a:t>
            </a:r>
            <a:r>
              <a:rPr lang="en-US" sz="4000" dirty="0" smtClean="0"/>
              <a:t>dentify with justification which assessments you consider as assessment of learning.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172561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Evaluation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CE4EA-2631-46C9-8F03-E878948D9F3D}" type="datetime1">
              <a:rPr lang="en-US" smtClean="0"/>
              <a:t>06/27/2016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 Norman Rudhumbu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5DFF1-0632-DC41-8079-D9882AFED7B7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34432" y="1564329"/>
            <a:ext cx="9686687" cy="529375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US" sz="2600" dirty="0" smtClean="0"/>
              <a:t>Evaluation is the process of making judgements on student performance based on criteria set and evidence.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600" dirty="0" smtClean="0"/>
              <a:t>It is judging the effectiveness of an educational experience.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600" dirty="0" smtClean="0"/>
              <a:t>It is a </a:t>
            </a:r>
            <a:r>
              <a:rPr lang="en-US" sz="2600" b="1" dirty="0" smtClean="0">
                <a:solidFill>
                  <a:srgbClr val="00B050"/>
                </a:solidFill>
              </a:rPr>
              <a:t>systematic process </a:t>
            </a:r>
            <a:r>
              <a:rPr lang="en-US" sz="2600" dirty="0" smtClean="0"/>
              <a:t>of determining the extent to which instructional objectives are being or have been achieved.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600" dirty="0" smtClean="0"/>
              <a:t>It is a process of providing or producing information that helps us to make judgements about the worthiness, appropriateness, goodness, </a:t>
            </a:r>
            <a:r>
              <a:rPr lang="en-US" sz="2600" dirty="0" err="1" smtClean="0"/>
              <a:t>etc</a:t>
            </a:r>
            <a:r>
              <a:rPr lang="en-US" sz="2600" dirty="0" smtClean="0"/>
              <a:t> of something (teaching/learning performance) for which reliable measurement and assessment have to be done.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600" dirty="0" smtClean="0"/>
              <a:t>Inherent in an evaluation is the issue of value.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600" dirty="0" smtClean="0"/>
              <a:t>As a result evaluation is also referred as the process of coming up with a value judgement of something, </a:t>
            </a:r>
            <a:r>
              <a:rPr lang="en-US" sz="2600" dirty="0" err="1" smtClean="0"/>
              <a:t>eg</a:t>
            </a:r>
            <a:r>
              <a:rPr lang="en-US" sz="2600" dirty="0" smtClean="0"/>
              <a:t>, student performance or teacher effectiveness.</a:t>
            </a:r>
          </a:p>
        </p:txBody>
      </p:sp>
    </p:spTree>
    <p:extLst>
      <p:ext uri="{BB962C8B-B14F-4D97-AF65-F5344CB8AC3E}">
        <p14:creationId xmlns:p14="http://schemas.microsoft.com/office/powerpoint/2010/main" val="3024652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Evaluation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6E6F16-F0B9-41C5-8E98-477C8D92900D}" type="datetime1">
              <a:rPr lang="en-US" smtClean="0"/>
              <a:t>06/27/2016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 Norman Rudhumbu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5DFF1-0632-DC41-8079-D9882AFED7B7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34431" y="1724025"/>
            <a:ext cx="9839087" cy="489364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FF0000"/>
                </a:solidFill>
              </a:rPr>
              <a:t>Evaluation</a:t>
            </a:r>
            <a:r>
              <a:rPr lang="en-US" sz="4000" dirty="0" smtClean="0"/>
              <a:t> can be described </a:t>
            </a:r>
            <a:r>
              <a:rPr lang="en-US" sz="4000" b="1" dirty="0" smtClean="0">
                <a:solidFill>
                  <a:srgbClr val="FF0000"/>
                </a:solidFill>
              </a:rPr>
              <a:t>algebraically</a:t>
            </a:r>
            <a:r>
              <a:rPr lang="en-US" sz="4000" dirty="0" smtClean="0"/>
              <a:t> as follows:</a:t>
            </a:r>
          </a:p>
          <a:p>
            <a:r>
              <a:rPr lang="en-US" sz="4000" dirty="0"/>
              <a:t> </a:t>
            </a:r>
            <a:r>
              <a:rPr lang="en-US" sz="4000" dirty="0" smtClean="0"/>
              <a:t>                                  </a:t>
            </a:r>
            <a:r>
              <a:rPr lang="en-US" sz="2800" b="1" dirty="0" smtClean="0">
                <a:solidFill>
                  <a:srgbClr val="00B050"/>
                </a:solidFill>
              </a:rPr>
              <a:t>(testing, measuring, assessment)</a:t>
            </a:r>
          </a:p>
          <a:p>
            <a:pPr marL="571500" indent="-571500">
              <a:buFont typeface="Arial" pitchFamily="34" charset="0"/>
              <a:buChar char="•"/>
            </a:pPr>
            <a:r>
              <a:rPr lang="en-US" sz="4000" dirty="0" smtClean="0"/>
              <a:t>Evaluation = Research + valuing (making judgements); or</a:t>
            </a:r>
          </a:p>
          <a:p>
            <a:r>
              <a:rPr lang="en-US" sz="4000" dirty="0" smtClean="0"/>
              <a:t>                                      </a:t>
            </a:r>
            <a:r>
              <a:rPr lang="en-US" sz="4000" b="1" dirty="0" smtClean="0">
                <a:solidFill>
                  <a:srgbClr val="00B050"/>
                </a:solidFill>
              </a:rPr>
              <a:t>(</a:t>
            </a:r>
            <a:r>
              <a:rPr lang="en-US" sz="2800" b="1" dirty="0" smtClean="0">
                <a:solidFill>
                  <a:srgbClr val="00B050"/>
                </a:solidFill>
              </a:rPr>
              <a:t>Testing and measurement)</a:t>
            </a:r>
          </a:p>
          <a:p>
            <a:pPr marL="571500" indent="-571500">
              <a:buFont typeface="Arial" pitchFamily="34" charset="0"/>
              <a:buChar char="•"/>
            </a:pPr>
            <a:r>
              <a:rPr lang="en-US" sz="3600" dirty="0" smtClean="0"/>
              <a:t>Evaluation = Measuring progress + interpreting measurements + valuing measurements.</a:t>
            </a:r>
            <a:endParaRPr lang="en-US" sz="3600" dirty="0"/>
          </a:p>
        </p:txBody>
      </p:sp>
      <p:cxnSp>
        <p:nvCxnSpPr>
          <p:cNvPr id="8" name="Straight Arrow Connector 7"/>
          <p:cNvCxnSpPr/>
          <p:nvPr/>
        </p:nvCxnSpPr>
        <p:spPr>
          <a:xfrm flipV="1">
            <a:off x="4429919" y="5153025"/>
            <a:ext cx="533400" cy="3810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V="1">
            <a:off x="4135438" y="3324225"/>
            <a:ext cx="533400" cy="3810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700881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Relationship between the measures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8D685B-C610-4B1A-86A7-91551D8E9AB8}" type="datetime1">
              <a:rPr lang="en-US" smtClean="0"/>
              <a:t>06/27/2016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 Norman Rudhumbu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5DFF1-0632-DC41-8079-D9882AFED7B7}" type="slidenum">
              <a:rPr lang="en-US" smtClean="0"/>
              <a:pPr/>
              <a:t>23</a:t>
            </a:fld>
            <a:endParaRPr lang="en-US" dirty="0"/>
          </a:p>
        </p:txBody>
      </p:sp>
      <p:sp>
        <p:nvSpPr>
          <p:cNvPr id="6" name="Oval 5"/>
          <p:cNvSpPr/>
          <p:nvPr/>
        </p:nvSpPr>
        <p:spPr>
          <a:xfrm>
            <a:off x="1077119" y="1952625"/>
            <a:ext cx="5638800" cy="4876800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1762919" y="2333625"/>
            <a:ext cx="4191000" cy="4114800"/>
          </a:xfrm>
          <a:prstGeom prst="ellips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2067719" y="2714625"/>
            <a:ext cx="3429000" cy="3505200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2448719" y="3248025"/>
            <a:ext cx="2590800" cy="2667000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Arrow Connector 10"/>
          <p:cNvCxnSpPr/>
          <p:nvPr/>
        </p:nvCxnSpPr>
        <p:spPr>
          <a:xfrm flipH="1">
            <a:off x="5776366" y="2215723"/>
            <a:ext cx="1356538" cy="511891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7132904" y="1800225"/>
            <a:ext cx="2859615" cy="52322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           </a:t>
            </a:r>
            <a:r>
              <a:rPr lang="en-US" sz="2800" b="1" dirty="0" smtClean="0"/>
              <a:t>Evaluation</a:t>
            </a:r>
            <a:endParaRPr lang="en-US" sz="28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7554119" y="3019425"/>
            <a:ext cx="2438400" cy="52322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     </a:t>
            </a:r>
            <a:r>
              <a:rPr lang="en-US" sz="2800" b="1" dirty="0" smtClean="0"/>
              <a:t>Assessment</a:t>
            </a:r>
            <a:endParaRPr lang="en-US" sz="2800" b="1" dirty="0"/>
          </a:p>
        </p:txBody>
      </p:sp>
      <p:cxnSp>
        <p:nvCxnSpPr>
          <p:cNvPr id="17" name="Straight Arrow Connector 16"/>
          <p:cNvCxnSpPr>
            <a:stCxn id="15" idx="1"/>
          </p:cNvCxnSpPr>
          <p:nvPr/>
        </p:nvCxnSpPr>
        <p:spPr>
          <a:xfrm flipH="1">
            <a:off x="5496719" y="3281035"/>
            <a:ext cx="2057400" cy="1538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7554119" y="4162425"/>
            <a:ext cx="2438400" cy="52322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Measurement</a:t>
            </a:r>
            <a:endParaRPr lang="en-US" sz="2800" b="1" dirty="0"/>
          </a:p>
        </p:txBody>
      </p:sp>
      <p:cxnSp>
        <p:nvCxnSpPr>
          <p:cNvPr id="20" name="Straight Arrow Connector 19"/>
          <p:cNvCxnSpPr>
            <a:stCxn id="18" idx="1"/>
          </p:cNvCxnSpPr>
          <p:nvPr/>
        </p:nvCxnSpPr>
        <p:spPr>
          <a:xfrm flipH="1" flipV="1">
            <a:off x="5268119" y="4370174"/>
            <a:ext cx="2286000" cy="53861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7554119" y="5305425"/>
            <a:ext cx="2438400" cy="52322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       Testing</a:t>
            </a:r>
            <a:endParaRPr lang="en-US" sz="2800" b="1" dirty="0"/>
          </a:p>
        </p:txBody>
      </p:sp>
      <p:cxnSp>
        <p:nvCxnSpPr>
          <p:cNvPr id="23" name="Straight Arrow Connector 22"/>
          <p:cNvCxnSpPr/>
          <p:nvPr/>
        </p:nvCxnSpPr>
        <p:spPr>
          <a:xfrm flipH="1" flipV="1">
            <a:off x="3858419" y="4685645"/>
            <a:ext cx="3619500" cy="827529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8972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3" grpId="0" animBg="1"/>
      <p:bldP spid="15" grpId="0" animBg="1"/>
      <p:bldP spid="18" grpId="0" animBg="1"/>
      <p:bldP spid="21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6A2BE-8CB0-41C8-B0BA-C7248C6519BE}" type="datetime1">
              <a:rPr lang="en-US" smtClean="0"/>
              <a:t>06/27/2016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 Norman Rudhumbu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5DFF1-0632-DC41-8079-D9882AFED7B7}" type="slidenum">
              <a:rPr lang="en-US" smtClean="0"/>
              <a:pPr/>
              <a:t>24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34432" y="1952625"/>
            <a:ext cx="9839087" cy="483209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en-US" sz="2800" dirty="0" smtClean="0"/>
              <a:t>Determining using a thermometer the temperature of a classroom at different times provides just information, </a:t>
            </a:r>
            <a:r>
              <a:rPr lang="en-US" sz="2800" dirty="0" err="1" smtClean="0"/>
              <a:t>ie</a:t>
            </a:r>
            <a:r>
              <a:rPr lang="en-US" sz="2800" dirty="0" smtClean="0"/>
              <a:t>, it is </a:t>
            </a:r>
            <a:r>
              <a:rPr lang="en-US" sz="2800" b="1" dirty="0" smtClean="0">
                <a:solidFill>
                  <a:srgbClr val="FF0000"/>
                </a:solidFill>
              </a:rPr>
              <a:t>a measurement. 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 smtClean="0"/>
              <a:t>Recording these temperatures and determining</a:t>
            </a:r>
            <a:r>
              <a:rPr lang="en-US" sz="2800" b="1" dirty="0" smtClean="0">
                <a:solidFill>
                  <a:srgbClr val="FF0000"/>
                </a:solidFill>
              </a:rPr>
              <a:t> </a:t>
            </a:r>
            <a:r>
              <a:rPr lang="en-US" sz="2800" dirty="0" smtClean="0"/>
              <a:t>which ones are low, high or moderate temperatures is </a:t>
            </a:r>
            <a:r>
              <a:rPr lang="en-US" sz="2800" b="1" dirty="0" smtClean="0">
                <a:solidFill>
                  <a:srgbClr val="FF0000"/>
                </a:solidFill>
              </a:rPr>
              <a:t>assessment</a:t>
            </a:r>
            <a:r>
              <a:rPr lang="en-US" sz="2800" dirty="0" smtClean="0"/>
              <a:t>. 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 smtClean="0"/>
              <a:t>Determining which of the temperatures is suitable for learning is </a:t>
            </a:r>
            <a:r>
              <a:rPr lang="en-US" sz="2800" b="1" dirty="0" smtClean="0">
                <a:solidFill>
                  <a:srgbClr val="FF0000"/>
                </a:solidFill>
              </a:rPr>
              <a:t>making a judgement </a:t>
            </a:r>
            <a:r>
              <a:rPr lang="en-US" sz="2800" dirty="0" smtClean="0"/>
              <a:t>and hence is </a:t>
            </a:r>
            <a:r>
              <a:rPr lang="en-US" sz="2800" b="1" dirty="0" smtClean="0">
                <a:solidFill>
                  <a:srgbClr val="FF0000"/>
                </a:solidFill>
              </a:rPr>
              <a:t>an evaluation</a:t>
            </a:r>
            <a:r>
              <a:rPr lang="en-US" sz="2800" dirty="0" smtClean="0"/>
              <a:t>.</a:t>
            </a:r>
          </a:p>
          <a:p>
            <a:endParaRPr lang="en-US" sz="2800" dirty="0"/>
          </a:p>
          <a:p>
            <a:r>
              <a:rPr lang="en-US" sz="2800" b="1" dirty="0" smtClean="0">
                <a:solidFill>
                  <a:srgbClr val="0070C0"/>
                </a:solidFill>
              </a:rPr>
              <a:t>As a rule of thumb: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 smtClean="0"/>
              <a:t>We </a:t>
            </a:r>
            <a:r>
              <a:rPr lang="en-US" sz="2800" b="1" dirty="0" smtClean="0">
                <a:solidFill>
                  <a:srgbClr val="FF0000"/>
                </a:solidFill>
              </a:rPr>
              <a:t>measure</a:t>
            </a:r>
            <a:r>
              <a:rPr lang="en-US" sz="2800" dirty="0" smtClean="0"/>
              <a:t> </a:t>
            </a:r>
            <a:r>
              <a:rPr lang="en-US" sz="2800" b="1" dirty="0" smtClean="0">
                <a:solidFill>
                  <a:srgbClr val="FF0000"/>
                </a:solidFill>
              </a:rPr>
              <a:t>attributes</a:t>
            </a:r>
            <a:r>
              <a:rPr lang="en-US" sz="2800" dirty="0" smtClean="0"/>
              <a:t>, we </a:t>
            </a:r>
            <a:r>
              <a:rPr lang="en-US" sz="2800" b="1" dirty="0" smtClean="0">
                <a:solidFill>
                  <a:srgbClr val="FF0000"/>
                </a:solidFill>
              </a:rPr>
              <a:t>assess</a:t>
            </a:r>
            <a:r>
              <a:rPr lang="en-US" sz="2800" dirty="0" smtClean="0"/>
              <a:t> </a:t>
            </a:r>
            <a:r>
              <a:rPr lang="en-US" sz="2800" b="1" dirty="0" smtClean="0">
                <a:solidFill>
                  <a:srgbClr val="FF0000"/>
                </a:solidFill>
              </a:rPr>
              <a:t>learning</a:t>
            </a:r>
            <a:r>
              <a:rPr lang="en-US" sz="2800" dirty="0" smtClean="0"/>
              <a:t>, we </a:t>
            </a:r>
            <a:r>
              <a:rPr lang="en-US" sz="2800" b="1" dirty="0" smtClean="0">
                <a:solidFill>
                  <a:srgbClr val="FF0000"/>
                </a:solidFill>
              </a:rPr>
              <a:t>evaluate results</a:t>
            </a:r>
            <a:r>
              <a:rPr lang="en-US" sz="2800" dirty="0" smtClean="0"/>
              <a:t> in terms of some set of criteria.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571519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Evaluation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468C9-6E14-47CD-AC62-E4D588AE62DA}" type="datetime1">
              <a:rPr lang="en-US" smtClean="0"/>
              <a:t>06/27/2016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 Norman Rudhumbu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5DFF1-0632-DC41-8079-D9882AFED7B7}" type="slidenum">
              <a:rPr lang="en-US" smtClean="0"/>
              <a:pPr/>
              <a:t>25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34432" y="2028825"/>
            <a:ext cx="9762887" cy="4293483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Two main evaluation types are </a:t>
            </a:r>
            <a:r>
              <a:rPr lang="en-US" sz="3600" b="1" dirty="0" smtClean="0">
                <a:solidFill>
                  <a:srgbClr val="FF0000"/>
                </a:solidFill>
              </a:rPr>
              <a:t>formative evaluation </a:t>
            </a:r>
            <a:r>
              <a:rPr lang="en-US" sz="3600" dirty="0" smtClean="0"/>
              <a:t>and </a:t>
            </a:r>
            <a:r>
              <a:rPr lang="en-US" sz="3600" b="1" dirty="0" smtClean="0">
                <a:solidFill>
                  <a:srgbClr val="FF0000"/>
                </a:solidFill>
              </a:rPr>
              <a:t>summative evaluation.</a:t>
            </a:r>
          </a:p>
          <a:p>
            <a:r>
              <a:rPr lang="en-US" sz="3600" b="1" dirty="0" smtClean="0">
                <a:solidFill>
                  <a:srgbClr val="FF0000"/>
                </a:solidFill>
              </a:rPr>
              <a:t>Formative evaluation </a:t>
            </a:r>
            <a:r>
              <a:rPr lang="en-US" sz="3600" dirty="0" smtClean="0"/>
              <a:t>also called </a:t>
            </a:r>
            <a:r>
              <a:rPr lang="en-US" sz="3600" b="1" dirty="0" smtClean="0">
                <a:solidFill>
                  <a:srgbClr val="FF0000"/>
                </a:solidFill>
              </a:rPr>
              <a:t>in-term evaluation, </a:t>
            </a:r>
            <a:r>
              <a:rPr lang="en-US" sz="3600" dirty="0" smtClean="0"/>
              <a:t>is used to evaluate current or ongoing activities.</a:t>
            </a:r>
          </a:p>
          <a:p>
            <a:r>
              <a:rPr lang="en-US" sz="3600" b="1" dirty="0" smtClean="0">
                <a:solidFill>
                  <a:srgbClr val="FF0000"/>
                </a:solidFill>
              </a:rPr>
              <a:t>Summative evaluation</a:t>
            </a:r>
            <a:r>
              <a:rPr lang="en-US" sz="3600" dirty="0" smtClean="0"/>
              <a:t> also called </a:t>
            </a:r>
            <a:r>
              <a:rPr lang="en-US" sz="3600" b="1" dirty="0" smtClean="0">
                <a:solidFill>
                  <a:srgbClr val="FF0000"/>
                </a:solidFill>
              </a:rPr>
              <a:t>ex-post evaluation </a:t>
            </a:r>
            <a:r>
              <a:rPr lang="en-US" sz="3600" dirty="0" smtClean="0"/>
              <a:t>is a judgement of completed activities.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59784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Comparing Formative and Summative Evaluation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573D2-4DEE-461A-A0C4-D05554EA95DE}" type="datetime1">
              <a:rPr lang="en-US" smtClean="0"/>
              <a:t>06/27/2016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 Norman Rudhumbu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5DFF1-0632-DC41-8079-D9882AFED7B7}" type="slidenum">
              <a:rPr lang="en-US" smtClean="0"/>
              <a:pPr/>
              <a:t>26</a:t>
            </a:fld>
            <a:endParaRPr lang="en-US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9568261"/>
              </p:ext>
            </p:extLst>
          </p:nvPr>
        </p:nvGraphicFramePr>
        <p:xfrm>
          <a:off x="517042" y="1724025"/>
          <a:ext cx="9534288" cy="512064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4767144"/>
                <a:gridCol w="4767144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Formative Evaluation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Summative Evaluation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Ex: daily quizzes, daily practice exercises, daily homework, etc.</a:t>
                      </a:r>
                      <a:endParaRPr lang="en-US" sz="2400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5214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/>
                        <a:t>Departmental</a:t>
                      </a:r>
                      <a:r>
                        <a:rPr lang="en-US" sz="2400" baseline="0" dirty="0" smtClean="0"/>
                        <a:t> test, unit test, chapter test, mid semester test, end semester test</a:t>
                      </a:r>
                      <a:endParaRPr lang="en-US" sz="2400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Internal</a:t>
                      </a:r>
                      <a:endParaRPr lang="en-US" sz="2400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External</a:t>
                      </a:r>
                      <a:endParaRPr lang="en-US" sz="2400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During</a:t>
                      </a:r>
                      <a:endParaRPr lang="en-US" sz="2400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After</a:t>
                      </a:r>
                      <a:endParaRPr lang="en-US" sz="2400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Focuses on the process</a:t>
                      </a:r>
                      <a:endParaRPr lang="en-US" sz="2400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Focuses on the product (outcome)</a:t>
                      </a:r>
                      <a:endParaRPr lang="en-US" sz="2400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Expressed as parts to a whole</a:t>
                      </a:r>
                      <a:endParaRPr lang="en-US" sz="2400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Summary of a whole</a:t>
                      </a:r>
                      <a:endParaRPr lang="en-US" sz="2400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Improves overall teacher quality</a:t>
                      </a:r>
                      <a:endParaRPr lang="en-US" sz="2400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Concerned</a:t>
                      </a:r>
                      <a:r>
                        <a:rPr lang="en-US" sz="2400" baseline="0" dirty="0" smtClean="0"/>
                        <a:t> about the worth of a programme/unit/module</a:t>
                      </a:r>
                      <a:endParaRPr lang="en-US" sz="2400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Helps builds to summative evaluation</a:t>
                      </a:r>
                      <a:endParaRPr lang="en-US" sz="2400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All evaluation types can serve the summative evaluation</a:t>
                      </a:r>
                      <a:endParaRPr lang="en-US" sz="2400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95117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Formative and summative Evaluation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5BA13C-40CB-448A-8C9D-4C44A709CDCD}" type="datetime1">
              <a:rPr lang="en-US" smtClean="0"/>
              <a:t>06/27/2016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 Norman Rudhumbu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5DFF1-0632-DC41-8079-D9882AFED7B7}" type="slidenum">
              <a:rPr lang="en-US" smtClean="0"/>
              <a:pPr/>
              <a:t>27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572461" y="2765762"/>
            <a:ext cx="9458086" cy="2877711"/>
          </a:xfrm>
          <a:prstGeom prst="rect">
            <a:avLst/>
          </a:prstGeom>
          <a:ln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 marL="273050" lvl="0" indent="-273050" algn="ctr" defTabSz="914400" fontAlgn="base">
              <a:spcBef>
                <a:spcPts val="600"/>
              </a:spcBef>
              <a:spcAft>
                <a:spcPct val="0"/>
              </a:spcAft>
              <a:buClr>
                <a:srgbClr val="B13F9A"/>
              </a:buClr>
              <a:buSzPct val="73000"/>
            </a:pPr>
            <a:r>
              <a:rPr lang="en-US" sz="4400" dirty="0">
                <a:ln>
                  <a:solidFill>
                    <a:srgbClr val="C00000"/>
                  </a:solidFill>
                </a:ln>
                <a:solidFill>
                  <a:prstClr val="black"/>
                </a:solidFill>
                <a:latin typeface="Trebuchet MS"/>
              </a:rPr>
              <a:t>“When the </a:t>
            </a:r>
            <a:r>
              <a:rPr lang="en-US" sz="4400" b="1" dirty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  <a:latin typeface="Trebuchet MS"/>
              </a:rPr>
              <a:t>cook taste the soup</a:t>
            </a:r>
            <a:r>
              <a:rPr lang="en-US" sz="4400" dirty="0">
                <a:ln>
                  <a:solidFill>
                    <a:srgbClr val="C00000"/>
                  </a:solidFill>
                </a:ln>
                <a:solidFill>
                  <a:prstClr val="black"/>
                </a:solidFill>
                <a:latin typeface="Trebuchet MS"/>
              </a:rPr>
              <a:t>, that’s </a:t>
            </a:r>
            <a:r>
              <a:rPr lang="en-US" sz="4400" b="1" dirty="0">
                <a:ln>
                  <a:solidFill>
                    <a:srgbClr val="C00000"/>
                  </a:solidFill>
                </a:ln>
                <a:solidFill>
                  <a:srgbClr val="00B050"/>
                </a:solidFill>
                <a:latin typeface="Trebuchet MS"/>
              </a:rPr>
              <a:t>Formative</a:t>
            </a:r>
            <a:r>
              <a:rPr lang="en-US" sz="4400" dirty="0">
                <a:ln>
                  <a:solidFill>
                    <a:srgbClr val="C00000"/>
                  </a:solidFill>
                </a:ln>
                <a:solidFill>
                  <a:prstClr val="black"/>
                </a:solidFill>
                <a:latin typeface="Trebuchet MS"/>
              </a:rPr>
              <a:t>; </a:t>
            </a:r>
            <a:endParaRPr lang="en-US" sz="4400" dirty="0" smtClean="0">
              <a:ln>
                <a:solidFill>
                  <a:srgbClr val="C00000"/>
                </a:solidFill>
              </a:ln>
              <a:solidFill>
                <a:prstClr val="black"/>
              </a:solidFill>
              <a:latin typeface="Trebuchet MS"/>
            </a:endParaRPr>
          </a:p>
          <a:p>
            <a:pPr marL="273050" lvl="0" indent="-273050" algn="ctr" defTabSz="914400" fontAlgn="base">
              <a:spcBef>
                <a:spcPts val="600"/>
              </a:spcBef>
              <a:spcAft>
                <a:spcPct val="0"/>
              </a:spcAft>
              <a:buClr>
                <a:srgbClr val="B13F9A"/>
              </a:buClr>
              <a:buSzPct val="73000"/>
            </a:pPr>
            <a:r>
              <a:rPr lang="en-US" sz="4400" dirty="0" smtClean="0">
                <a:ln>
                  <a:solidFill>
                    <a:srgbClr val="C00000"/>
                  </a:solidFill>
                </a:ln>
                <a:solidFill>
                  <a:prstClr val="black"/>
                </a:solidFill>
                <a:latin typeface="Trebuchet MS"/>
              </a:rPr>
              <a:t>When </a:t>
            </a:r>
            <a:r>
              <a:rPr lang="en-US" sz="4400" dirty="0">
                <a:ln>
                  <a:solidFill>
                    <a:srgbClr val="C00000"/>
                  </a:solidFill>
                </a:ln>
                <a:solidFill>
                  <a:prstClr val="black"/>
                </a:solidFill>
                <a:latin typeface="Trebuchet MS"/>
              </a:rPr>
              <a:t>the </a:t>
            </a:r>
            <a:r>
              <a:rPr lang="en-US" sz="4400" b="1" dirty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  <a:latin typeface="Trebuchet MS"/>
              </a:rPr>
              <a:t>guest taste the soup</a:t>
            </a:r>
            <a:r>
              <a:rPr lang="en-US" sz="4400" dirty="0">
                <a:ln>
                  <a:solidFill>
                    <a:srgbClr val="C00000"/>
                  </a:solidFill>
                </a:ln>
                <a:solidFill>
                  <a:prstClr val="black"/>
                </a:solidFill>
                <a:latin typeface="Trebuchet MS"/>
              </a:rPr>
              <a:t>, that’s </a:t>
            </a:r>
            <a:r>
              <a:rPr lang="en-US" sz="4400" b="1" dirty="0">
                <a:ln>
                  <a:solidFill>
                    <a:srgbClr val="C00000"/>
                  </a:solidFill>
                </a:ln>
                <a:solidFill>
                  <a:srgbClr val="00B050"/>
                </a:solidFill>
                <a:latin typeface="Trebuchet MS"/>
              </a:rPr>
              <a:t>Summative</a:t>
            </a:r>
            <a:r>
              <a:rPr lang="en-US" sz="4400" dirty="0">
                <a:ln>
                  <a:solidFill>
                    <a:srgbClr val="C00000"/>
                  </a:solidFill>
                </a:ln>
                <a:solidFill>
                  <a:prstClr val="black"/>
                </a:solidFill>
                <a:latin typeface="Trebuchet MS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1103905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Validity and reliability in assessment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120A92-E632-4ABC-98EF-C50D9F9E47ED}" type="datetime1">
              <a:rPr lang="en-US" smtClean="0"/>
              <a:t>06/27/2016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 Norman Rudhumbu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5DFF1-0632-DC41-8079-D9882AFED7B7}" type="slidenum">
              <a:rPr lang="en-US" smtClean="0"/>
              <a:pPr/>
              <a:t>28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34431" y="1724025"/>
            <a:ext cx="9915287" cy="5170646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200" dirty="0" smtClean="0"/>
              <a:t>The question which a serious lecturer who sets tests needs to ask is:</a:t>
            </a:r>
          </a:p>
          <a:p>
            <a:r>
              <a:rPr lang="en-US" sz="2200" dirty="0" smtClean="0"/>
              <a:t>“Are my </a:t>
            </a:r>
            <a:r>
              <a:rPr lang="en-US" sz="2200" b="1" dirty="0" smtClean="0">
                <a:solidFill>
                  <a:srgbClr val="00B050"/>
                </a:solidFill>
              </a:rPr>
              <a:t>testing instruments </a:t>
            </a:r>
            <a:r>
              <a:rPr lang="en-US" sz="2200" b="1" dirty="0" smtClean="0">
                <a:solidFill>
                  <a:srgbClr val="FF0000"/>
                </a:solidFill>
              </a:rPr>
              <a:t>reliable enough </a:t>
            </a:r>
            <a:r>
              <a:rPr lang="en-US" sz="2200" dirty="0" smtClean="0"/>
              <a:t>to produce </a:t>
            </a:r>
            <a:r>
              <a:rPr lang="en-US" sz="2200" b="1" dirty="0" smtClean="0">
                <a:solidFill>
                  <a:srgbClr val="FF0000"/>
                </a:solidFill>
              </a:rPr>
              <a:t>valid results</a:t>
            </a:r>
            <a:r>
              <a:rPr lang="en-US" sz="2200" dirty="0" smtClean="0"/>
              <a:t>?”</a:t>
            </a:r>
          </a:p>
          <a:p>
            <a:r>
              <a:rPr lang="en-US" sz="2200" dirty="0" smtClean="0"/>
              <a:t>In other words do your assessments pass the </a:t>
            </a:r>
            <a:r>
              <a:rPr lang="en-US" sz="2200" b="1" dirty="0" smtClean="0">
                <a:solidFill>
                  <a:srgbClr val="FF0000"/>
                </a:solidFill>
              </a:rPr>
              <a:t>reliability</a:t>
            </a:r>
            <a:r>
              <a:rPr lang="en-US" sz="2200" dirty="0" smtClean="0"/>
              <a:t> and </a:t>
            </a:r>
            <a:r>
              <a:rPr lang="en-US" sz="2200" dirty="0" smtClean="0">
                <a:solidFill>
                  <a:srgbClr val="FF0000"/>
                </a:solidFill>
              </a:rPr>
              <a:t>validity</a:t>
            </a:r>
            <a:r>
              <a:rPr lang="en-US" sz="2200" dirty="0" smtClean="0"/>
              <a:t> questions?</a:t>
            </a:r>
          </a:p>
          <a:p>
            <a:endParaRPr lang="en-US" sz="2200" dirty="0" smtClean="0"/>
          </a:p>
          <a:p>
            <a:r>
              <a:rPr lang="en-US" sz="2200" b="1" dirty="0" smtClean="0">
                <a:solidFill>
                  <a:srgbClr val="0070C0"/>
                </a:solidFill>
              </a:rPr>
              <a:t>Reliability</a:t>
            </a:r>
          </a:p>
          <a:p>
            <a:r>
              <a:rPr lang="en-US" sz="2200" dirty="0" smtClean="0"/>
              <a:t>Reliability is the degree to which an assessment produces </a:t>
            </a:r>
            <a:r>
              <a:rPr lang="en-US" sz="2200" b="1" dirty="0" smtClean="0">
                <a:solidFill>
                  <a:srgbClr val="FF0000"/>
                </a:solidFill>
              </a:rPr>
              <a:t>stable</a:t>
            </a:r>
            <a:r>
              <a:rPr lang="en-US" sz="2200" dirty="0" smtClean="0"/>
              <a:t> and </a:t>
            </a:r>
            <a:r>
              <a:rPr lang="en-US" sz="2200" b="1" dirty="0" smtClean="0">
                <a:solidFill>
                  <a:srgbClr val="FF0000"/>
                </a:solidFill>
              </a:rPr>
              <a:t>consistent</a:t>
            </a:r>
            <a:r>
              <a:rPr lang="en-US" sz="2200" dirty="0" smtClean="0"/>
              <a:t> (repeatable) results when used more than once.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200" b="1" dirty="0" smtClean="0">
                <a:solidFill>
                  <a:srgbClr val="FF0000"/>
                </a:solidFill>
              </a:rPr>
              <a:t>Test-retest reliability</a:t>
            </a:r>
            <a:r>
              <a:rPr lang="en-US" sz="2200" dirty="0" smtClean="0"/>
              <a:t>: If a test is given twice to same group it produces similar results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200" b="1" dirty="0" smtClean="0">
                <a:solidFill>
                  <a:srgbClr val="FF0000"/>
                </a:solidFill>
              </a:rPr>
              <a:t>Parallel form reliability:  </a:t>
            </a:r>
            <a:r>
              <a:rPr lang="en-US" sz="2200" dirty="0" smtClean="0"/>
              <a:t>A test is randomly divided into two equal sets and given to two randomly selected groups of students and produce comparable results.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200" b="1" dirty="0" smtClean="0">
                <a:solidFill>
                  <a:srgbClr val="FF0000"/>
                </a:solidFill>
              </a:rPr>
              <a:t>Inter-rater reliability: </a:t>
            </a:r>
            <a:r>
              <a:rPr lang="en-US" sz="2200" dirty="0" smtClean="0"/>
              <a:t>A test is marked by two different markers and produces similar results (scores).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200" b="1" dirty="0" smtClean="0">
                <a:solidFill>
                  <a:srgbClr val="FF0000"/>
                </a:solidFill>
              </a:rPr>
              <a:t>Internal consistency reliability: </a:t>
            </a:r>
            <a:r>
              <a:rPr lang="en-US" sz="2200" dirty="0" smtClean="0"/>
              <a:t>Test items cover a wide range of a construct under testing.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3515919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Reliability and validity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0A49F0-BB31-455F-B57B-8E405105CC66}" type="datetime1">
              <a:rPr lang="en-US" smtClean="0"/>
              <a:t>06/27/2016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 Norman Rudhumbu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5DFF1-0632-DC41-8079-D9882AFED7B7}" type="slidenum">
              <a:rPr lang="en-US" smtClean="0"/>
              <a:pPr/>
              <a:t>29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34431" y="1724025"/>
            <a:ext cx="9762887" cy="526297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70C0"/>
                </a:solidFill>
              </a:rPr>
              <a:t>Validity</a:t>
            </a:r>
          </a:p>
          <a:p>
            <a:r>
              <a:rPr lang="en-US" sz="2800" dirty="0" smtClean="0"/>
              <a:t>It is a measure of how well a test measures what it is supposed to measure.</a:t>
            </a:r>
          </a:p>
          <a:p>
            <a:r>
              <a:rPr lang="en-US" sz="2800" dirty="0" smtClean="0"/>
              <a:t>A test can be reliable but fails to produce valid results.</a:t>
            </a:r>
          </a:p>
          <a:p>
            <a:r>
              <a:rPr lang="en-US" sz="2800" dirty="0" smtClean="0"/>
              <a:t>Ex: </a:t>
            </a:r>
          </a:p>
          <a:p>
            <a:pPr marL="457200" indent="-457200">
              <a:buAutoNum type="arabicPeriod"/>
            </a:pPr>
            <a:r>
              <a:rPr lang="en-US" sz="2800" dirty="0" smtClean="0"/>
              <a:t>If a measuring scale measures weights of objects and is consistently off the mark by 5kg, such an instrument is reliable but results are not valid.</a:t>
            </a:r>
          </a:p>
          <a:p>
            <a:pPr marL="457200" indent="-457200">
              <a:buAutoNum type="arabicPeriod"/>
            </a:pPr>
            <a:r>
              <a:rPr lang="en-US" sz="2800" dirty="0" smtClean="0"/>
              <a:t>A person buys a car for P25k in </a:t>
            </a:r>
            <a:r>
              <a:rPr lang="en-US" sz="2800" dirty="0" err="1" smtClean="0"/>
              <a:t>Mogoditshane</a:t>
            </a:r>
            <a:r>
              <a:rPr lang="en-US" sz="2800" dirty="0" smtClean="0"/>
              <a:t> but goes about telling all his friends he meets that he bought the car for P40k. Such a claim will </a:t>
            </a:r>
            <a:r>
              <a:rPr lang="en-US" sz="2800" b="1" dirty="0" smtClean="0">
                <a:solidFill>
                  <a:srgbClr val="00B050"/>
                </a:solidFill>
              </a:rPr>
              <a:t>consistent</a:t>
            </a:r>
            <a:r>
              <a:rPr lang="en-US" sz="2800" dirty="0" smtClean="0"/>
              <a:t> hence </a:t>
            </a:r>
            <a:r>
              <a:rPr lang="en-US" sz="2800" b="1" dirty="0" smtClean="0">
                <a:solidFill>
                  <a:srgbClr val="FF0000"/>
                </a:solidFill>
              </a:rPr>
              <a:t>reliable</a:t>
            </a:r>
            <a:r>
              <a:rPr lang="en-US" sz="2800" dirty="0" smtClean="0"/>
              <a:t> but will </a:t>
            </a:r>
            <a:r>
              <a:rPr lang="en-US" sz="2800" b="1" dirty="0" smtClean="0">
                <a:solidFill>
                  <a:srgbClr val="FF0000"/>
                </a:solidFill>
              </a:rPr>
              <a:t>not be valid </a:t>
            </a:r>
            <a:r>
              <a:rPr lang="en-US" sz="2800" dirty="0" smtClean="0"/>
              <a:t>because it </a:t>
            </a:r>
            <a:r>
              <a:rPr lang="en-US" sz="2800" b="1" dirty="0" smtClean="0">
                <a:solidFill>
                  <a:srgbClr val="00B050"/>
                </a:solidFill>
              </a:rPr>
              <a:t>is untrue.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8715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Reliability and Validity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D4CA8-F2F6-4A05-B1CB-E32E27218BA8}" type="datetime1">
              <a:rPr lang="en-US" smtClean="0"/>
              <a:t>06/27/2016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 Norman Rudhumbu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5DFF1-0632-DC41-8079-D9882AFED7B7}" type="slidenum">
              <a:rPr lang="en-US" smtClean="0"/>
              <a:pPr/>
              <a:t>30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34432" y="1952625"/>
            <a:ext cx="9839087" cy="452431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0070C0"/>
                </a:solidFill>
              </a:rPr>
              <a:t>Measure of validity: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3600" b="1" dirty="0" smtClean="0">
                <a:solidFill>
                  <a:srgbClr val="FF0000"/>
                </a:solidFill>
              </a:rPr>
              <a:t>Face validity: </a:t>
            </a:r>
            <a:r>
              <a:rPr lang="en-US" sz="3600" dirty="0" smtClean="0"/>
              <a:t>by merely looking at a test you can tell that is testing what it is supposed to test.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3600" b="1" dirty="0" smtClean="0">
                <a:solidFill>
                  <a:srgbClr val="FF0000"/>
                </a:solidFill>
              </a:rPr>
              <a:t>Construct validity</a:t>
            </a:r>
            <a:r>
              <a:rPr lang="en-US" sz="3600" b="1" dirty="0">
                <a:solidFill>
                  <a:srgbClr val="FF0000"/>
                </a:solidFill>
              </a:rPr>
              <a:t>: </a:t>
            </a:r>
            <a:r>
              <a:rPr lang="en-US" sz="3600" dirty="0" smtClean="0"/>
              <a:t>The </a:t>
            </a:r>
            <a:r>
              <a:rPr lang="en-US" sz="3600" dirty="0"/>
              <a:t>degree to which a test measures what it claims, or purports, to be measuring</a:t>
            </a:r>
            <a:endParaRPr lang="en-US" sz="3600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en-US" sz="3600" b="1" dirty="0" smtClean="0">
                <a:solidFill>
                  <a:srgbClr val="FF0000"/>
                </a:solidFill>
              </a:rPr>
              <a:t>Content validity: </a:t>
            </a:r>
            <a:r>
              <a:rPr lang="en-US" sz="3600" dirty="0" smtClean="0"/>
              <a:t>A test should cover all the necessary (range of) the topic being tested.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898249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Statistical Measures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EE8973-C292-4760-ACD9-A5EEDD37D9F5}" type="datetime1">
              <a:rPr lang="en-US" smtClean="0"/>
              <a:t>06/27/2016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 Norman Rudhumbu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5DFF1-0632-DC41-8079-D9882AFED7B7}" type="slidenum">
              <a:rPr lang="en-US" smtClean="0"/>
              <a:pPr/>
              <a:t>31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34432" y="1876425"/>
            <a:ext cx="9839087" cy="489364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US" sz="2400" dirty="0" smtClean="0"/>
              <a:t>The most commonly used statistical measures in educational measurement and evaluation are the measures of central tendency (location) and measures of variability (dispersion).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 smtClean="0"/>
              <a:t>Commonly used measures of location are: mean and mode. 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 smtClean="0"/>
              <a:t>Commonly used measures of variability are: range and standard deviation.</a:t>
            </a:r>
          </a:p>
          <a:p>
            <a:endParaRPr lang="en-US" sz="2400" dirty="0"/>
          </a:p>
          <a:p>
            <a:r>
              <a:rPr lang="en-US" sz="2400" b="1" dirty="0" smtClean="0">
                <a:solidFill>
                  <a:srgbClr val="0070C0"/>
                </a:solidFill>
              </a:rPr>
              <a:t>Measures of location: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 smtClean="0"/>
              <a:t>They indicate the region where the data is mostly concentrated.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400" b="1" dirty="0" smtClean="0">
                <a:solidFill>
                  <a:srgbClr val="FF0000"/>
                </a:solidFill>
              </a:rPr>
              <a:t>Mode:</a:t>
            </a:r>
            <a:r>
              <a:rPr lang="en-US" sz="2400" dirty="0" smtClean="0"/>
              <a:t> is the score that occurs the most number of times in a distribution.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 smtClean="0"/>
              <a:t>Ex: Given 1. 76; 54; 86; 45; 54; 90. Mode  = 54.</a:t>
            </a:r>
          </a:p>
          <a:p>
            <a:r>
              <a:rPr lang="en-US" sz="2400" dirty="0"/>
              <a:t> </a:t>
            </a:r>
            <a:r>
              <a:rPr lang="en-US" sz="2400" dirty="0" smtClean="0"/>
              <a:t>                      2. 101; 129; 98; 129; 101; 98. There is no mode since all scores </a:t>
            </a:r>
          </a:p>
          <a:p>
            <a:r>
              <a:rPr lang="en-US" sz="2400" dirty="0"/>
              <a:t> </a:t>
            </a:r>
            <a:r>
              <a:rPr lang="en-US" sz="2400" dirty="0" smtClean="0"/>
              <a:t>                           occur  the same number of times.</a:t>
            </a:r>
          </a:p>
          <a:p>
            <a:r>
              <a:rPr lang="en-US" sz="2400" dirty="0" smtClean="0"/>
              <a:t>                       3.  27; 80; 27; 56; 27; 100; 172; 80. Mode = 27 or 80.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149729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Statistical measures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D8BD6-5CD8-45BB-9EC8-75C03B1A76F0}" type="datetime1">
              <a:rPr lang="en-US" smtClean="0"/>
              <a:t>06/27/2016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 Norman Rudhumbu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5DFF1-0632-DC41-8079-D9882AFED7B7}" type="slidenum">
              <a:rPr lang="en-US" smtClean="0"/>
              <a:pPr/>
              <a:t>32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10115" y="1624820"/>
            <a:ext cx="9839087" cy="526297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Mean: It is the same as average. It is the value that shows average performance.</a:t>
            </a:r>
          </a:p>
          <a:p>
            <a:r>
              <a:rPr lang="en-US" sz="2800" dirty="0" smtClean="0"/>
              <a:t>Mean is the most commonly used measure of average performance.</a:t>
            </a:r>
          </a:p>
          <a:p>
            <a:r>
              <a:rPr lang="en-US" sz="2800" b="1" dirty="0" smtClean="0">
                <a:solidFill>
                  <a:srgbClr val="FF0000"/>
                </a:solidFill>
              </a:rPr>
              <a:t>Ex:</a:t>
            </a:r>
            <a:r>
              <a:rPr lang="en-US" sz="2800" dirty="0" smtClean="0"/>
              <a:t> Find mean: 79; 45; 81; 90; 64; 72. Mean =  (79+45+81+90+64+72)/6 = 71.8 = 72. </a:t>
            </a:r>
          </a:p>
          <a:p>
            <a:r>
              <a:rPr lang="en-US" sz="2800" dirty="0" smtClean="0"/>
              <a:t>Therefore average mark or performance for this class is 72%</a:t>
            </a:r>
          </a:p>
          <a:p>
            <a:r>
              <a:rPr lang="en-US" sz="2800" b="1" dirty="0" smtClean="0">
                <a:solidFill>
                  <a:srgbClr val="0070C0"/>
                </a:solidFill>
              </a:rPr>
              <a:t>Measures of variability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800" dirty="0" smtClean="0"/>
              <a:t>Standard deviation is the most commonly used measure.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800" dirty="0" smtClean="0"/>
              <a:t>It seeks to explain far apart the scores are from each other.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800" dirty="0" smtClean="0"/>
              <a:t>A larger standard deviation implies mixed performance from mixed abilities.</a:t>
            </a:r>
          </a:p>
        </p:txBody>
      </p:sp>
    </p:spTree>
    <p:extLst>
      <p:ext uri="{BB962C8B-B14F-4D97-AF65-F5344CB8AC3E}">
        <p14:creationId xmlns:p14="http://schemas.microsoft.com/office/powerpoint/2010/main" val="1602468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Statistical measures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8D685B-C610-4B1A-86A7-91551D8E9AB8}" type="datetime1">
              <a:rPr lang="en-US" smtClean="0"/>
              <a:t>06/27/2016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 Norman Rudhumbu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5DFF1-0632-DC41-8079-D9882AFED7B7}" type="slidenum">
              <a:rPr lang="en-US" smtClean="0"/>
              <a:pPr/>
              <a:t>33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696119" y="1724025"/>
            <a:ext cx="9220200" cy="466281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en-US" sz="2700" dirty="0"/>
              <a:t>If the standard deviation is large, it shows that the differences in performance among students is very high and vice versa.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700" dirty="0"/>
              <a:t>The standard deviation measures how concentrated the data are around the mean; the more concentrated, the smaller the standard </a:t>
            </a:r>
            <a:r>
              <a:rPr lang="en-US" sz="2700" dirty="0" smtClean="0"/>
              <a:t>deviation and vice versa.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700" dirty="0" smtClean="0"/>
              <a:t>If data is more concentrated around the mean, it means the differences of scores or marks of students are very small and students performance is almost the same in such a class.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700" dirty="0" smtClean="0"/>
              <a:t>However if the standard deviation is high, it means there are some students who perform exceptionally well while others perform very poorly. </a:t>
            </a:r>
            <a:endParaRPr lang="en-US" sz="2700" dirty="0"/>
          </a:p>
        </p:txBody>
      </p:sp>
    </p:spTree>
    <p:extLst>
      <p:ext uri="{BB962C8B-B14F-4D97-AF65-F5344CB8AC3E}">
        <p14:creationId xmlns:p14="http://schemas.microsoft.com/office/powerpoint/2010/main" val="1701761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Statistical measures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41D694-A852-404B-A1A6-6CF1E62DC288}" type="datetime1">
              <a:rPr lang="en-US" smtClean="0"/>
              <a:t>06/27/2016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 Norman Rudhumbu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5DFF1-0632-DC41-8079-D9882AFED7B7}" type="slidenum">
              <a:rPr lang="en-US" smtClean="0"/>
              <a:pPr/>
              <a:t>34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75768" y="1800225"/>
            <a:ext cx="9997751" cy="440120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</a:rPr>
              <a:t>Range 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800" dirty="0" smtClean="0"/>
              <a:t>It is the difference between the highest score and the lowest score.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800" dirty="0" smtClean="0"/>
              <a:t>A higher range means the difference in performance between the highest performer and the lowest performer is also high.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800" dirty="0" smtClean="0"/>
              <a:t>A lower range means the difference in performance between top performers and low performers is low and may point to homogeneity in performance.</a:t>
            </a:r>
          </a:p>
          <a:p>
            <a:r>
              <a:rPr lang="en-US" sz="2800" dirty="0" smtClean="0"/>
              <a:t>Ex: 1. </a:t>
            </a:r>
            <a:r>
              <a:rPr lang="en-US" sz="2800" dirty="0"/>
              <a:t>F</a:t>
            </a:r>
            <a:r>
              <a:rPr lang="en-US" sz="2800" dirty="0" smtClean="0"/>
              <a:t>ind range in 96; 81; 65; 90; 47. Range = 96-47 = 49 (High)</a:t>
            </a:r>
          </a:p>
          <a:p>
            <a:r>
              <a:rPr lang="en-US" sz="2800" dirty="0"/>
              <a:t> </a:t>
            </a:r>
            <a:r>
              <a:rPr lang="en-US" sz="2800" dirty="0" smtClean="0"/>
              <a:t>     2. find range in 87; 81; 91; 85; 88. Range = 91 – 81 = 10 (Low)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5459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Statistical measures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8D685B-C610-4B1A-86A7-91551D8E9AB8}" type="datetime1">
              <a:rPr lang="en-US" smtClean="0"/>
              <a:t>06/27/2016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 Norman Rudhumbu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5DFF1-0632-DC41-8079-D9882AFED7B7}" type="slidenum">
              <a:rPr lang="en-US" smtClean="0"/>
              <a:pPr/>
              <a:t>35</a:t>
            </a:fld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8677395"/>
              </p:ext>
            </p:extLst>
          </p:nvPr>
        </p:nvGraphicFramePr>
        <p:xfrm>
          <a:off x="588675" y="1597110"/>
          <a:ext cx="7270244" cy="5212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7561"/>
                <a:gridCol w="1817561"/>
                <a:gridCol w="1237284"/>
                <a:gridCol w="2397838"/>
              </a:tblGrid>
              <a:tr h="487680"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Score (x)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err="1" smtClean="0"/>
                        <a:t>Freq</a:t>
                      </a:r>
                      <a:r>
                        <a:rPr lang="en-US" sz="3200" dirty="0" smtClean="0"/>
                        <a:t> (f)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X-  x¯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(x-x¯)²</a:t>
                      </a:r>
                      <a:endParaRPr lang="en-US" sz="3200" dirty="0"/>
                    </a:p>
                  </a:txBody>
                  <a:tcPr/>
                </a:tc>
              </a:tr>
              <a:tr h="487680"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9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4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-7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49</a:t>
                      </a:r>
                      <a:endParaRPr lang="en-US" sz="3200" dirty="0"/>
                    </a:p>
                  </a:txBody>
                  <a:tcPr/>
                </a:tc>
              </a:tr>
              <a:tr h="487680"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15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1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-1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1</a:t>
                      </a:r>
                      <a:endParaRPr lang="en-US" sz="3200" dirty="0"/>
                    </a:p>
                  </a:txBody>
                  <a:tcPr/>
                </a:tc>
              </a:tr>
              <a:tr h="487680"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16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6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0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0</a:t>
                      </a:r>
                      <a:endParaRPr lang="en-US" sz="3200" dirty="0"/>
                    </a:p>
                  </a:txBody>
                  <a:tcPr/>
                </a:tc>
              </a:tr>
              <a:tr h="487680"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17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2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1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1</a:t>
                      </a:r>
                      <a:endParaRPr lang="en-US" sz="3200" dirty="0"/>
                    </a:p>
                  </a:txBody>
                  <a:tcPr/>
                </a:tc>
              </a:tr>
              <a:tr h="487680"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18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3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2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4</a:t>
                      </a:r>
                      <a:endParaRPr lang="en-US" sz="3200" dirty="0"/>
                    </a:p>
                  </a:txBody>
                  <a:tcPr/>
                </a:tc>
              </a:tr>
              <a:tr h="487680"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19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3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3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9</a:t>
                      </a:r>
                      <a:endParaRPr lang="en-US" sz="3200" dirty="0"/>
                    </a:p>
                  </a:txBody>
                  <a:tcPr/>
                </a:tc>
              </a:tr>
              <a:tr h="487680"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20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1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4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16</a:t>
                      </a:r>
                      <a:endParaRPr lang="en-US" sz="3200" dirty="0"/>
                    </a:p>
                  </a:txBody>
                  <a:tcPr/>
                </a:tc>
              </a:tr>
              <a:tr h="487680">
                <a:tc>
                  <a:txBody>
                    <a:bodyPr/>
                    <a:lstStyle/>
                    <a:p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N = 20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∑(x-x¯) = 80</a:t>
                      </a:r>
                      <a:endParaRPr lang="en-US" sz="32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8011319" y="1896341"/>
            <a:ext cx="2438400" cy="51860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 smtClean="0"/>
              <a:t>Mean = Multiply each score by its frequency and divide the sum by total frequency (N).</a:t>
            </a:r>
          </a:p>
          <a:p>
            <a:r>
              <a:rPr lang="en-US" sz="2200" b="1" dirty="0" smtClean="0"/>
              <a:t>Mean= </a:t>
            </a:r>
            <a:r>
              <a:rPr lang="el-GR" sz="2200" b="1" dirty="0"/>
              <a:t>Σ </a:t>
            </a:r>
            <a:r>
              <a:rPr lang="en-US" sz="2200" b="1" dirty="0" err="1" smtClean="0"/>
              <a:t>fx</a:t>
            </a:r>
            <a:r>
              <a:rPr lang="en-US" sz="2200" b="1" dirty="0" smtClean="0"/>
              <a:t>/</a:t>
            </a:r>
            <a:r>
              <a:rPr lang="el-GR" sz="2200" b="1" dirty="0"/>
              <a:t>Σ </a:t>
            </a:r>
            <a:r>
              <a:rPr lang="en-US" sz="2200" b="1" dirty="0" smtClean="0"/>
              <a:t>f</a:t>
            </a:r>
          </a:p>
          <a:p>
            <a:r>
              <a:rPr lang="en-US" sz="2200" b="1" dirty="0"/>
              <a:t> </a:t>
            </a:r>
            <a:r>
              <a:rPr lang="en-US" sz="2200" b="1" dirty="0" smtClean="0"/>
              <a:t>    </a:t>
            </a:r>
            <a:r>
              <a:rPr lang="en-US" sz="2200" b="1" dirty="0"/>
              <a:t>x</a:t>
            </a:r>
            <a:r>
              <a:rPr lang="en-US" sz="2200" b="1" dirty="0" smtClean="0"/>
              <a:t>¯ =312/20</a:t>
            </a:r>
          </a:p>
          <a:p>
            <a:r>
              <a:rPr lang="en-US" sz="2200" b="1" dirty="0"/>
              <a:t> </a:t>
            </a:r>
            <a:r>
              <a:rPr lang="en-US" sz="2200" b="1" dirty="0" smtClean="0"/>
              <a:t>         =15.6</a:t>
            </a:r>
          </a:p>
          <a:p>
            <a:r>
              <a:rPr lang="en-US" sz="2200" b="1" dirty="0"/>
              <a:t> </a:t>
            </a:r>
            <a:r>
              <a:rPr lang="en-US" sz="2200" b="1" dirty="0" smtClean="0"/>
              <a:t>         =16</a:t>
            </a:r>
          </a:p>
          <a:p>
            <a:r>
              <a:rPr lang="en-US" sz="2200" b="1" dirty="0" smtClean="0"/>
              <a:t>SD = </a:t>
            </a:r>
            <a:r>
              <a:rPr lang="el-GR" sz="2200" b="1" dirty="0" smtClean="0"/>
              <a:t>√[∑</a:t>
            </a:r>
            <a:r>
              <a:rPr lang="el-GR" sz="2200" b="1" dirty="0"/>
              <a:t>(</a:t>
            </a:r>
            <a:r>
              <a:rPr lang="en-US" sz="2200" b="1" dirty="0"/>
              <a:t>x-x</a:t>
            </a:r>
            <a:r>
              <a:rPr lang="en-US" sz="2200" b="1" dirty="0" smtClean="0"/>
              <a:t>¯)²/N </a:t>
            </a:r>
            <a:r>
              <a:rPr lang="en-US" sz="2200" b="1" dirty="0"/>
              <a:t>]</a:t>
            </a:r>
          </a:p>
          <a:p>
            <a:r>
              <a:rPr lang="en-US" sz="2200" b="1" dirty="0" smtClean="0"/>
              <a:t>      </a:t>
            </a:r>
            <a:r>
              <a:rPr lang="el-GR" sz="2200" b="1" dirty="0" smtClean="0"/>
              <a:t>= </a:t>
            </a:r>
            <a:r>
              <a:rPr lang="el-GR" sz="2200" b="1" dirty="0"/>
              <a:t>√[ </a:t>
            </a:r>
            <a:r>
              <a:rPr lang="en-US" sz="2200" b="1" dirty="0" smtClean="0"/>
              <a:t>80/ 20 ]</a:t>
            </a:r>
          </a:p>
          <a:p>
            <a:r>
              <a:rPr lang="en-US" sz="2200" b="1" dirty="0"/>
              <a:t>      </a:t>
            </a:r>
            <a:r>
              <a:rPr lang="en-US" sz="2200" b="1" dirty="0" smtClean="0"/>
              <a:t>= √4</a:t>
            </a:r>
          </a:p>
          <a:p>
            <a:r>
              <a:rPr lang="en-US" sz="2200" b="1" dirty="0"/>
              <a:t> </a:t>
            </a:r>
            <a:r>
              <a:rPr lang="en-US" sz="2200" b="1" dirty="0" smtClean="0"/>
              <a:t>     = 2</a:t>
            </a:r>
            <a:endParaRPr lang="en-US" sz="2300" b="1" dirty="0"/>
          </a:p>
          <a:p>
            <a:endParaRPr lang="en-US" sz="2300" b="1" dirty="0"/>
          </a:p>
        </p:txBody>
      </p:sp>
    </p:spTree>
    <p:extLst>
      <p:ext uri="{BB962C8B-B14F-4D97-AF65-F5344CB8AC3E}">
        <p14:creationId xmlns:p14="http://schemas.microsoft.com/office/powerpoint/2010/main" val="1391797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Statistical measures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8D685B-C610-4B1A-86A7-91551D8E9AB8}" type="datetime1">
              <a:rPr lang="en-US" smtClean="0"/>
              <a:t>06/27/2016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 Norman Rudhumbu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5DFF1-0632-DC41-8079-D9882AFED7B7}" type="slidenum">
              <a:rPr lang="en-US" smtClean="0"/>
              <a:pPr/>
              <a:t>36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75768" y="1876425"/>
            <a:ext cx="9921551" cy="503214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Comment on the measures shown in the tables with regards to differences in performance among students in the different subjects: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4900531"/>
              </p:ext>
            </p:extLst>
          </p:nvPr>
        </p:nvGraphicFramePr>
        <p:xfrm>
          <a:off x="696119" y="3025586"/>
          <a:ext cx="9220200" cy="3703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05400"/>
                <a:gridCol w="1828800"/>
                <a:gridCol w="22860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Subject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Mean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Standard deviation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Statistics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4.7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Biology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75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1.9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Business Management 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7.1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Sport Finance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82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0.9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Physics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85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1.5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CSS1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73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1.0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QME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3.8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Art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10.6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4534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Practice problems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8D685B-C610-4B1A-86A7-91551D8E9AB8}" type="datetime1">
              <a:rPr lang="en-US" smtClean="0"/>
              <a:t>06/27/2016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 Norman Rudhumbu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5DFF1-0632-DC41-8079-D9882AFED7B7}" type="slidenum">
              <a:rPr lang="en-US" smtClean="0"/>
              <a:pPr/>
              <a:t>37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34432" y="1952625"/>
            <a:ext cx="9762887" cy="452431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The following marks were scored out of 100 by a class of 10 students in a test. (i) Find the mode. </a:t>
            </a:r>
          </a:p>
          <a:p>
            <a:r>
              <a:rPr lang="en-US" sz="3600" dirty="0" smtClean="0"/>
              <a:t>(ii) Calculate the Range, mean and standard deviation and then interpret the results.</a:t>
            </a:r>
          </a:p>
          <a:p>
            <a:endParaRPr lang="en-US" sz="3600" dirty="0"/>
          </a:p>
          <a:p>
            <a:r>
              <a:rPr lang="en-US" sz="3600" dirty="0" smtClean="0"/>
              <a:t>Class 1; 87; 25; 72; 56;  49; 88; 61; 59; 90; 72.</a:t>
            </a:r>
          </a:p>
          <a:p>
            <a:endParaRPr lang="en-US" sz="3600" dirty="0"/>
          </a:p>
          <a:p>
            <a:r>
              <a:rPr lang="en-US" sz="3600" dirty="0" smtClean="0"/>
              <a:t>Class 2: 63; 55; 45; 61; 51; 49; 66; 53; 61; 63.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959740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End.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4A6EB-21A3-4CB3-8DF1-CAF279FE2B01}" type="datetime1">
              <a:rPr lang="en-US" smtClean="0"/>
              <a:t>06/27/2016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5DFF1-0632-DC41-8079-D9882AFED7B7}" type="slidenum">
              <a:rPr lang="en-US" smtClean="0"/>
              <a:pPr/>
              <a:t>38</a:t>
            </a:fld>
            <a:endParaRPr lang="en-US" dirty="0"/>
          </a:p>
        </p:txBody>
      </p:sp>
      <p:pic>
        <p:nvPicPr>
          <p:cNvPr id="25602" name="Picture 2" descr="http://deedees-jazz.com/wp-content/uploads/2015/06/1421178042197.jpeg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4432" y="1800225"/>
            <a:ext cx="9458087" cy="4953000"/>
          </a:xfrm>
          <a:prstGeom prst="rect">
            <a:avLst/>
          </a:prstGeom>
          <a:noFill/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 Norman Rudhumbu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13013</TotalTime>
  <Words>3124</Words>
  <Application>Microsoft Office PowerPoint</Application>
  <PresentationFormat>Custom</PresentationFormat>
  <Paragraphs>446</Paragraphs>
  <Slides>38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39" baseType="lpstr">
      <vt:lpstr>Office Theme</vt:lpstr>
      <vt:lpstr>Welcome </vt:lpstr>
      <vt:lpstr>Educational Measurement and Evaluation </vt:lpstr>
      <vt:lpstr>Course Objectives</vt:lpstr>
      <vt:lpstr>Why measure and evaluate learning</vt:lpstr>
      <vt:lpstr>Testing, measuring and evaluation</vt:lpstr>
      <vt:lpstr>Tests and testing</vt:lpstr>
      <vt:lpstr>Measurement</vt:lpstr>
      <vt:lpstr>Measurement</vt:lpstr>
      <vt:lpstr>Measurement</vt:lpstr>
      <vt:lpstr>Functions of measurement</vt:lpstr>
      <vt:lpstr>Measurement</vt:lpstr>
      <vt:lpstr>Practice on Measurement</vt:lpstr>
      <vt:lpstr>Assessment</vt:lpstr>
      <vt:lpstr>Assessment</vt:lpstr>
      <vt:lpstr>Assessment</vt:lpstr>
      <vt:lpstr>Assessment</vt:lpstr>
      <vt:lpstr>Assessment</vt:lpstr>
      <vt:lpstr>Assessment</vt:lpstr>
      <vt:lpstr>Assessment</vt:lpstr>
      <vt:lpstr>Assessment Practice</vt:lpstr>
      <vt:lpstr>Evaluation</vt:lpstr>
      <vt:lpstr>Evaluation</vt:lpstr>
      <vt:lpstr>Relationship between the measures</vt:lpstr>
      <vt:lpstr>Example</vt:lpstr>
      <vt:lpstr>Evaluation</vt:lpstr>
      <vt:lpstr>Comparing Formative and Summative Evaluation</vt:lpstr>
      <vt:lpstr>Formative and summative Evaluation</vt:lpstr>
      <vt:lpstr>Validity and reliability in assessment</vt:lpstr>
      <vt:lpstr>Reliability and validity</vt:lpstr>
      <vt:lpstr>Reliability and Validity</vt:lpstr>
      <vt:lpstr>Statistical Measures</vt:lpstr>
      <vt:lpstr>Statistical measures</vt:lpstr>
      <vt:lpstr>Statistical measures</vt:lpstr>
      <vt:lpstr>Statistical measures</vt:lpstr>
      <vt:lpstr>Statistical measures</vt:lpstr>
      <vt:lpstr>Statistical measures</vt:lpstr>
      <vt:lpstr>Practice problems</vt:lpstr>
      <vt:lpstr>The End.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Native Impressions</dc:creator>
  <cp:lastModifiedBy>Ivy Mopedi</cp:lastModifiedBy>
  <cp:revision>300</cp:revision>
  <cp:lastPrinted>2016-06-27T06:07:36Z</cp:lastPrinted>
  <dcterms:created xsi:type="dcterms:W3CDTF">2014-07-03T16:50:56Z</dcterms:created>
  <dcterms:modified xsi:type="dcterms:W3CDTF">2016-06-27T06:09:02Z</dcterms:modified>
</cp:coreProperties>
</file>