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9" r:id="rId2"/>
    <p:sldId id="309" r:id="rId3"/>
    <p:sldId id="260" r:id="rId4"/>
    <p:sldId id="274" r:id="rId5"/>
    <p:sldId id="301" r:id="rId6"/>
    <p:sldId id="302" r:id="rId7"/>
    <p:sldId id="262" r:id="rId8"/>
    <p:sldId id="263" r:id="rId9"/>
    <p:sldId id="264" r:id="rId10"/>
    <p:sldId id="296" r:id="rId11"/>
    <p:sldId id="298" r:id="rId12"/>
    <p:sldId id="299" r:id="rId13"/>
    <p:sldId id="300" r:id="rId14"/>
    <p:sldId id="291" r:id="rId15"/>
    <p:sldId id="292" r:id="rId16"/>
    <p:sldId id="293" r:id="rId17"/>
    <p:sldId id="294" r:id="rId18"/>
    <p:sldId id="295" r:id="rId19"/>
    <p:sldId id="265" r:id="rId20"/>
    <p:sldId id="266" r:id="rId21"/>
    <p:sldId id="269" r:id="rId22"/>
    <p:sldId id="290" r:id="rId23"/>
    <p:sldId id="267" r:id="rId24"/>
    <p:sldId id="268" r:id="rId25"/>
    <p:sldId id="258" r:id="rId26"/>
    <p:sldId id="280" r:id="rId27"/>
    <p:sldId id="282" r:id="rId28"/>
    <p:sldId id="305" r:id="rId29"/>
    <p:sldId id="261" r:id="rId30"/>
    <p:sldId id="306" r:id="rId31"/>
    <p:sldId id="307" r:id="rId32"/>
    <p:sldId id="310" r:id="rId33"/>
    <p:sldId id="30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81" d="100"/>
          <a:sy n="81" d="100"/>
        </p:scale>
        <p:origin x="-300"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BC0D48-2238-476A-BDB4-F61FF0D986E5}" type="datetimeFigureOut">
              <a:rPr lang="en-US" smtClean="0"/>
              <a:t>12/04/2017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47D2B-5D1D-4A39-8688-0CCA2AFEA4C0}" type="slidenum">
              <a:rPr lang="en-US" smtClean="0"/>
              <a:t>‹#›</a:t>
            </a:fld>
            <a:endParaRPr lang="en-US"/>
          </a:p>
        </p:txBody>
      </p:sp>
    </p:spTree>
    <p:extLst>
      <p:ext uri="{BB962C8B-B14F-4D97-AF65-F5344CB8AC3E}">
        <p14:creationId xmlns:p14="http://schemas.microsoft.com/office/powerpoint/2010/main" val="402250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661988"/>
            <a:ext cx="3860800" cy="21717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smtClean="0">
                <a:solidFill>
                  <a:srgbClr val="000000"/>
                </a:solidFill>
                <a:latin typeface="Helv"/>
              </a:rPr>
              <a:t>Focus on High Value Targets: </a:t>
            </a:r>
            <a:r>
              <a:rPr lang="en-US" dirty="0" smtClean="0"/>
              <a:t>Health-related PII and other highly sensitive data can be used for social engineering to access even more valuable financial targets</a:t>
            </a:r>
          </a:p>
          <a:p>
            <a:pPr marL="171450" lvl="0" indent="-171450">
              <a:buFont typeface="Arial" panose="020B0604020202020204" pitchFamily="34" charset="0"/>
              <a:buChar char="•"/>
            </a:pPr>
            <a:r>
              <a:rPr lang="en-US" dirty="0" smtClean="0">
                <a:solidFill>
                  <a:srgbClr val="000000"/>
                </a:solidFill>
                <a:latin typeface="Helv"/>
              </a:rPr>
              <a:t>Sophistication of Attack Techniques: Quantum leaps in mobile malware juxtapose a continued use of classics like DDoS and POS malware</a:t>
            </a:r>
          </a:p>
          <a:p>
            <a:pPr marL="171450" lvl="0" indent="-171450">
              <a:buFont typeface="Arial" panose="020B0604020202020204" pitchFamily="34" charset="0"/>
              <a:buChar char="•"/>
            </a:pPr>
            <a:r>
              <a:rPr lang="en-US" dirty="0" smtClean="0">
                <a:solidFill>
                  <a:srgbClr val="000000"/>
                </a:solidFill>
                <a:latin typeface="Helv"/>
              </a:rPr>
              <a:t>Breaches without Borders: </a:t>
            </a:r>
            <a:r>
              <a:rPr lang="en-US" dirty="0" smtClean="0"/>
              <a:t>Breaches are now being reported more widely around the world due to expanded targeting and stricter disclosure guidelines</a:t>
            </a:r>
            <a:endParaRPr lang="en-US" dirty="0" smtClean="0">
              <a:solidFill>
                <a:srgbClr val="000000"/>
              </a:solidFill>
              <a:latin typeface="Helv"/>
            </a:endParaRPr>
          </a:p>
          <a:p>
            <a:pPr marL="171450" lvl="0" indent="-171450">
              <a:buFont typeface="Arial" panose="020B0604020202020204" pitchFamily="34" charset="0"/>
              <a:buChar char="•"/>
            </a:pPr>
            <a:r>
              <a:rPr lang="en-US" dirty="0" smtClean="0">
                <a:solidFill>
                  <a:srgbClr val="000000"/>
                </a:solidFill>
                <a:latin typeface="Helv"/>
              </a:rPr>
              <a:t>A Need for Security Basics: </a:t>
            </a:r>
            <a:r>
              <a:rPr lang="en-US" dirty="0" smtClean="0"/>
              <a:t>Many of the incidents we’ve seen could be avoided with a focus on security basics</a:t>
            </a:r>
          </a:p>
          <a:p>
            <a:endParaRPr lang="en-US" dirty="0"/>
          </a:p>
        </p:txBody>
      </p:sp>
      <p:sp>
        <p:nvSpPr>
          <p:cNvPr id="4" name="Slide Number Placeholder 3"/>
          <p:cNvSpPr>
            <a:spLocks noGrp="1"/>
          </p:cNvSpPr>
          <p:nvPr>
            <p:ph type="sldNum" sz="quarter" idx="10"/>
          </p:nvPr>
        </p:nvSpPr>
        <p:spPr/>
        <p:txBody>
          <a:bodyPr/>
          <a:lstStyle/>
          <a:p>
            <a:pPr>
              <a:defRPr/>
            </a:pPr>
            <a:fld id="{37E2D96A-018C-440F-82D4-0644AAD30F6B}" type="slidenum">
              <a:rPr lang="en-US" smtClean="0"/>
              <a:pPr>
                <a:defRPr/>
              </a:pPr>
              <a:t>3</a:t>
            </a:fld>
            <a:endParaRPr lang="en-US"/>
          </a:p>
        </p:txBody>
      </p:sp>
    </p:spTree>
    <p:extLst>
      <p:ext uri="{BB962C8B-B14F-4D97-AF65-F5344CB8AC3E}">
        <p14:creationId xmlns:p14="http://schemas.microsoft.com/office/powerpoint/2010/main" val="4056961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hape 75"/>
          <p:cNvSpPr>
            <a:spLocks noGrp="1" noRot="1" noChangeAspect="1"/>
          </p:cNvSpPr>
          <p:nvPr>
            <p:ph type="sldImg"/>
          </p:nvPr>
        </p:nvSpPr>
        <p:spPr>
          <a:xfrm>
            <a:off x="381000" y="685800"/>
            <a:ext cx="6096000" cy="3429000"/>
          </a:xfrm>
          <a:prstGeom prst="rect">
            <a:avLst/>
          </a:prstGeom>
        </p:spPr>
        <p:txBody>
          <a:bodyPr/>
          <a:lstStyle/>
          <a:p>
            <a:pPr lvl="0"/>
            <a:endParaRPr/>
          </a:p>
        </p:txBody>
      </p:sp>
      <p:sp>
        <p:nvSpPr>
          <p:cNvPr id="76" name="Shape 76"/>
          <p:cNvSpPr>
            <a:spLocks noGrp="1"/>
          </p:cNvSpPr>
          <p:nvPr>
            <p:ph type="body" sz="quarter" idx="1"/>
          </p:nvPr>
        </p:nvSpPr>
        <p:spPr>
          <a:prstGeom prst="rect">
            <a:avLst/>
          </a:prstGeom>
        </p:spPr>
        <p:txBody>
          <a:bodyPr/>
          <a:lstStyle>
            <a:lvl1pPr defTabSz="914400">
              <a:lnSpc>
                <a:spcPct val="100000"/>
              </a:lnSpc>
              <a:spcBef>
                <a:spcPts val="300"/>
              </a:spcBef>
              <a:defRPr sz="1000">
                <a:latin typeface="Arial"/>
                <a:ea typeface="Arial"/>
                <a:cs typeface="Arial"/>
                <a:sym typeface="Arial"/>
              </a:defRPr>
            </a:lvl1pPr>
          </a:lstStyle>
          <a:p>
            <a:pPr lvl="0">
              <a:defRPr sz="1800"/>
            </a:pPr>
            <a:r>
              <a:rPr sz="1000"/>
              <a:t>Key takeaway:</a:t>
            </a:r>
          </a:p>
        </p:txBody>
      </p:sp>
    </p:spTree>
    <p:extLst>
      <p:ext uri="{BB962C8B-B14F-4D97-AF65-F5344CB8AC3E}">
        <p14:creationId xmlns:p14="http://schemas.microsoft.com/office/powerpoint/2010/main" val="238932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381000" y="685800"/>
            <a:ext cx="6096000" cy="3429000"/>
          </a:xfrm>
          <a:prstGeom prst="rect">
            <a:avLst/>
          </a:prstGeom>
        </p:spPr>
        <p:txBody>
          <a:bodyPr/>
          <a:lstStyle/>
          <a:p>
            <a:pPr lvl="0"/>
            <a:endParaRPr/>
          </a:p>
        </p:txBody>
      </p:sp>
      <p:sp>
        <p:nvSpPr>
          <p:cNvPr id="118" name="Shape 118"/>
          <p:cNvSpPr>
            <a:spLocks noGrp="1"/>
          </p:cNvSpPr>
          <p:nvPr>
            <p:ph type="body" sz="quarter" idx="1"/>
          </p:nvPr>
        </p:nvSpPr>
        <p:spPr>
          <a:prstGeom prst="rect">
            <a:avLst/>
          </a:prstGeom>
        </p:spPr>
        <p:txBody>
          <a:bodyPr/>
          <a:lstStyle>
            <a:lvl1pPr defTabSz="914400">
              <a:lnSpc>
                <a:spcPct val="100000"/>
              </a:lnSpc>
              <a:spcBef>
                <a:spcPts val="300"/>
              </a:spcBef>
              <a:defRPr sz="1000">
                <a:latin typeface="Arial"/>
                <a:ea typeface="Arial"/>
                <a:cs typeface="Arial"/>
                <a:sym typeface="Arial"/>
              </a:defRPr>
            </a:lvl1pPr>
          </a:lstStyle>
          <a:p>
            <a:pPr lvl="0">
              <a:defRPr sz="1800"/>
            </a:pPr>
            <a:endParaRPr sz="1000" dirty="0"/>
          </a:p>
        </p:txBody>
      </p:sp>
    </p:spTree>
    <p:extLst>
      <p:ext uri="{BB962C8B-B14F-4D97-AF65-F5344CB8AC3E}">
        <p14:creationId xmlns:p14="http://schemas.microsoft.com/office/powerpoint/2010/main" val="1976012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661988"/>
            <a:ext cx="3860800" cy="2171700"/>
          </a:xfrm>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u="none" strike="noStrike" kern="1200" baseline="0" dirty="0" smtClean="0">
                <a:solidFill>
                  <a:schemeClr val="tx1"/>
                </a:solidFill>
                <a:latin typeface="Arial" charset="0"/>
                <a:ea typeface="+mn-ea"/>
                <a:cs typeface="Arial" charset="0"/>
              </a:rPr>
              <a:t>By January 2016, IBM® X-Force® had tracked 272 security incidents for 2015, on par with the 279 incidents tracked in 2014. In terms of total disclosed records, 2014 was notable for more than one billion records being leaked, while 2015 was down to a still staggering 600 million leaked records in incidents tracked by X-Force using public breach disclosures. </a:t>
            </a:r>
            <a:endParaRPr lang="en-US" sz="1800" kern="1200" dirty="0" smtClean="0">
              <a:solidFill>
                <a:schemeClr val="tx1"/>
              </a:solidFill>
              <a:effectLst/>
              <a:latin typeface="Arial" charset="0"/>
              <a:ea typeface="+mn-ea"/>
              <a:cs typeface="Arial" charset="0"/>
            </a:endParaRPr>
          </a:p>
          <a:p>
            <a:endParaRPr lang="en-US" sz="1200" dirty="0" smtClean="0"/>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Notes on 2015: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Cybercriminals’ targets are now bigger and their rewards greater as they fine-tune efforts to obtain and leverage higher value data than years past.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demand for leaked data is trending toward higher-value records such as health-related personally identifiable information (PII) and other highly sensitive data, with less emphasis on the emails, passwords and even credit card data that were the targets of years past. This PII can be used for social engineering to gain access to</a:t>
            </a:r>
            <a:r>
              <a:rPr lang="en-US" sz="1200" kern="1200" baseline="0" dirty="0" smtClean="0">
                <a:solidFill>
                  <a:schemeClr val="tx1"/>
                </a:solidFill>
                <a:effectLst/>
                <a:latin typeface="+mn-lt"/>
                <a:ea typeface="+mn-ea"/>
                <a:cs typeface="+mn-cs"/>
              </a:rPr>
              <a:t> valuable financial targets</a:t>
            </a:r>
            <a:r>
              <a:rPr lang="en-US" sz="1200" kern="1200" dirty="0" smtClean="0">
                <a:solidFill>
                  <a:schemeClr val="tx1"/>
                </a:solidFill>
                <a:effectLst/>
                <a:latin typeface="+mn-lt"/>
                <a:ea typeface="+mn-ea"/>
                <a:cs typeface="+mn-cs"/>
              </a:rPr>
              <a:t>.</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000" b="0" i="0" u="none" strike="noStrike" kern="1200" baseline="0" dirty="0" smtClean="0">
                <a:solidFill>
                  <a:schemeClr val="tx1"/>
                </a:solidFill>
                <a:latin typeface="Arial" charset="0"/>
                <a:ea typeface="+mn-ea"/>
                <a:cs typeface="Arial" charset="0"/>
              </a:rPr>
              <a:t>February saw the first of five 2015 healthcare mega-breach disclosures, which together exposed nearly 100 million records of patient data. While stolen credit card data and user account information can be valuable, these records have a short lifespan and are replaceable. In contrast, Social Security numbers and health history data stolen in these incidents are both much more sensitive and personal to the victims, as well as much harder to replace. As reported by the recent IBM/ </a:t>
            </a:r>
            <a:r>
              <a:rPr lang="en-US" sz="1000" b="0" i="0" u="none" strike="noStrike" kern="1200" baseline="0" dirty="0" err="1" smtClean="0">
                <a:solidFill>
                  <a:schemeClr val="tx1"/>
                </a:solidFill>
                <a:latin typeface="Arial" charset="0"/>
                <a:ea typeface="+mn-ea"/>
                <a:cs typeface="Arial" charset="0"/>
              </a:rPr>
              <a:t>Ponemon</a:t>
            </a:r>
            <a:r>
              <a:rPr lang="en-US" sz="1000" b="0" i="0" u="none" strike="noStrike" kern="1200" baseline="0" dirty="0" smtClean="0">
                <a:solidFill>
                  <a:schemeClr val="tx1"/>
                </a:solidFill>
                <a:latin typeface="Arial" charset="0"/>
                <a:ea typeface="+mn-ea"/>
                <a:cs typeface="Arial" charset="0"/>
              </a:rPr>
              <a:t> data breach study, dark web resale of healthcare data can be worth as much as USD363 per record compared to the average for all types of data of USD154</a:t>
            </a:r>
          </a:p>
          <a:p>
            <a:endParaRPr lang="en-US" sz="1000" b="0" i="0" u="none" strike="noStrike" kern="1200" baseline="0" dirty="0" smtClean="0">
              <a:solidFill>
                <a:schemeClr val="tx1"/>
              </a:solidFill>
              <a:latin typeface="Arial" charset="0"/>
              <a:ea typeface="+mn-ea"/>
              <a:cs typeface="Arial" charset="0"/>
            </a:endParaRPr>
          </a:p>
          <a:p>
            <a:r>
              <a:rPr lang="en-US" sz="1000" b="0" i="0" u="none" strike="noStrike" kern="1200" baseline="0" dirty="0" smtClean="0">
                <a:solidFill>
                  <a:schemeClr val="tx1"/>
                </a:solidFill>
                <a:latin typeface="Arial" charset="0"/>
                <a:ea typeface="+mn-ea"/>
                <a:cs typeface="Arial" charset="0"/>
              </a:rPr>
              <a:t>In addition to the theft of healthcare data, 2015 saw an increase in the trading of another type of highly sensitive information. Breaches at adult websites including Adult Friend Finder and Ashley Madison exposed people’s sexual preferences and infidelities to the general public. The intimate nature of this data opened opportunities for extortion and increased social engineering intelligence. It also was linked to a number of suicides of affected victims. More than ever, these incidents bring attention to the complex intersection between our digital and physical identities.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7E2D96A-018C-440F-82D4-0644AAD30F6B}" type="slidenum">
              <a:rPr lang="en-US" smtClean="0"/>
              <a:pPr>
                <a:defRPr/>
              </a:pPr>
              <a:t>7</a:t>
            </a:fld>
            <a:endParaRPr lang="en-US"/>
          </a:p>
        </p:txBody>
      </p:sp>
    </p:spTree>
    <p:extLst>
      <p:ext uri="{BB962C8B-B14F-4D97-AF65-F5344CB8AC3E}">
        <p14:creationId xmlns:p14="http://schemas.microsoft.com/office/powerpoint/2010/main" val="1049694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1498600" y="661988"/>
            <a:ext cx="3860800" cy="2171700"/>
          </a:xfrm>
          <a:ln/>
        </p:spPr>
      </p:sp>
      <p:sp>
        <p:nvSpPr>
          <p:cNvPr id="54274" name="Notes Placeholder 2"/>
          <p:cNvSpPr>
            <a:spLocks noGrp="1"/>
          </p:cNvSpPr>
          <p:nvPr>
            <p:ph type="body" idx="1"/>
          </p:nvPr>
        </p:nvSpPr>
        <p:spPr>
          <a:noFill/>
        </p:spPr>
        <p:txBody>
          <a:bodyPr/>
          <a:lstStyle/>
          <a:p>
            <a:r>
              <a:rPr lang="en-US" smtClean="0"/>
              <a:t>Heavily regulated industries such as healthcare, education, pharmaceutical and financial services had a per capita data breach cost substantially above the overall mean of $145. Public sector organizations and retail companies had a per capita cost well below the overall mean value. </a:t>
            </a:r>
          </a:p>
        </p:txBody>
      </p:sp>
      <p:sp>
        <p:nvSpPr>
          <p:cNvPr id="54275" name="Slide Number Placeholder 3"/>
          <p:cNvSpPr>
            <a:spLocks noGrp="1"/>
          </p:cNvSpPr>
          <p:nvPr>
            <p:ph type="sldNum" sz="quarter" idx="5"/>
          </p:nvPr>
        </p:nvSpPr>
        <p:spPr>
          <a:ln>
            <a:miter lim="800000"/>
            <a:headEnd/>
            <a:tailEnd/>
          </a:ln>
        </p:spPr>
        <p:txBody>
          <a:bodyPr/>
          <a:lstStyle/>
          <a:p>
            <a:pPr>
              <a:defRPr/>
            </a:pPr>
            <a:fld id="{2F669E69-9DBB-4792-B81D-9C38B249BEC3}" type="slidenum">
              <a:rPr lang="en-GB" smtClean="0">
                <a:latin typeface="Arial" charset="0"/>
                <a:ea typeface="MS PGothic" pitchFamily="34" charset="-128"/>
              </a:rPr>
              <a:pPr>
                <a:defRPr/>
              </a:pPr>
              <a:t>8</a:t>
            </a:fld>
            <a:endParaRPr lang="en-GB" smtClean="0">
              <a:latin typeface="Arial" charset="0"/>
              <a:ea typeface="MS PGothic" pitchFamily="34" charset="-128"/>
            </a:endParaRPr>
          </a:p>
        </p:txBody>
      </p:sp>
    </p:spTree>
    <p:extLst>
      <p:ext uri="{BB962C8B-B14F-4D97-AF65-F5344CB8AC3E}">
        <p14:creationId xmlns:p14="http://schemas.microsoft.com/office/powerpoint/2010/main" val="3581865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498600" y="661988"/>
            <a:ext cx="3860800" cy="2171700"/>
          </a:xfrm>
          <a:ln/>
        </p:spPr>
      </p:sp>
      <p:sp>
        <p:nvSpPr>
          <p:cNvPr id="870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04" tIns="45101" rIns="90204" bIns="45101"/>
          <a:lstStyle/>
          <a:p>
            <a:pPr eaLnBrk="1" hangingPunct="1">
              <a:spcBef>
                <a:spcPct val="0"/>
              </a:spcBef>
            </a:pPr>
            <a:endParaRPr lang="en-US" smtClean="0">
              <a:latin typeface="Calibri" pitchFamily="34" charset="0"/>
              <a:cs typeface="Arial" pitchFamily="34" charset="0"/>
            </a:endParaRPr>
          </a:p>
        </p:txBody>
      </p:sp>
    </p:spTree>
    <p:extLst>
      <p:ext uri="{BB962C8B-B14F-4D97-AF65-F5344CB8AC3E}">
        <p14:creationId xmlns:p14="http://schemas.microsoft.com/office/powerpoint/2010/main" val="1044896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xfrm>
            <a:off x="1498600" y="661988"/>
            <a:ext cx="3860800" cy="2171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a:p>
        </p:txBody>
      </p:sp>
      <p:sp>
        <p:nvSpPr>
          <p:cNvPr id="92164"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7A5D0D09-9023-49BD-827C-D45B85545B07}" type="datetime1">
              <a:rPr lang="en-US" altLang="en-US">
                <a:solidFill>
                  <a:srgbClr val="000000"/>
                </a:solidFill>
                <a:latin typeface="Calibri" pitchFamily="34" charset="0"/>
              </a:rPr>
              <a:pPr eaLnBrk="1" hangingPunct="1"/>
              <a:t>12/04/2017</a:t>
            </a:fld>
            <a:endParaRPr lang="en-US" altLang="en-US">
              <a:solidFill>
                <a:srgbClr val="000000"/>
              </a:solidFill>
              <a:latin typeface="Calibri" pitchFamily="34" charset="0"/>
            </a:endParaRPr>
          </a:p>
        </p:txBody>
      </p:sp>
      <p:sp>
        <p:nvSpPr>
          <p:cNvPr id="92165"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en-US">
                <a:solidFill>
                  <a:srgbClr val="000000"/>
                </a:solidFill>
                <a:latin typeface="Calibri" pitchFamily="34" charset="0"/>
              </a:rPr>
              <a:t>BRENDAN_HANNIGAN_FINAL</a:t>
            </a:r>
          </a:p>
        </p:txBody>
      </p:sp>
      <p:sp>
        <p:nvSpPr>
          <p:cNvPr id="92166" name="Header Placeholder 5"/>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en-US">
                <a:solidFill>
                  <a:srgbClr val="000000"/>
                </a:solidFill>
                <a:latin typeface="Calibri" pitchFamily="34" charset="0"/>
              </a:rPr>
              <a:t>Pulse2014_Security</a:t>
            </a:r>
          </a:p>
        </p:txBody>
      </p:sp>
    </p:spTree>
    <p:extLst>
      <p:ext uri="{BB962C8B-B14F-4D97-AF65-F5344CB8AC3E}">
        <p14:creationId xmlns:p14="http://schemas.microsoft.com/office/powerpoint/2010/main" val="3296663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861210-D084-4AED-B05E-17CAB02BE8BA}" type="datetimeFigureOut">
              <a:rPr lang="en-US" smtClean="0"/>
              <a:t>12/04/2017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1697316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861210-D084-4AED-B05E-17CAB02BE8BA}" type="datetimeFigureOut">
              <a:rPr lang="en-US" smtClean="0"/>
              <a:t>12/04/2017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3536647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861210-D084-4AED-B05E-17CAB02BE8BA}" type="datetimeFigureOut">
              <a:rPr lang="en-US" smtClean="0"/>
              <a:t>12/04/2017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647268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861210-D084-4AED-B05E-17CAB02BE8BA}" type="datetimeFigureOut">
              <a:rPr lang="en-US" smtClean="0"/>
              <a:t>12/04/2017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45742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861210-D084-4AED-B05E-17CAB02BE8BA}" type="datetimeFigureOut">
              <a:rPr lang="en-US" smtClean="0"/>
              <a:t>12/04/2017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67997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861210-D084-4AED-B05E-17CAB02BE8BA}" type="datetimeFigureOut">
              <a:rPr lang="en-US" smtClean="0"/>
              <a:t>12/04/2017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235408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861210-D084-4AED-B05E-17CAB02BE8BA}" type="datetimeFigureOut">
              <a:rPr lang="en-US" smtClean="0"/>
              <a:t>12/04/2017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560578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861210-D084-4AED-B05E-17CAB02BE8BA}" type="datetimeFigureOut">
              <a:rPr lang="en-US" smtClean="0"/>
              <a:t>12/04/2017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101856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861210-D084-4AED-B05E-17CAB02BE8BA}" type="datetimeFigureOut">
              <a:rPr lang="en-US" smtClean="0"/>
              <a:t>12/04/2017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071527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861210-D084-4AED-B05E-17CAB02BE8BA}" type="datetimeFigureOut">
              <a:rPr lang="en-US" smtClean="0"/>
              <a:t>12/04/2017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252200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861210-D084-4AED-B05E-17CAB02BE8BA}" type="datetimeFigureOut">
              <a:rPr lang="en-US" smtClean="0"/>
              <a:t>12/04/2017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EFB4AA-C3CA-41B2-935A-0327E779657A}" type="slidenum">
              <a:rPr lang="en-US" smtClean="0"/>
              <a:t>‹#›</a:t>
            </a:fld>
            <a:endParaRPr lang="en-US"/>
          </a:p>
        </p:txBody>
      </p:sp>
    </p:spTree>
    <p:extLst>
      <p:ext uri="{BB962C8B-B14F-4D97-AF65-F5344CB8AC3E}">
        <p14:creationId xmlns:p14="http://schemas.microsoft.com/office/powerpoint/2010/main" val="553111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a:xfrm>
            <a:off x="243841" y="182880"/>
            <a:ext cx="11643359" cy="397032"/>
          </a:xfrm>
        </p:spPr>
        <p:txBody>
          <a:bodyPr/>
          <a:lstStyle>
            <a:lvl1pPr>
              <a:defRPr/>
            </a:lvl1pPr>
          </a:lstStyle>
          <a:p>
            <a:r>
              <a:rPr lang="en-US" dirty="0" smtClean="0"/>
              <a:t>Click to edit Master title style</a:t>
            </a:r>
            <a:endParaRPr lang="en-US" dirty="0"/>
          </a:p>
        </p:txBody>
      </p:sp>
      <p:sp>
        <p:nvSpPr>
          <p:cNvPr id="6" name="Footer Placeholder 5"/>
          <p:cNvSpPr>
            <a:spLocks noGrp="1"/>
          </p:cNvSpPr>
          <p:nvPr>
            <p:ph type="ftr" sz="quarter" idx="14"/>
          </p:nvPr>
        </p:nvSpPr>
        <p:spPr/>
        <p:txBody>
          <a:bodyPr/>
          <a:lstStyle/>
          <a:p>
            <a:endParaRPr lang="en-US" dirty="0"/>
          </a:p>
        </p:txBody>
      </p:sp>
      <p:sp>
        <p:nvSpPr>
          <p:cNvPr id="4" name="Text Placeholder 3"/>
          <p:cNvSpPr>
            <a:spLocks noGrp="1"/>
          </p:cNvSpPr>
          <p:nvPr>
            <p:ph type="body" sz="quarter" idx="15" hasCustomPrompt="1"/>
          </p:nvPr>
        </p:nvSpPr>
        <p:spPr>
          <a:xfrm>
            <a:off x="245534" y="594361"/>
            <a:ext cx="11639551" cy="392499"/>
          </a:xfrm>
        </p:spPr>
        <p:txBody>
          <a:bodyPr/>
          <a:lstStyle>
            <a:lvl1pPr marL="0" indent="0">
              <a:buFontTx/>
              <a:buNone/>
              <a:defRPr sz="1800" i="1">
                <a:latin typeface="Arial" pitchFamily="34" charset="0"/>
                <a:cs typeface="Arial" pitchFamily="34" charset="0"/>
              </a:defRPr>
            </a:lvl1pPr>
            <a:lvl2pPr marL="276225" indent="0">
              <a:buFontTx/>
              <a:buNone/>
              <a:defRPr sz="1800" i="1">
                <a:latin typeface="Arial" pitchFamily="34" charset="0"/>
                <a:cs typeface="Arial" pitchFamily="34" charset="0"/>
              </a:defRPr>
            </a:lvl2pPr>
            <a:lvl3pPr marL="492125" indent="0">
              <a:buFontTx/>
              <a:buNone/>
              <a:defRPr sz="1800" i="1">
                <a:latin typeface="Arial" pitchFamily="34" charset="0"/>
                <a:cs typeface="Arial" pitchFamily="34" charset="0"/>
              </a:defRPr>
            </a:lvl3pPr>
            <a:lvl4pPr marL="1030287" indent="0">
              <a:buFontTx/>
              <a:buNone/>
              <a:defRPr sz="1800" i="1">
                <a:latin typeface="Arial" pitchFamily="34" charset="0"/>
                <a:cs typeface="Arial" pitchFamily="34" charset="0"/>
              </a:defRPr>
            </a:lvl4pPr>
            <a:lvl5pPr marL="1376362" indent="0">
              <a:buFontTx/>
              <a:buNone/>
              <a:defRPr sz="1800" i="1">
                <a:latin typeface="Arial" pitchFamily="34" charset="0"/>
                <a:cs typeface="Arial" pitchFamily="34" charset="0"/>
              </a:defRPr>
            </a:lvl5pPr>
          </a:lstStyle>
          <a:p>
            <a:pPr lvl="0"/>
            <a:r>
              <a:rPr lang="en-US" dirty="0" smtClean="0"/>
              <a:t>Click to edit Master subtitle style</a:t>
            </a:r>
            <a:endParaRPr lang="en-US" dirty="0"/>
          </a:p>
        </p:txBody>
      </p:sp>
    </p:spTree>
    <p:extLst>
      <p:ext uri="{BB962C8B-B14F-4D97-AF65-F5344CB8AC3E}">
        <p14:creationId xmlns:p14="http://schemas.microsoft.com/office/powerpoint/2010/main" val="3981833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Interstitial 3">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8545" y="-870645"/>
            <a:ext cx="14862848" cy="8374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4"/>
          <p:cNvGrpSpPr>
            <a:grpSpLocks/>
          </p:cNvGrpSpPr>
          <p:nvPr userDrawn="1"/>
        </p:nvGrpSpPr>
        <p:grpSpPr bwMode="auto">
          <a:xfrm>
            <a:off x="0" y="6121301"/>
            <a:ext cx="12192000" cy="736699"/>
            <a:chOff x="-53" y="6529797"/>
            <a:chExt cx="10058505" cy="786187"/>
          </a:xfrm>
        </p:grpSpPr>
        <p:pic>
          <p:nvPicPr>
            <p:cNvPr id="4" name="Picture 5" descr="IS_CSX_PPT_Template_Lines.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29797"/>
              <a:ext cx="10058400" cy="452854"/>
            </a:xfrm>
            <a:prstGeom prst="rect">
              <a:avLst/>
            </a:prstGeom>
            <a:solidFill>
              <a:srgbClr val="C0504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spect="1"/>
            </p:cNvSpPr>
            <p:nvPr userDrawn="1"/>
          </p:nvSpPr>
          <p:spPr>
            <a:xfrm>
              <a:off x="-53" y="6729917"/>
              <a:ext cx="10058505" cy="5860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88"/>
            </a:p>
          </p:txBody>
        </p:sp>
        <p:pic>
          <p:nvPicPr>
            <p:cNvPr id="6" name="Picture 7" descr="CSX.png"/>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3091" y="6787511"/>
              <a:ext cx="752393" cy="47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isaca_logo.pn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90358" y="6864352"/>
              <a:ext cx="980694" cy="33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93071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Interstitial 3">
    <p:spTree>
      <p:nvGrpSpPr>
        <p:cNvPr id="1" name=""/>
        <p:cNvGrpSpPr/>
        <p:nvPr/>
      </p:nvGrpSpPr>
      <p:grpSpPr>
        <a:xfrm>
          <a:off x="0" y="0"/>
          <a:ext cx="0" cy="0"/>
          <a:chOff x="0" y="0"/>
          <a:chExt cx="0" cy="0"/>
        </a:xfrm>
      </p:grpSpPr>
      <p:pic>
        <p:nvPicPr>
          <p:cNvPr id="3" name="Picture 3" descr="IS_CSX_PPT_04_Chartsandlines_042114.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470" y="1489"/>
            <a:ext cx="12261274" cy="686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spect="1"/>
          </p:cNvSpPr>
          <p:nvPr userDrawn="1"/>
        </p:nvSpPr>
        <p:spPr>
          <a:xfrm>
            <a:off x="0" y="6308825"/>
            <a:ext cx="12192000" cy="5491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88"/>
          </a:p>
        </p:txBody>
      </p:sp>
      <p:sp>
        <p:nvSpPr>
          <p:cNvPr id="13" name="Text Placeholder 8"/>
          <p:cNvSpPr>
            <a:spLocks noGrp="1"/>
          </p:cNvSpPr>
          <p:nvPr>
            <p:ph type="body" sz="quarter" idx="10"/>
          </p:nvPr>
        </p:nvSpPr>
        <p:spPr>
          <a:xfrm>
            <a:off x="-22230" y="502342"/>
            <a:ext cx="5487829" cy="1772793"/>
          </a:xfrm>
          <a:noFill/>
          <a:ln>
            <a:noFill/>
          </a:ln>
          <a:effectLst/>
        </p:spPr>
        <p:style>
          <a:lnRef idx="1">
            <a:schemeClr val="accent1"/>
          </a:lnRef>
          <a:fillRef idx="3">
            <a:schemeClr val="accent1"/>
          </a:fillRef>
          <a:effectRef idx="2">
            <a:schemeClr val="accent1"/>
          </a:effectRef>
          <a:fontRef idx="minor">
            <a:schemeClr val="lt1"/>
          </a:fontRef>
        </p:style>
        <p:txBody>
          <a:bodyPr lIns="292608" tIns="292608" rIns="274320" bIns="822960" rtlCol="0">
            <a:spAutoFit/>
          </a:bodyPr>
          <a:lstStyle>
            <a:lvl1pPr marL="0" algn="l" defTabSz="428625" rtl="0" eaLnBrk="1" latinLnBrk="0" hangingPunct="1">
              <a:lnSpc>
                <a:spcPct val="80000"/>
              </a:lnSpc>
              <a:spcBef>
                <a:spcPct val="0"/>
              </a:spcBef>
              <a:buNone/>
              <a:defRPr lang="en-US" sz="2625" b="1" kern="1200" cap="all" dirty="0" smtClean="0">
                <a:solidFill>
                  <a:srgbClr val="FFFFFF"/>
                </a:solidFill>
                <a:latin typeface="Arial"/>
                <a:ea typeface="+mj-ea"/>
                <a:cs typeface="Arial"/>
              </a:defRPr>
            </a:lvl1pPr>
          </a:lstStyle>
          <a:p>
            <a:pPr lvl="0"/>
            <a:r>
              <a:rPr lang="en-US" dirty="0" smtClean="0"/>
              <a:t>Click to edit Master text styles</a:t>
            </a:r>
          </a:p>
        </p:txBody>
      </p:sp>
    </p:spTree>
    <p:extLst>
      <p:ext uri="{BB962C8B-B14F-4D97-AF65-F5344CB8AC3E}">
        <p14:creationId xmlns:p14="http://schemas.microsoft.com/office/powerpoint/2010/main" val="1845889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61210-D084-4AED-B05E-17CAB02BE8BA}" type="datetimeFigureOut">
              <a:rPr lang="en-US" smtClean="0"/>
              <a:t>12/04/2017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FB4AA-C3CA-41B2-935A-0327E779657A}" type="slidenum">
              <a:rPr lang="en-US" smtClean="0"/>
              <a:t>‹#›</a:t>
            </a:fld>
            <a:endParaRPr lang="en-US"/>
          </a:p>
        </p:txBody>
      </p:sp>
    </p:spTree>
    <p:extLst>
      <p:ext uri="{BB962C8B-B14F-4D97-AF65-F5344CB8AC3E}">
        <p14:creationId xmlns:p14="http://schemas.microsoft.com/office/powerpoint/2010/main" val="3784570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935.ibm.com/services/us/en/it-services/security-services/cost-of-data-breach/"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pwc.com/us/en/increasing-it-effectiveness/publications/2014-us-state-of-cybercrime.jhtml"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72885" y="637268"/>
            <a:ext cx="10515600" cy="5535613"/>
          </a:xfrm>
        </p:spPr>
        <p:txBody>
          <a:bodyPr/>
          <a:lstStyle/>
          <a:p>
            <a:r>
              <a:rPr lang="en-US" dirty="0" smtClean="0"/>
              <a:t>Cyber Security Trends and Opportunities</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Ajay Nagarajan</a:t>
            </a:r>
            <a:br>
              <a:rPr lang="en-US" dirty="0" smtClean="0"/>
            </a:br>
            <a:r>
              <a:rPr lang="en-US" dirty="0" smtClean="0"/>
              <a:t>Senior Consultant, </a:t>
            </a:r>
            <a:r>
              <a:rPr lang="en-US" dirty="0"/>
              <a:t/>
            </a:r>
            <a:br>
              <a:rPr lang="en-US" dirty="0"/>
            </a:br>
            <a:r>
              <a:rPr lang="en-US" dirty="0" smtClean="0"/>
              <a:t>Risk Management &amp; Security Investigations</a:t>
            </a:r>
            <a:endParaRPr lang="en-US" dirty="0"/>
          </a:p>
        </p:txBody>
      </p:sp>
    </p:spTree>
    <p:extLst>
      <p:ext uri="{BB962C8B-B14F-4D97-AF65-F5344CB8AC3E}">
        <p14:creationId xmlns:p14="http://schemas.microsoft.com/office/powerpoint/2010/main" val="3905590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1012371"/>
            <a:ext cx="7478486" cy="4401205"/>
          </a:xfrm>
          <a:prstGeom prst="rect">
            <a:avLst/>
          </a:prstGeom>
          <a:noFill/>
        </p:spPr>
        <p:txBody>
          <a:bodyPr wrap="square" rtlCol="0">
            <a:spAutoFit/>
          </a:bodyPr>
          <a:lstStyle/>
          <a:p>
            <a:r>
              <a:rPr lang="en-US" sz="2800" dirty="0" smtClean="0"/>
              <a:t>Agenda</a:t>
            </a:r>
          </a:p>
          <a:p>
            <a:endParaRPr lang="en-US" dirty="0"/>
          </a:p>
          <a:p>
            <a:pPr marL="342900" indent="-342900">
              <a:buAutoNum type="arabicPeriod"/>
            </a:pPr>
            <a:r>
              <a:rPr lang="en-US" dirty="0" smtClean="0"/>
              <a:t>Recent cybersecurity trends</a:t>
            </a:r>
          </a:p>
          <a:p>
            <a:pPr marL="800100" lvl="1" indent="-342900">
              <a:buFont typeface="Arial" panose="020B0604020202020204" pitchFamily="34" charset="0"/>
              <a:buChar char="•"/>
            </a:pPr>
            <a:r>
              <a:rPr lang="en-US" dirty="0" smtClean="0"/>
              <a:t>Motivate need for cyber risk management</a:t>
            </a:r>
          </a:p>
          <a:p>
            <a:pPr marL="800100" lvl="1" indent="-342900">
              <a:buFont typeface="Arial" panose="020B0604020202020204" pitchFamily="34" charset="0"/>
              <a:buChar char="•"/>
            </a:pPr>
            <a:r>
              <a:rPr lang="en-US" dirty="0" smtClean="0"/>
              <a:t>Motivate need for cybersecurity skills</a:t>
            </a:r>
          </a:p>
          <a:p>
            <a:pPr marL="342900" indent="-342900">
              <a:buFont typeface="+mj-lt"/>
              <a:buAutoNum type="arabicPeriod"/>
            </a:pPr>
            <a:r>
              <a:rPr lang="en-US" dirty="0" smtClean="0"/>
              <a:t>Overview of Advanced Persistent Threats (APT)</a:t>
            </a:r>
          </a:p>
          <a:p>
            <a:pPr marL="800100" lvl="1" indent="-342900">
              <a:buFont typeface="Arial" panose="020B0604020202020204" pitchFamily="34" charset="0"/>
              <a:buChar char="•"/>
            </a:pPr>
            <a:r>
              <a:rPr lang="en-US" dirty="0" smtClean="0"/>
              <a:t>Beyond the regular malware</a:t>
            </a:r>
          </a:p>
          <a:p>
            <a:pPr marL="342900" indent="-342900">
              <a:buFont typeface="+mj-lt"/>
              <a:buAutoNum type="arabicPeriod"/>
            </a:pPr>
            <a:r>
              <a:rPr lang="en-US" dirty="0" smtClean="0"/>
              <a:t>Reaching Security Maturity</a:t>
            </a:r>
          </a:p>
          <a:p>
            <a:pPr marL="800100" lvl="1" indent="-342900">
              <a:buFont typeface="Arial" panose="020B0604020202020204" pitchFamily="34" charset="0"/>
              <a:buChar char="•"/>
            </a:pPr>
            <a:r>
              <a:rPr lang="en-US" dirty="0" smtClean="0"/>
              <a:t>NIST Frameworks that help address concerns</a:t>
            </a:r>
          </a:p>
          <a:p>
            <a:pPr marL="342900" indent="-342900">
              <a:buFont typeface="+mj-lt"/>
              <a:buAutoNum type="arabicPeriod"/>
            </a:pPr>
            <a:r>
              <a:rPr lang="en-US" dirty="0" smtClean="0"/>
              <a:t>Opportunities </a:t>
            </a:r>
          </a:p>
          <a:p>
            <a:pPr marL="800100" lvl="1" indent="-342900">
              <a:buFont typeface="Arial" panose="020B0604020202020204" pitchFamily="34" charset="0"/>
              <a:buChar char="•"/>
            </a:pPr>
            <a:r>
              <a:rPr lang="en-US" dirty="0" smtClean="0"/>
              <a:t>Cyber skills shortage</a:t>
            </a:r>
          </a:p>
          <a:p>
            <a:pPr marL="342900" indent="-342900">
              <a:buFont typeface="+mj-lt"/>
              <a:buAutoNum type="arabicPeriod"/>
            </a:pPr>
            <a:r>
              <a:rPr lang="en-US" dirty="0" smtClean="0"/>
              <a:t>Industry Cyber Security offerings</a:t>
            </a:r>
          </a:p>
          <a:p>
            <a:pPr marL="342900" indent="-342900">
              <a:buFont typeface="+mj-lt"/>
              <a:buAutoNum type="arabicPeriod"/>
            </a:pPr>
            <a:r>
              <a:rPr lang="en-US" dirty="0" smtClean="0"/>
              <a:t>Addressing Skills Shortage</a:t>
            </a:r>
          </a:p>
          <a:p>
            <a:pPr marL="342900" indent="-342900">
              <a:buFont typeface="+mj-lt"/>
              <a:buAutoNum type="arabicPeriod"/>
            </a:pPr>
            <a:endParaRPr lang="en-US"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681688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BFCE5772-626F-4BA9-AB5E-63391C6EB5D8}" type="slidenum">
              <a:rPr lang="en-US" smtClean="0"/>
              <a:pPr>
                <a:defRPr/>
              </a:pPr>
              <a:t>3</a:t>
            </a:fld>
            <a:endParaRPr lang="en-US"/>
          </a:p>
        </p:txBody>
      </p:sp>
      <p:sp>
        <p:nvSpPr>
          <p:cNvPr id="2" name="Title 1"/>
          <p:cNvSpPr>
            <a:spLocks noGrp="1"/>
          </p:cNvSpPr>
          <p:nvPr>
            <p:ph type="title" idx="4294967295"/>
          </p:nvPr>
        </p:nvSpPr>
        <p:spPr>
          <a:xfrm>
            <a:off x="3766458" y="182305"/>
            <a:ext cx="4332514" cy="1325563"/>
          </a:xfrm>
        </p:spPr>
        <p:txBody>
          <a:bodyPr>
            <a:normAutofit/>
          </a:bodyPr>
          <a:lstStyle/>
          <a:p>
            <a:r>
              <a:rPr lang="en-US" sz="3600" dirty="0" smtClean="0"/>
              <a:t>Key Trends from 2015</a:t>
            </a:r>
            <a:endParaRPr lang="en-US" sz="3600" dirty="0"/>
          </a:p>
        </p:txBody>
      </p:sp>
      <p:pic>
        <p:nvPicPr>
          <p:cNvPr id="4" name="Picture 3"/>
          <p:cNvPicPr>
            <a:picLocks noChangeAspect="1"/>
          </p:cNvPicPr>
          <p:nvPr/>
        </p:nvPicPr>
        <p:blipFill>
          <a:blip r:embed="rId3"/>
          <a:stretch>
            <a:fillRect/>
          </a:stretch>
        </p:blipFill>
        <p:spPr>
          <a:xfrm>
            <a:off x="1775502" y="1507868"/>
            <a:ext cx="8547333" cy="4741779"/>
          </a:xfrm>
          <a:prstGeom prst="rect">
            <a:avLst/>
          </a:prstGeom>
        </p:spPr>
      </p:pic>
    </p:spTree>
    <p:extLst>
      <p:ext uri="{BB962C8B-B14F-4D97-AF65-F5344CB8AC3E}">
        <p14:creationId xmlns:p14="http://schemas.microsoft.com/office/powerpoint/2010/main" val="268631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337582" y="672193"/>
            <a:ext cx="9252645" cy="1220391"/>
          </a:xfrm>
          <a:prstGeom prst="rect">
            <a:avLst/>
          </a:prstGeom>
          <a:gradFill>
            <a:gsLst>
              <a:gs pos="0">
                <a:srgbClr val="0A475E"/>
              </a:gs>
              <a:gs pos="100000">
                <a:srgbClr val="00A098"/>
              </a:gs>
            </a:gsLst>
            <a:lin ang="1104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88"/>
          </a:p>
        </p:txBody>
      </p:sp>
      <p:sp>
        <p:nvSpPr>
          <p:cNvPr id="18434" name="Text Placeholder 2"/>
          <p:cNvSpPr txBox="1">
            <a:spLocks/>
          </p:cNvSpPr>
          <p:nvPr/>
        </p:nvSpPr>
        <p:spPr bwMode="auto">
          <a:xfrm>
            <a:off x="2310450" y="972606"/>
            <a:ext cx="9030891" cy="6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5725" bIns="8572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r>
              <a:rPr lang="en-US" altLang="en-US" sz="3375" b="1">
                <a:solidFill>
                  <a:schemeClr val="bg1"/>
                </a:solidFill>
              </a:rPr>
              <a:t>Key Trends and Drivers of Security</a:t>
            </a:r>
          </a:p>
        </p:txBody>
      </p:sp>
      <p:sp>
        <p:nvSpPr>
          <p:cNvPr id="4" name="Rectangle 3"/>
          <p:cNvSpPr>
            <a:spLocks noChangeArrowheads="1"/>
          </p:cNvSpPr>
          <p:nvPr/>
        </p:nvSpPr>
        <p:spPr bwMode="auto">
          <a:xfrm>
            <a:off x="1458133" y="1946162"/>
            <a:ext cx="9138047" cy="889992"/>
          </a:xfrm>
          <a:prstGeom prst="rect">
            <a:avLst/>
          </a:prstGeom>
          <a:solidFill>
            <a:schemeClr val="tx1"/>
          </a:solidFill>
          <a:ln w="9525">
            <a:solidFill>
              <a:schemeClr val="tx1"/>
            </a:solidFill>
            <a:miter lim="800000"/>
            <a:headEnd/>
            <a:tailEnd/>
          </a:ln>
          <a:effectLst>
            <a:outerShdw blurRad="40000" dist="23000" dir="5400000" rotWithShape="0">
              <a:srgbClr val="808080">
                <a:alpha val="34999"/>
              </a:srgbClr>
            </a:outerShdw>
          </a:effectLst>
        </p:spPr>
        <p:txBody>
          <a:bodyPr anchor="ctr"/>
          <a:lstStyle/>
          <a:p>
            <a:pPr algn="ctr">
              <a:defRPr/>
            </a:pPr>
            <a:endParaRPr lang="en-US" sz="1688">
              <a:solidFill>
                <a:schemeClr val="lt1"/>
              </a:solidFill>
            </a:endParaRPr>
          </a:p>
        </p:txBody>
      </p:sp>
      <p:cxnSp>
        <p:nvCxnSpPr>
          <p:cNvPr id="5" name="Straight Connector 4"/>
          <p:cNvCxnSpPr>
            <a:cxnSpLocks noChangeShapeType="1"/>
          </p:cNvCxnSpPr>
          <p:nvPr/>
        </p:nvCxnSpPr>
        <p:spPr bwMode="auto">
          <a:xfrm>
            <a:off x="4378141" y="2083084"/>
            <a:ext cx="0" cy="675680"/>
          </a:xfrm>
          <a:prstGeom prst="line">
            <a:avLst/>
          </a:prstGeom>
          <a:noFill/>
          <a:ln w="5715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a:off x="7280290" y="2083084"/>
            <a:ext cx="0" cy="675680"/>
          </a:xfrm>
          <a:prstGeom prst="line">
            <a:avLst/>
          </a:prstGeom>
          <a:noFill/>
          <a:ln w="5715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7" name="Straight Connector 6"/>
          <p:cNvCxnSpPr>
            <a:cxnSpLocks noChangeShapeType="1"/>
          </p:cNvCxnSpPr>
          <p:nvPr/>
        </p:nvCxnSpPr>
        <p:spPr bwMode="auto">
          <a:xfrm>
            <a:off x="4378141" y="3019213"/>
            <a:ext cx="0" cy="2994422"/>
          </a:xfrm>
          <a:prstGeom prst="line">
            <a:avLst/>
          </a:prstGeom>
          <a:noFill/>
          <a:ln w="5715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8" name="Straight Connector 7"/>
          <p:cNvCxnSpPr>
            <a:cxnSpLocks noChangeShapeType="1"/>
          </p:cNvCxnSpPr>
          <p:nvPr/>
        </p:nvCxnSpPr>
        <p:spPr bwMode="auto">
          <a:xfrm>
            <a:off x="7280290" y="2996888"/>
            <a:ext cx="0" cy="2994422"/>
          </a:xfrm>
          <a:prstGeom prst="line">
            <a:avLst/>
          </a:prstGeom>
          <a:noFill/>
          <a:ln w="5715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9" name="Content Placeholder 2"/>
          <p:cNvSpPr txBox="1">
            <a:spLocks/>
          </p:cNvSpPr>
          <p:nvPr/>
        </p:nvSpPr>
        <p:spPr>
          <a:xfrm>
            <a:off x="1976056" y="2060760"/>
            <a:ext cx="2110383" cy="4243089"/>
          </a:xfrm>
          <a:prstGeom prst="rect">
            <a:avLst/>
          </a:prstGeom>
        </p:spPr>
        <p:txBody>
          <a:bodyPr/>
          <a:lstStyle>
            <a:lvl1pPr algn="l" defTabSz="457200" rtl="0" fontAlgn="base">
              <a:lnSpc>
                <a:spcPct val="90000"/>
              </a:lnSpc>
              <a:spcBef>
                <a:spcPts val="2400"/>
              </a:spcBef>
              <a:spcAft>
                <a:spcPct val="0"/>
              </a:spcAft>
              <a:buFont typeface="Arial" charset="0"/>
              <a:defRPr sz="2000" b="1" kern="1200">
                <a:solidFill>
                  <a:srgbClr val="363636"/>
                </a:solidFill>
                <a:latin typeface="+mn-lt"/>
                <a:ea typeface="+mn-ea"/>
                <a:cs typeface="+mn-cs"/>
              </a:defRPr>
            </a:lvl1pPr>
            <a:lvl2pPr algn="l" defTabSz="457200" rtl="0" fontAlgn="base">
              <a:lnSpc>
                <a:spcPct val="90000"/>
              </a:lnSpc>
              <a:spcBef>
                <a:spcPts val="900"/>
              </a:spcBef>
              <a:spcAft>
                <a:spcPct val="0"/>
              </a:spcAft>
              <a:buClr>
                <a:srgbClr val="A30047"/>
              </a:buClr>
              <a:buFont typeface="Wingdings" pitchFamily="2" charset="2"/>
              <a:defRPr sz="1600" kern="1200">
                <a:solidFill>
                  <a:srgbClr val="363636"/>
                </a:solidFill>
                <a:latin typeface="+mn-lt"/>
                <a:ea typeface="+mn-ea"/>
                <a:cs typeface="+mn-cs"/>
              </a:defRPr>
            </a:lvl2pPr>
            <a:lvl3pPr marL="119063" indent="-119063" algn="l" defTabSz="457200" rtl="0" fontAlgn="base">
              <a:lnSpc>
                <a:spcPct val="90000"/>
              </a:lnSpc>
              <a:spcBef>
                <a:spcPts val="600"/>
              </a:spcBef>
              <a:spcAft>
                <a:spcPct val="0"/>
              </a:spcAft>
              <a:buClr>
                <a:srgbClr val="A30047"/>
              </a:buClr>
              <a:buFont typeface="Wingdings" pitchFamily="2" charset="2"/>
              <a:buChar char="§"/>
              <a:defRPr sz="1200" kern="1200">
                <a:solidFill>
                  <a:srgbClr val="363636"/>
                </a:solidFill>
                <a:latin typeface="+mn-lt"/>
                <a:ea typeface="+mn-ea"/>
                <a:cs typeface="+mn-cs"/>
              </a:defRPr>
            </a:lvl3pPr>
            <a:lvl4pPr marL="1371600" algn="l" defTabSz="457200" rtl="0" fontAlgn="base">
              <a:spcBef>
                <a:spcPct val="20000"/>
              </a:spcBef>
              <a:spcAft>
                <a:spcPct val="0"/>
              </a:spcAft>
              <a:buFont typeface="Arial" charset="0"/>
              <a:defRPr sz="2000" kern="1200">
                <a:solidFill>
                  <a:schemeClr val="tx1"/>
                </a:solidFill>
                <a:latin typeface="+mn-lt"/>
                <a:ea typeface="+mn-ea"/>
                <a:cs typeface="+mn-cs"/>
              </a:defRPr>
            </a:lvl4pPr>
            <a:lvl5pPr marL="1828800" algn="l" defTabSz="457200" rtl="0" fontAlgn="base">
              <a:spcBef>
                <a:spcPct val="20000"/>
              </a:spcBef>
              <a:spcAft>
                <a:spcPct val="0"/>
              </a:spcAft>
              <a:buFont typeface="Arial" charset="0"/>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1875" dirty="0" err="1">
                <a:solidFill>
                  <a:schemeClr val="bg1"/>
                </a:solidFill>
              </a:rPr>
              <a:t>Consumerization</a:t>
            </a:r>
            <a:endParaRPr lang="en-US" sz="1875" dirty="0">
              <a:solidFill>
                <a:schemeClr val="bg1"/>
              </a:solidFill>
            </a:endParaRPr>
          </a:p>
          <a:p>
            <a:pPr>
              <a:spcBef>
                <a:spcPts val="1125"/>
              </a:spcBef>
              <a:defRPr/>
            </a:pPr>
            <a:endParaRPr lang="en-US" sz="1875" dirty="0">
              <a:solidFill>
                <a:schemeClr val="bg1"/>
              </a:solidFill>
            </a:endParaRPr>
          </a:p>
          <a:p>
            <a:pPr marL="111622" indent="-111622">
              <a:spcBef>
                <a:spcPts val="1125"/>
              </a:spcBef>
              <a:spcAft>
                <a:spcPct val="20000"/>
              </a:spcAft>
              <a:buClr>
                <a:schemeClr val="tx1"/>
              </a:buClr>
              <a:buFont typeface="Arial" pitchFamily="34" charset="0"/>
              <a:buChar char="•"/>
              <a:defRPr/>
            </a:pPr>
            <a:r>
              <a:rPr lang="en-US" sz="1875" b="0" dirty="0">
                <a:solidFill>
                  <a:schemeClr val="tx1"/>
                </a:solidFill>
              </a:rPr>
              <a:t>Mobile devices</a:t>
            </a:r>
          </a:p>
          <a:p>
            <a:pPr marL="111622" indent="-111622">
              <a:spcAft>
                <a:spcPct val="20000"/>
              </a:spcAft>
              <a:buClr>
                <a:schemeClr val="tx1"/>
              </a:buClr>
              <a:buFont typeface="Arial" pitchFamily="34" charset="0"/>
              <a:buChar char="•"/>
              <a:defRPr/>
            </a:pPr>
            <a:r>
              <a:rPr lang="en-US" sz="1875" b="0" dirty="0">
                <a:solidFill>
                  <a:schemeClr val="tx1"/>
                </a:solidFill>
              </a:rPr>
              <a:t>Social media</a:t>
            </a:r>
          </a:p>
          <a:p>
            <a:pPr marL="111622" indent="-111622">
              <a:spcAft>
                <a:spcPct val="20000"/>
              </a:spcAft>
              <a:buClr>
                <a:schemeClr val="tx1"/>
              </a:buClr>
              <a:buFont typeface="Arial" pitchFamily="34" charset="0"/>
              <a:buChar char="•"/>
              <a:defRPr/>
            </a:pPr>
            <a:r>
              <a:rPr lang="en-US" sz="1875" b="0" dirty="0">
                <a:solidFill>
                  <a:schemeClr val="tx1"/>
                </a:solidFill>
              </a:rPr>
              <a:t>Cloud services</a:t>
            </a:r>
          </a:p>
          <a:p>
            <a:pPr marL="111622" indent="-111622">
              <a:spcAft>
                <a:spcPct val="20000"/>
              </a:spcAft>
              <a:buClr>
                <a:schemeClr val="tx1"/>
              </a:buClr>
              <a:buFont typeface="Arial" pitchFamily="34" charset="0"/>
              <a:buChar char="•"/>
              <a:defRPr/>
            </a:pPr>
            <a:r>
              <a:rPr lang="en-US" sz="1875" b="0" dirty="0">
                <a:solidFill>
                  <a:schemeClr val="tx1"/>
                </a:solidFill>
              </a:rPr>
              <a:t>Nonstandard</a:t>
            </a:r>
          </a:p>
          <a:p>
            <a:pPr marL="111622" indent="-111622">
              <a:spcAft>
                <a:spcPct val="20000"/>
              </a:spcAft>
              <a:buClr>
                <a:schemeClr val="tx1"/>
              </a:buClr>
              <a:buFont typeface="Arial" pitchFamily="34" charset="0"/>
              <a:buChar char="•"/>
              <a:defRPr/>
            </a:pPr>
            <a:r>
              <a:rPr lang="en-US" sz="1875" b="0" dirty="0">
                <a:solidFill>
                  <a:schemeClr val="tx1"/>
                </a:solidFill>
              </a:rPr>
              <a:t>Security as a Service</a:t>
            </a:r>
          </a:p>
          <a:p>
            <a:pPr>
              <a:defRPr/>
            </a:pPr>
            <a:endParaRPr lang="en-US" sz="1875" dirty="0"/>
          </a:p>
        </p:txBody>
      </p:sp>
      <p:sp>
        <p:nvSpPr>
          <p:cNvPr id="10" name="Content Placeholder 4"/>
          <p:cNvSpPr txBox="1">
            <a:spLocks/>
          </p:cNvSpPr>
          <p:nvPr/>
        </p:nvSpPr>
        <p:spPr>
          <a:xfrm>
            <a:off x="7634501" y="2035459"/>
            <a:ext cx="2961680" cy="4243090"/>
          </a:xfrm>
          <a:prstGeom prst="rect">
            <a:avLst/>
          </a:prstGeom>
        </p:spPr>
        <p:txBody>
          <a:bodyPr/>
          <a:lstStyle>
            <a:lvl1pPr algn="l" defTabSz="457200" rtl="0" fontAlgn="base">
              <a:lnSpc>
                <a:spcPct val="90000"/>
              </a:lnSpc>
              <a:spcBef>
                <a:spcPts val="2400"/>
              </a:spcBef>
              <a:spcAft>
                <a:spcPct val="0"/>
              </a:spcAft>
              <a:buFont typeface="Arial" charset="0"/>
              <a:defRPr sz="2000" b="1" kern="1200">
                <a:solidFill>
                  <a:srgbClr val="363636"/>
                </a:solidFill>
                <a:latin typeface="+mn-lt"/>
                <a:ea typeface="+mn-ea"/>
                <a:cs typeface="+mn-cs"/>
              </a:defRPr>
            </a:lvl1pPr>
            <a:lvl2pPr algn="l" defTabSz="457200" rtl="0" fontAlgn="base">
              <a:lnSpc>
                <a:spcPct val="90000"/>
              </a:lnSpc>
              <a:spcBef>
                <a:spcPts val="900"/>
              </a:spcBef>
              <a:spcAft>
                <a:spcPct val="0"/>
              </a:spcAft>
              <a:buClr>
                <a:srgbClr val="A30047"/>
              </a:buClr>
              <a:buFont typeface="Wingdings" pitchFamily="2" charset="2"/>
              <a:defRPr sz="1600" kern="1200">
                <a:solidFill>
                  <a:srgbClr val="363636"/>
                </a:solidFill>
                <a:latin typeface="+mn-lt"/>
                <a:ea typeface="+mn-ea"/>
                <a:cs typeface="+mn-cs"/>
              </a:defRPr>
            </a:lvl2pPr>
            <a:lvl3pPr marL="119063" indent="-119063" algn="l" defTabSz="457200" rtl="0" fontAlgn="base">
              <a:lnSpc>
                <a:spcPct val="90000"/>
              </a:lnSpc>
              <a:spcBef>
                <a:spcPts val="600"/>
              </a:spcBef>
              <a:spcAft>
                <a:spcPct val="0"/>
              </a:spcAft>
              <a:buClr>
                <a:srgbClr val="A30047"/>
              </a:buClr>
              <a:buFont typeface="Wingdings" pitchFamily="2" charset="2"/>
              <a:buChar char="§"/>
              <a:defRPr sz="1200" kern="1200">
                <a:solidFill>
                  <a:srgbClr val="363636"/>
                </a:solidFill>
                <a:latin typeface="+mn-lt"/>
                <a:ea typeface="+mn-ea"/>
                <a:cs typeface="+mn-cs"/>
              </a:defRPr>
            </a:lvl3pPr>
            <a:lvl4pPr marL="1371600" algn="l" defTabSz="457200" rtl="0" fontAlgn="base">
              <a:spcBef>
                <a:spcPct val="20000"/>
              </a:spcBef>
              <a:spcAft>
                <a:spcPct val="0"/>
              </a:spcAft>
              <a:buFont typeface="Arial" charset="0"/>
              <a:defRPr sz="2000" kern="1200">
                <a:solidFill>
                  <a:schemeClr val="tx1"/>
                </a:solidFill>
                <a:latin typeface="+mn-lt"/>
                <a:ea typeface="+mn-ea"/>
                <a:cs typeface="+mn-cs"/>
              </a:defRPr>
            </a:lvl4pPr>
            <a:lvl5pPr marL="1828800" algn="l" defTabSz="457200" rtl="0" fontAlgn="base">
              <a:spcBef>
                <a:spcPct val="20000"/>
              </a:spcBef>
              <a:spcAft>
                <a:spcPct val="0"/>
              </a:spcAft>
              <a:buFont typeface="Arial" charset="0"/>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1875" dirty="0">
                <a:solidFill>
                  <a:schemeClr val="bg1"/>
                </a:solidFill>
              </a:rPr>
              <a:t>Continual Regulatory and Compliance Pressures</a:t>
            </a:r>
          </a:p>
          <a:p>
            <a:pPr>
              <a:spcBef>
                <a:spcPts val="0"/>
              </a:spcBef>
              <a:defRPr/>
            </a:pPr>
            <a:endParaRPr lang="en-US" sz="1875" dirty="0">
              <a:solidFill>
                <a:schemeClr val="bg1"/>
              </a:solidFill>
            </a:endParaRPr>
          </a:p>
          <a:p>
            <a:pPr marL="321469" indent="-321469">
              <a:spcBef>
                <a:spcPts val="1125"/>
              </a:spcBef>
              <a:buFont typeface="Arial" panose="020B0604020202020204" pitchFamily="34" charset="0"/>
              <a:buChar char="•"/>
              <a:defRPr/>
            </a:pPr>
            <a:r>
              <a:rPr lang="en-US" sz="1875" b="0" dirty="0">
                <a:solidFill>
                  <a:schemeClr val="tx1"/>
                </a:solidFill>
              </a:rPr>
              <a:t>SOX, PCI, EU Privacy</a:t>
            </a:r>
          </a:p>
          <a:p>
            <a:pPr marL="321469" indent="-321469">
              <a:buFont typeface="Arial" panose="020B0604020202020204" pitchFamily="34" charset="0"/>
              <a:buChar char="•"/>
              <a:defRPr/>
            </a:pPr>
            <a:r>
              <a:rPr lang="en-US" sz="1875" b="0" dirty="0">
                <a:solidFill>
                  <a:schemeClr val="tx1"/>
                </a:solidFill>
              </a:rPr>
              <a:t>ISO 27001</a:t>
            </a:r>
          </a:p>
          <a:p>
            <a:pPr marL="321469" indent="-321469">
              <a:buFont typeface="Arial" panose="020B0604020202020204" pitchFamily="34" charset="0"/>
              <a:buChar char="•"/>
              <a:defRPr/>
            </a:pPr>
            <a:r>
              <a:rPr lang="en-US" sz="1875" b="0" dirty="0">
                <a:solidFill>
                  <a:schemeClr val="tx1"/>
                </a:solidFill>
              </a:rPr>
              <a:t>Other regulations</a:t>
            </a:r>
          </a:p>
          <a:p>
            <a:pPr>
              <a:defRPr/>
            </a:pPr>
            <a:endParaRPr lang="en-US" sz="1875" dirty="0"/>
          </a:p>
        </p:txBody>
      </p:sp>
      <p:sp>
        <p:nvSpPr>
          <p:cNvPr id="11" name="Content Placeholder 2"/>
          <p:cNvSpPr txBox="1">
            <a:spLocks/>
          </p:cNvSpPr>
          <p:nvPr/>
        </p:nvSpPr>
        <p:spPr>
          <a:xfrm>
            <a:off x="4766583" y="2057784"/>
            <a:ext cx="2290465" cy="4243089"/>
          </a:xfrm>
          <a:prstGeom prst="rect">
            <a:avLst/>
          </a:prstGeom>
        </p:spPr>
        <p:txBody>
          <a:bodyPr/>
          <a:lstStyle>
            <a:lvl1pPr algn="l" defTabSz="457200" rtl="0" fontAlgn="base">
              <a:lnSpc>
                <a:spcPct val="90000"/>
              </a:lnSpc>
              <a:spcBef>
                <a:spcPts val="2400"/>
              </a:spcBef>
              <a:spcAft>
                <a:spcPct val="0"/>
              </a:spcAft>
              <a:buFont typeface="Arial" charset="0"/>
              <a:defRPr sz="2000" b="1" kern="1200">
                <a:solidFill>
                  <a:srgbClr val="363636"/>
                </a:solidFill>
                <a:latin typeface="+mn-lt"/>
                <a:ea typeface="+mn-ea"/>
                <a:cs typeface="+mn-cs"/>
              </a:defRPr>
            </a:lvl1pPr>
            <a:lvl2pPr algn="l" defTabSz="457200" rtl="0" fontAlgn="base">
              <a:lnSpc>
                <a:spcPct val="90000"/>
              </a:lnSpc>
              <a:spcBef>
                <a:spcPts val="900"/>
              </a:spcBef>
              <a:spcAft>
                <a:spcPct val="0"/>
              </a:spcAft>
              <a:buClr>
                <a:srgbClr val="A30047"/>
              </a:buClr>
              <a:buFont typeface="Wingdings" pitchFamily="2" charset="2"/>
              <a:defRPr sz="1600" kern="1200">
                <a:solidFill>
                  <a:srgbClr val="363636"/>
                </a:solidFill>
                <a:latin typeface="+mn-lt"/>
                <a:ea typeface="+mn-ea"/>
                <a:cs typeface="+mn-cs"/>
              </a:defRPr>
            </a:lvl2pPr>
            <a:lvl3pPr marL="119063" indent="-119063" algn="l" defTabSz="457200" rtl="0" fontAlgn="base">
              <a:lnSpc>
                <a:spcPct val="90000"/>
              </a:lnSpc>
              <a:spcBef>
                <a:spcPts val="600"/>
              </a:spcBef>
              <a:spcAft>
                <a:spcPct val="0"/>
              </a:spcAft>
              <a:buClr>
                <a:srgbClr val="A30047"/>
              </a:buClr>
              <a:buFont typeface="Wingdings" pitchFamily="2" charset="2"/>
              <a:buChar char="§"/>
              <a:defRPr sz="1200" kern="1200">
                <a:solidFill>
                  <a:srgbClr val="363636"/>
                </a:solidFill>
                <a:latin typeface="+mn-lt"/>
                <a:ea typeface="+mn-ea"/>
                <a:cs typeface="+mn-cs"/>
              </a:defRPr>
            </a:lvl3pPr>
            <a:lvl4pPr marL="1371600" algn="l" defTabSz="457200" rtl="0" fontAlgn="base">
              <a:spcBef>
                <a:spcPct val="20000"/>
              </a:spcBef>
              <a:spcAft>
                <a:spcPct val="0"/>
              </a:spcAft>
              <a:buFont typeface="Arial" charset="0"/>
              <a:defRPr sz="2000" kern="1200">
                <a:solidFill>
                  <a:schemeClr val="tx1"/>
                </a:solidFill>
                <a:latin typeface="+mn-lt"/>
                <a:ea typeface="+mn-ea"/>
                <a:cs typeface="+mn-cs"/>
              </a:defRPr>
            </a:lvl4pPr>
            <a:lvl5pPr marL="1828800" algn="l" defTabSz="457200" rtl="0" fontAlgn="base">
              <a:spcBef>
                <a:spcPct val="20000"/>
              </a:spcBef>
              <a:spcAft>
                <a:spcPct val="0"/>
              </a:spcAft>
              <a:buFont typeface="Arial" charset="0"/>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1875" dirty="0">
                <a:solidFill>
                  <a:schemeClr val="bg1"/>
                </a:solidFill>
              </a:rPr>
              <a:t>Emerging Trends</a:t>
            </a:r>
          </a:p>
          <a:p>
            <a:pPr>
              <a:spcBef>
                <a:spcPts val="1125"/>
              </a:spcBef>
              <a:defRPr/>
            </a:pPr>
            <a:endParaRPr lang="en-US" sz="1875" dirty="0">
              <a:solidFill>
                <a:schemeClr val="bg1"/>
              </a:solidFill>
            </a:endParaRPr>
          </a:p>
          <a:p>
            <a:pPr marL="111622" indent="-111622">
              <a:spcBef>
                <a:spcPts val="1125"/>
              </a:spcBef>
              <a:spcAft>
                <a:spcPct val="20000"/>
              </a:spcAft>
              <a:buClr>
                <a:schemeClr val="tx1"/>
              </a:buClr>
              <a:buFont typeface="Arial" pitchFamily="34" charset="0"/>
              <a:buChar char="•"/>
              <a:defRPr/>
            </a:pPr>
            <a:r>
              <a:rPr lang="en-US" sz="1875" b="0" dirty="0">
                <a:solidFill>
                  <a:schemeClr val="tx1"/>
                </a:solidFill>
              </a:rPr>
              <a:t>Decrease in time to exploit</a:t>
            </a:r>
          </a:p>
          <a:p>
            <a:pPr marL="111622" indent="-111622">
              <a:spcAft>
                <a:spcPct val="20000"/>
              </a:spcAft>
              <a:buClr>
                <a:schemeClr val="tx1"/>
              </a:buClr>
              <a:buFont typeface="Arial" pitchFamily="34" charset="0"/>
              <a:buChar char="•"/>
              <a:defRPr/>
            </a:pPr>
            <a:r>
              <a:rPr lang="en-US" sz="1875" b="0" dirty="0">
                <a:solidFill>
                  <a:schemeClr val="tx1"/>
                </a:solidFill>
              </a:rPr>
              <a:t>Targeted attacks</a:t>
            </a:r>
          </a:p>
          <a:p>
            <a:pPr marL="111622" indent="-111622">
              <a:spcAft>
                <a:spcPct val="20000"/>
              </a:spcAft>
              <a:buClr>
                <a:schemeClr val="tx1"/>
              </a:buClr>
              <a:buFont typeface="Arial" pitchFamily="34" charset="0"/>
              <a:buChar char="•"/>
              <a:defRPr/>
            </a:pPr>
            <a:r>
              <a:rPr lang="en-US" sz="1875" b="0" dirty="0">
                <a:solidFill>
                  <a:schemeClr val="tx1"/>
                </a:solidFill>
              </a:rPr>
              <a:t>Advanced persistent threats (APTs)</a:t>
            </a:r>
            <a:endParaRPr lang="en-US" sz="1875" dirty="0"/>
          </a:p>
        </p:txBody>
      </p:sp>
    </p:spTree>
    <p:extLst>
      <p:ext uri="{BB962C8B-B14F-4D97-AF65-F5344CB8AC3E}">
        <p14:creationId xmlns:p14="http://schemas.microsoft.com/office/powerpoint/2010/main" val="15938628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p:cNvSpPr>
          <p:nvPr>
            <p:ph type="title" idx="4294967295"/>
          </p:nvPr>
        </p:nvSpPr>
        <p:spPr>
          <a:xfrm>
            <a:off x="3838575" y="120651"/>
            <a:ext cx="3345996" cy="608012"/>
          </a:xfrm>
          <a:prstGeom prst="rect">
            <a:avLst/>
          </a:prstGeom>
        </p:spPr>
        <p:txBody>
          <a:bodyPr>
            <a:normAutofit/>
          </a:bodyPr>
          <a:lstStyle/>
          <a:p>
            <a:pPr lvl="0">
              <a:defRPr sz="1800" b="0">
                <a:solidFill>
                  <a:srgbClr val="000000"/>
                </a:solidFill>
              </a:defRPr>
            </a:pPr>
            <a:r>
              <a:rPr sz="2400" b="1" dirty="0">
                <a:solidFill>
                  <a:srgbClr val="0057A6"/>
                </a:solidFill>
              </a:rPr>
              <a:t>Security Sector Highlights </a:t>
            </a:r>
          </a:p>
        </p:txBody>
      </p:sp>
      <p:sp>
        <p:nvSpPr>
          <p:cNvPr id="59" name="Shape 59"/>
          <p:cNvSpPr>
            <a:spLocks noGrp="1"/>
          </p:cNvSpPr>
          <p:nvPr>
            <p:ph type="body" idx="4294967295"/>
          </p:nvPr>
        </p:nvSpPr>
        <p:spPr>
          <a:xfrm>
            <a:off x="3987800" y="650894"/>
            <a:ext cx="6215062" cy="1746250"/>
          </a:xfrm>
          <a:prstGeom prst="rect">
            <a:avLst/>
          </a:prstGeom>
        </p:spPr>
        <p:txBody>
          <a:bodyPr>
            <a:normAutofit/>
          </a:bodyPr>
          <a:lstStyle/>
          <a:p>
            <a:pPr>
              <a:spcBef>
                <a:spcPts val="150"/>
              </a:spcBef>
              <a:buFont typeface="Wingdings" panose="05000000000000000000" pitchFamily="2" charset="2"/>
              <a:buChar char="Ø"/>
              <a:defRPr sz="1800">
                <a:solidFill>
                  <a:srgbClr val="000000"/>
                </a:solidFill>
              </a:defRPr>
            </a:pPr>
            <a:endParaRPr sz="1500" dirty="0">
              <a:solidFill>
                <a:srgbClr val="3F3F3F"/>
              </a:solidFill>
              <a:latin typeface="Calibri"/>
              <a:ea typeface="Calibri"/>
              <a:cs typeface="Calibri"/>
              <a:sym typeface="Calibri"/>
            </a:endParaRPr>
          </a:p>
          <a:p>
            <a:pPr>
              <a:spcBef>
                <a:spcPts val="150"/>
              </a:spcBef>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Cloud and Virtualization Trends</a:t>
            </a:r>
          </a:p>
          <a:p>
            <a:pPr marL="427038" lvl="1" indent="-285750">
              <a:spcBef>
                <a:spcPts val="150"/>
              </a:spcBef>
              <a:buFont typeface="Wingdings" panose="05000000000000000000" pitchFamily="2" charset="2"/>
              <a:buChar char="Ø"/>
              <a:defRPr sz="1800">
                <a:solidFill>
                  <a:srgbClr val="000000"/>
                </a:solidFill>
              </a:defRPr>
            </a:pPr>
            <a:r>
              <a:rPr sz="1300" dirty="0">
                <a:solidFill>
                  <a:srgbClr val="3F3F3F"/>
                </a:solidFill>
                <a:latin typeface="Calibri"/>
                <a:ea typeface="Calibri"/>
                <a:cs typeface="Calibri"/>
                <a:sym typeface="Calibri"/>
              </a:rPr>
              <a:t>Volume of Data has exploded</a:t>
            </a:r>
          </a:p>
          <a:p>
            <a:pPr marL="427038" lvl="1" indent="-285750">
              <a:spcBef>
                <a:spcPts val="150"/>
              </a:spcBef>
              <a:buFont typeface="Wingdings" panose="05000000000000000000" pitchFamily="2" charset="2"/>
              <a:buChar char="Ø"/>
              <a:defRPr sz="1800">
                <a:solidFill>
                  <a:srgbClr val="000000"/>
                </a:solidFill>
              </a:defRPr>
            </a:pPr>
            <a:r>
              <a:rPr sz="1300" dirty="0">
                <a:solidFill>
                  <a:srgbClr val="3F3F3F"/>
                </a:solidFill>
                <a:latin typeface="Calibri"/>
                <a:ea typeface="Calibri"/>
                <a:cs typeface="Calibri"/>
                <a:sym typeface="Calibri"/>
              </a:rPr>
              <a:t>Monitoring Virtual Machines </a:t>
            </a:r>
            <a:r>
              <a:rPr lang="en-US" sz="1300" dirty="0">
                <a:solidFill>
                  <a:srgbClr val="3F3F3F"/>
                </a:solidFill>
                <a:latin typeface="Calibri"/>
                <a:ea typeface="Calibri"/>
                <a:cs typeface="Calibri"/>
                <a:sym typeface="Calibri"/>
              </a:rPr>
              <a:t>/ Cloud</a:t>
            </a:r>
            <a:endParaRPr sz="1300" dirty="0">
              <a:solidFill>
                <a:srgbClr val="3F3F3F"/>
              </a:solidFill>
              <a:latin typeface="Calibri"/>
              <a:ea typeface="Calibri"/>
              <a:cs typeface="Calibri"/>
              <a:sym typeface="Calibri"/>
            </a:endParaRPr>
          </a:p>
          <a:p>
            <a:pPr marL="427038" lvl="1" indent="-285750">
              <a:spcBef>
                <a:spcPts val="150"/>
              </a:spcBef>
              <a:buFont typeface="Wingdings" panose="05000000000000000000" pitchFamily="2" charset="2"/>
              <a:buChar char="Ø"/>
              <a:defRPr sz="1800">
                <a:solidFill>
                  <a:srgbClr val="000000"/>
                </a:solidFill>
              </a:defRPr>
            </a:pPr>
            <a:r>
              <a:rPr sz="1300" dirty="0">
                <a:solidFill>
                  <a:srgbClr val="3F3F3F"/>
                </a:solidFill>
                <a:latin typeface="Calibri"/>
                <a:ea typeface="Calibri"/>
                <a:cs typeface="Calibri"/>
                <a:sym typeface="Calibri"/>
              </a:rPr>
              <a:t>BYOX Endpoints and access points have increased</a:t>
            </a:r>
          </a:p>
          <a:p>
            <a:pPr marL="427038" lvl="1" indent="-285750">
              <a:spcBef>
                <a:spcPts val="150"/>
              </a:spcBef>
              <a:buFont typeface="Wingdings" panose="05000000000000000000" pitchFamily="2" charset="2"/>
              <a:buChar char="Ø"/>
              <a:defRPr sz="1800">
                <a:solidFill>
                  <a:srgbClr val="000000"/>
                </a:solidFill>
              </a:defRPr>
            </a:pPr>
            <a:r>
              <a:rPr sz="1300" dirty="0">
                <a:solidFill>
                  <a:srgbClr val="3F3F3F"/>
                </a:solidFill>
                <a:latin typeface="Calibri"/>
                <a:ea typeface="Calibri"/>
                <a:cs typeface="Calibri"/>
                <a:sym typeface="Calibri"/>
              </a:rPr>
              <a:t>Consumerization of IT creates headaches for CISOs</a:t>
            </a:r>
          </a:p>
          <a:p>
            <a:pPr>
              <a:spcBef>
                <a:spcPts val="150"/>
              </a:spcBef>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Visibility on security</a:t>
            </a:r>
          </a:p>
        </p:txBody>
      </p:sp>
      <p:grpSp>
        <p:nvGrpSpPr>
          <p:cNvPr id="62" name="Group 62"/>
          <p:cNvGrpSpPr/>
          <p:nvPr/>
        </p:nvGrpSpPr>
        <p:grpSpPr>
          <a:xfrm>
            <a:off x="2106613" y="965200"/>
            <a:ext cx="1719262" cy="1274764"/>
            <a:chOff x="0" y="0"/>
            <a:chExt cx="3438522" cy="2549526"/>
          </a:xfrm>
        </p:grpSpPr>
        <p:sp>
          <p:nvSpPr>
            <p:cNvPr id="60" name="Shape 60"/>
            <p:cNvSpPr/>
            <p:nvPr/>
          </p:nvSpPr>
          <p:spPr>
            <a:xfrm>
              <a:off x="0" y="0"/>
              <a:ext cx="3438522" cy="2549526"/>
            </a:xfrm>
            <a:prstGeom prst="rect">
              <a:avLst/>
            </a:prstGeom>
            <a:solidFill>
              <a:srgbClr val="7FABD2"/>
            </a:solidFill>
            <a:ln w="50800" cap="flat">
              <a:solidFill>
                <a:srgbClr val="3F3F3F"/>
              </a:solidFill>
              <a:prstDash val="solid"/>
              <a:bevel/>
            </a:ln>
            <a:effectLst/>
          </p:spPr>
          <p:txBody>
            <a:bodyPr wrap="square" lIns="0" tIns="0" rIns="0" bIns="0" numCol="1" anchor="ctr">
              <a:noAutofit/>
            </a:bodyPr>
            <a:lstStyle/>
            <a:p>
              <a:pPr lvl="0" algn="ctr">
                <a:defRPr sz="3600" b="1">
                  <a:latin typeface="Calibri"/>
                  <a:ea typeface="Calibri"/>
                  <a:cs typeface="Calibri"/>
                  <a:sym typeface="Calibri"/>
                </a:defRPr>
              </a:pPr>
              <a:endParaRPr/>
            </a:p>
          </p:txBody>
        </p:sp>
        <p:sp>
          <p:nvSpPr>
            <p:cNvPr id="61" name="Shape 61"/>
            <p:cNvSpPr/>
            <p:nvPr/>
          </p:nvSpPr>
          <p:spPr>
            <a:xfrm>
              <a:off x="0" y="720765"/>
              <a:ext cx="3438522" cy="1107995"/>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3600" b="1">
                  <a:latin typeface="Calibri"/>
                  <a:ea typeface="Calibri"/>
                  <a:cs typeface="Calibri"/>
                  <a:sym typeface="Calibri"/>
                </a:defRPr>
              </a:lvl1pPr>
            </a:lstStyle>
            <a:p>
              <a:pPr lvl="0">
                <a:defRPr sz="1800" b="0">
                  <a:solidFill>
                    <a:srgbClr val="000000"/>
                  </a:solidFill>
                </a:defRPr>
              </a:pPr>
              <a:r>
                <a:rPr sz="1800">
                  <a:solidFill>
                    <a:srgbClr val="3F3F3F"/>
                  </a:solidFill>
                </a:rPr>
                <a:t>Technological Complexity  </a:t>
              </a:r>
            </a:p>
          </p:txBody>
        </p:sp>
      </p:grpSp>
      <p:sp>
        <p:nvSpPr>
          <p:cNvPr id="63" name="Shape 63"/>
          <p:cNvSpPr/>
          <p:nvPr/>
        </p:nvSpPr>
        <p:spPr>
          <a:xfrm>
            <a:off x="2095500" y="766763"/>
            <a:ext cx="7978776" cy="1588"/>
          </a:xfrm>
          <a:prstGeom prst="line">
            <a:avLst/>
          </a:prstGeom>
          <a:ln w="12700">
            <a:solidFill>
              <a:srgbClr val="3F3F3F"/>
            </a:solidFill>
            <a:prstDash val="dash"/>
            <a:round/>
          </a:ln>
        </p:spPr>
        <p:txBody>
          <a:bodyPr lIns="0" tIns="0" rIns="0" bIns="0" anchor="ctr"/>
          <a:lstStyle/>
          <a:p>
            <a:pPr defTabSz="228600">
              <a:defRPr>
                <a:solidFill>
                  <a:srgbClr val="000000"/>
                </a:solidFill>
                <a:latin typeface="+mn-lt"/>
                <a:ea typeface="+mn-ea"/>
                <a:cs typeface="+mn-cs"/>
                <a:sym typeface="Helvetica"/>
              </a:defRPr>
            </a:pPr>
            <a:endParaRPr sz="900"/>
          </a:p>
        </p:txBody>
      </p:sp>
      <p:sp>
        <p:nvSpPr>
          <p:cNvPr id="64" name="Shape 64"/>
          <p:cNvSpPr/>
          <p:nvPr/>
        </p:nvSpPr>
        <p:spPr>
          <a:xfrm>
            <a:off x="2095500" y="2422525"/>
            <a:ext cx="7978776" cy="1589"/>
          </a:xfrm>
          <a:prstGeom prst="line">
            <a:avLst/>
          </a:prstGeom>
          <a:ln w="12700">
            <a:solidFill>
              <a:srgbClr val="3F3F3F"/>
            </a:solidFill>
            <a:prstDash val="dash"/>
            <a:round/>
          </a:ln>
        </p:spPr>
        <p:txBody>
          <a:bodyPr lIns="0" tIns="0" rIns="0" bIns="0" anchor="ctr"/>
          <a:lstStyle/>
          <a:p>
            <a:pPr defTabSz="228600">
              <a:defRPr>
                <a:solidFill>
                  <a:srgbClr val="000000"/>
                </a:solidFill>
                <a:latin typeface="+mn-lt"/>
                <a:ea typeface="+mn-ea"/>
                <a:cs typeface="+mn-cs"/>
                <a:sym typeface="Helvetica"/>
              </a:defRPr>
            </a:pPr>
            <a:endParaRPr sz="900"/>
          </a:p>
        </p:txBody>
      </p:sp>
      <p:grpSp>
        <p:nvGrpSpPr>
          <p:cNvPr id="67" name="Group 67"/>
          <p:cNvGrpSpPr/>
          <p:nvPr/>
        </p:nvGrpSpPr>
        <p:grpSpPr>
          <a:xfrm>
            <a:off x="2106613" y="4646612"/>
            <a:ext cx="1719262" cy="1262064"/>
            <a:chOff x="0" y="-1"/>
            <a:chExt cx="3438522" cy="2524126"/>
          </a:xfrm>
        </p:grpSpPr>
        <p:sp>
          <p:nvSpPr>
            <p:cNvPr id="65" name="Shape 65"/>
            <p:cNvSpPr/>
            <p:nvPr/>
          </p:nvSpPr>
          <p:spPr>
            <a:xfrm>
              <a:off x="0" y="-1"/>
              <a:ext cx="3438522" cy="2524126"/>
            </a:xfrm>
            <a:prstGeom prst="rect">
              <a:avLst/>
            </a:prstGeom>
            <a:solidFill>
              <a:srgbClr val="7BBE40"/>
            </a:solidFill>
            <a:ln w="50800" cap="flat">
              <a:solidFill>
                <a:srgbClr val="3F3F3F"/>
              </a:solidFill>
              <a:prstDash val="solid"/>
              <a:bevel/>
            </a:ln>
            <a:effectLst/>
          </p:spPr>
          <p:txBody>
            <a:bodyPr wrap="square" lIns="0" tIns="0" rIns="0" bIns="0" numCol="1" anchor="ctr">
              <a:noAutofit/>
            </a:bodyPr>
            <a:lstStyle/>
            <a:p>
              <a:pPr lvl="0" algn="ctr">
                <a:defRPr sz="3600" b="1">
                  <a:latin typeface="Calibri"/>
                  <a:ea typeface="Calibri"/>
                  <a:cs typeface="Calibri"/>
                  <a:sym typeface="Calibri"/>
                </a:defRPr>
              </a:pPr>
              <a:endParaRPr/>
            </a:p>
          </p:txBody>
        </p:sp>
        <p:sp>
          <p:nvSpPr>
            <p:cNvPr id="66" name="Shape 66"/>
            <p:cNvSpPr/>
            <p:nvPr/>
          </p:nvSpPr>
          <p:spPr>
            <a:xfrm>
              <a:off x="0" y="708064"/>
              <a:ext cx="3438522" cy="1107995"/>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3600" b="1">
                  <a:latin typeface="Calibri"/>
                  <a:ea typeface="Calibri"/>
                  <a:cs typeface="Calibri"/>
                  <a:sym typeface="Calibri"/>
                </a:defRPr>
              </a:lvl1pPr>
            </a:lstStyle>
            <a:p>
              <a:pPr lvl="0">
                <a:defRPr sz="1800" b="0">
                  <a:solidFill>
                    <a:srgbClr val="000000"/>
                  </a:solidFill>
                </a:defRPr>
              </a:pPr>
              <a:r>
                <a:rPr sz="1800">
                  <a:solidFill>
                    <a:srgbClr val="3F3F3F"/>
                  </a:solidFill>
                </a:rPr>
                <a:t>Motivated adversaries</a:t>
              </a:r>
            </a:p>
          </p:txBody>
        </p:sp>
      </p:grpSp>
      <p:sp>
        <p:nvSpPr>
          <p:cNvPr id="68" name="Shape 68"/>
          <p:cNvSpPr/>
          <p:nvPr/>
        </p:nvSpPr>
        <p:spPr>
          <a:xfrm>
            <a:off x="2095500" y="4154488"/>
            <a:ext cx="7978776" cy="1588"/>
          </a:xfrm>
          <a:prstGeom prst="line">
            <a:avLst/>
          </a:prstGeom>
          <a:ln w="12700">
            <a:solidFill>
              <a:srgbClr val="3F3F3F"/>
            </a:solidFill>
            <a:prstDash val="dash"/>
            <a:round/>
          </a:ln>
        </p:spPr>
        <p:txBody>
          <a:bodyPr lIns="0" tIns="0" rIns="0" bIns="0" anchor="ctr"/>
          <a:lstStyle/>
          <a:p>
            <a:pPr defTabSz="228600">
              <a:defRPr>
                <a:solidFill>
                  <a:srgbClr val="000000"/>
                </a:solidFill>
                <a:latin typeface="+mn-lt"/>
                <a:ea typeface="+mn-ea"/>
                <a:cs typeface="+mn-cs"/>
                <a:sym typeface="Helvetica"/>
              </a:defRPr>
            </a:pPr>
            <a:endParaRPr sz="900"/>
          </a:p>
        </p:txBody>
      </p:sp>
      <p:grpSp>
        <p:nvGrpSpPr>
          <p:cNvPr id="71" name="Group 71"/>
          <p:cNvGrpSpPr/>
          <p:nvPr/>
        </p:nvGrpSpPr>
        <p:grpSpPr>
          <a:xfrm>
            <a:off x="2119313" y="2678113"/>
            <a:ext cx="1719262" cy="1438275"/>
            <a:chOff x="-47626" y="-3508375"/>
            <a:chExt cx="3438522" cy="2876550"/>
          </a:xfrm>
        </p:grpSpPr>
        <p:sp>
          <p:nvSpPr>
            <p:cNvPr id="69" name="Shape 69"/>
            <p:cNvSpPr/>
            <p:nvPr/>
          </p:nvSpPr>
          <p:spPr>
            <a:xfrm>
              <a:off x="-47626" y="-3508375"/>
              <a:ext cx="3438522" cy="2876550"/>
            </a:xfrm>
            <a:prstGeom prst="rect">
              <a:avLst/>
            </a:prstGeom>
            <a:solidFill>
              <a:srgbClr val="B17ED8"/>
            </a:solidFill>
            <a:ln w="50800" cap="flat">
              <a:solidFill>
                <a:srgbClr val="3F3F3F"/>
              </a:solidFill>
              <a:prstDash val="solid"/>
              <a:bevel/>
            </a:ln>
            <a:effectLst/>
          </p:spPr>
          <p:txBody>
            <a:bodyPr wrap="square" lIns="0" tIns="0" rIns="0" bIns="0" numCol="1" anchor="ctr">
              <a:noAutofit/>
            </a:bodyPr>
            <a:lstStyle/>
            <a:p>
              <a:pPr lvl="0" algn="ctr">
                <a:defRPr sz="3600" b="1">
                  <a:latin typeface="Calibri"/>
                  <a:ea typeface="Calibri"/>
                  <a:cs typeface="Calibri"/>
                  <a:sym typeface="Calibri"/>
                </a:defRPr>
              </a:pPr>
              <a:endParaRPr/>
            </a:p>
          </p:txBody>
        </p:sp>
        <p:sp>
          <p:nvSpPr>
            <p:cNvPr id="70" name="Shape 70"/>
            <p:cNvSpPr/>
            <p:nvPr/>
          </p:nvSpPr>
          <p:spPr>
            <a:xfrm>
              <a:off x="-47626" y="-2722521"/>
              <a:ext cx="3438522" cy="1107996"/>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3600" b="1">
                  <a:latin typeface="Calibri"/>
                  <a:ea typeface="Calibri"/>
                  <a:cs typeface="Calibri"/>
                  <a:sym typeface="Calibri"/>
                </a:defRPr>
              </a:lvl1pPr>
            </a:lstStyle>
            <a:p>
              <a:pPr lvl="0">
                <a:defRPr sz="1800" b="0">
                  <a:solidFill>
                    <a:srgbClr val="000000"/>
                  </a:solidFill>
                </a:defRPr>
              </a:pPr>
              <a:r>
                <a:rPr sz="1800" dirty="0">
                  <a:solidFill>
                    <a:srgbClr val="3F3F3F"/>
                  </a:solidFill>
                </a:rPr>
                <a:t>Fragmented market</a:t>
              </a:r>
            </a:p>
          </p:txBody>
        </p:sp>
      </p:grpSp>
      <p:sp>
        <p:nvSpPr>
          <p:cNvPr id="72" name="Shape 72"/>
          <p:cNvSpPr/>
          <p:nvPr/>
        </p:nvSpPr>
        <p:spPr>
          <a:xfrm>
            <a:off x="2106613" y="6294438"/>
            <a:ext cx="7978776" cy="1588"/>
          </a:xfrm>
          <a:prstGeom prst="line">
            <a:avLst/>
          </a:prstGeom>
          <a:ln w="12700">
            <a:solidFill>
              <a:srgbClr val="3F3F3F"/>
            </a:solidFill>
            <a:prstDash val="dash"/>
            <a:round/>
          </a:ln>
        </p:spPr>
        <p:txBody>
          <a:bodyPr lIns="0" tIns="0" rIns="0" bIns="0" anchor="ctr"/>
          <a:lstStyle/>
          <a:p>
            <a:pPr defTabSz="228600">
              <a:defRPr>
                <a:solidFill>
                  <a:srgbClr val="000000"/>
                </a:solidFill>
                <a:latin typeface="+mn-lt"/>
                <a:ea typeface="+mn-ea"/>
                <a:cs typeface="+mn-cs"/>
                <a:sym typeface="Helvetica"/>
              </a:defRPr>
            </a:pPr>
            <a:endParaRPr sz="900"/>
          </a:p>
        </p:txBody>
      </p:sp>
      <p:sp>
        <p:nvSpPr>
          <p:cNvPr id="73" name="Shape 73"/>
          <p:cNvSpPr/>
          <p:nvPr/>
        </p:nvSpPr>
        <p:spPr>
          <a:xfrm>
            <a:off x="4010025" y="4383087"/>
            <a:ext cx="6215064" cy="1723549"/>
          </a:xfrm>
          <a:prstGeom prst="rect">
            <a:avLst/>
          </a:prstGeom>
          <a:ln w="25400">
            <a:miter lim="400000"/>
          </a:ln>
          <a:extLst>
            <a:ext uri="{C572A759-6A51-4108-AA02-DFA0A04FC94B}">
              <ma14:wrappingTextBoxFlag xmlns:ma14="http://schemas.microsoft.com/office/mac/drawingml/2011/main" xmlns="" val="1"/>
            </a:ext>
          </a:extLst>
        </p:spPr>
        <p:txBody>
          <a:bodyPr lIns="0" tIns="0" rIns="0" bIns="0">
            <a:spAutoFit/>
          </a:bodyPr>
          <a:lstStyle/>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Financial  drivers </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Political motivations – theft of IP</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Reputational damage</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Sophisticated adversaries </a:t>
            </a:r>
          </a:p>
          <a:p>
            <a:pPr marL="585788" lvl="1" indent="-357188"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Minimal investment can create significant damage</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Systematic efforts – Target and Home Depot used the same payload</a:t>
            </a:r>
          </a:p>
          <a:p>
            <a:pPr marL="280988" indent="-280988" defTabSz="939800">
              <a:spcBef>
                <a:spcPts val="150"/>
              </a:spcBef>
              <a:buClr>
                <a:srgbClr val="3F3F3F"/>
              </a:buClr>
              <a:buSzPct val="100000"/>
              <a:buFont typeface="Wingdings"/>
              <a:buChar char="▪"/>
              <a:defRPr sz="1800">
                <a:solidFill>
                  <a:srgbClr val="000000"/>
                </a:solidFill>
              </a:defRPr>
            </a:pPr>
            <a:endParaRPr sz="1200" dirty="0">
              <a:solidFill>
                <a:srgbClr val="3F3F3F"/>
              </a:solidFill>
              <a:latin typeface="Calibri"/>
              <a:ea typeface="Calibri"/>
              <a:cs typeface="Calibri"/>
              <a:sym typeface="Calibri"/>
            </a:endParaRPr>
          </a:p>
        </p:txBody>
      </p:sp>
      <p:sp>
        <p:nvSpPr>
          <p:cNvPr id="74" name="Shape 74"/>
          <p:cNvSpPr/>
          <p:nvPr/>
        </p:nvSpPr>
        <p:spPr>
          <a:xfrm>
            <a:off x="4010025" y="2663825"/>
            <a:ext cx="6215064" cy="1256754"/>
          </a:xfrm>
          <a:prstGeom prst="rect">
            <a:avLst/>
          </a:prstGeom>
          <a:ln w="25400">
            <a:miter lim="400000"/>
          </a:ln>
          <a:extLst>
            <a:ext uri="{C572A759-6A51-4108-AA02-DFA0A04FC94B}">
              <ma14:wrappingTextBoxFlag xmlns:ma14="http://schemas.microsoft.com/office/mac/drawingml/2011/main" xmlns="" val="1"/>
            </a:ext>
          </a:extLst>
        </p:spPr>
        <p:txBody>
          <a:bodyPr lIns="0" tIns="0" rIns="0" bIns="0">
            <a:spAutoFit/>
          </a:bodyPr>
          <a:lstStyle/>
          <a:p>
            <a:pPr marL="351235" indent="-351235" defTabSz="939800">
              <a:spcBef>
                <a:spcPts val="150"/>
              </a:spcBef>
              <a:buClr>
                <a:srgbClr val="3F3F3F"/>
              </a:buClr>
              <a:buSzPct val="100000"/>
              <a:buFont typeface="Wingdings"/>
              <a:buChar char="▪"/>
              <a:defRPr sz="1800">
                <a:solidFill>
                  <a:srgbClr val="000000"/>
                </a:solidFill>
              </a:defRPr>
            </a:pPr>
            <a:endParaRPr sz="1500" dirty="0">
              <a:solidFill>
                <a:srgbClr val="3F3F3F"/>
              </a:solidFill>
              <a:latin typeface="Calibri"/>
              <a:ea typeface="Calibri"/>
              <a:cs typeface="Calibri"/>
              <a:sym typeface="Calibri"/>
            </a:endParaRP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Large number of tools / vendors </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Quality of tools is just about “Good Enough”</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Shift towards Managed Security Service Providers (MSSPs)</a:t>
            </a:r>
          </a:p>
          <a:p>
            <a:pPr marL="351235" indent="-351235" defTabSz="939800">
              <a:spcBef>
                <a:spcPts val="150"/>
              </a:spcBef>
              <a:buClr>
                <a:srgbClr val="3F3F3F"/>
              </a:buClr>
              <a:buSzPct val="100000"/>
              <a:buFont typeface="Wingdings" panose="05000000000000000000" pitchFamily="2" charset="2"/>
              <a:buChar char="Ø"/>
              <a:defRPr sz="1800">
                <a:solidFill>
                  <a:srgbClr val="000000"/>
                </a:solidFill>
              </a:defRPr>
            </a:pPr>
            <a:r>
              <a:rPr sz="1500" dirty="0">
                <a:solidFill>
                  <a:srgbClr val="3F3F3F"/>
                </a:solidFill>
                <a:latin typeface="Calibri"/>
                <a:ea typeface="Calibri"/>
                <a:cs typeface="Calibri"/>
                <a:sym typeface="Calibri"/>
              </a:rPr>
              <a:t>Potential acquirers face structural challenges</a:t>
            </a:r>
          </a:p>
        </p:txBody>
      </p:sp>
    </p:spTree>
    <p:extLst>
      <p:ext uri="{BB962C8B-B14F-4D97-AF65-F5344CB8AC3E}">
        <p14:creationId xmlns:p14="http://schemas.microsoft.com/office/powerpoint/2010/main" val="2830881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bg/>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9">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9">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uild="p" animBg="1"/>
      <p:bldP spid="73" grpId="0" animBg="1"/>
      <p:bldP spid="7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p:cNvSpPr>
          <p:nvPr>
            <p:ph type="title" idx="4294967295"/>
          </p:nvPr>
        </p:nvSpPr>
        <p:spPr>
          <a:xfrm>
            <a:off x="4297892" y="444728"/>
            <a:ext cx="4018794" cy="608012"/>
          </a:xfrm>
          <a:prstGeom prst="rect">
            <a:avLst/>
          </a:prstGeom>
        </p:spPr>
        <p:txBody>
          <a:bodyPr>
            <a:normAutofit/>
          </a:bodyPr>
          <a:lstStyle>
            <a:lvl1pPr>
              <a:defRPr sz="5600"/>
            </a:lvl1pPr>
          </a:lstStyle>
          <a:p>
            <a:pPr lvl="0">
              <a:defRPr sz="1800" b="0">
                <a:solidFill>
                  <a:srgbClr val="000000"/>
                </a:solidFill>
              </a:defRPr>
            </a:pPr>
            <a:r>
              <a:rPr sz="2800" b="1" dirty="0">
                <a:solidFill>
                  <a:srgbClr val="0057A6"/>
                </a:solidFill>
              </a:rPr>
              <a:t>Evolution of cybersecurity</a:t>
            </a:r>
          </a:p>
        </p:txBody>
      </p:sp>
      <p:graphicFrame>
        <p:nvGraphicFramePr>
          <p:cNvPr id="116" name="Table 116"/>
          <p:cNvGraphicFramePr/>
          <p:nvPr>
            <p:extLst/>
          </p:nvPr>
        </p:nvGraphicFramePr>
        <p:xfrm>
          <a:off x="2130425" y="1307031"/>
          <a:ext cx="3683237" cy="5199586"/>
        </p:xfrm>
        <a:graphic>
          <a:graphicData uri="http://schemas.openxmlformats.org/drawingml/2006/table">
            <a:tbl>
              <a:tblPr/>
              <a:tblGrid>
                <a:gridCol w="1989932"/>
                <a:gridCol w="1693305"/>
              </a:tblGrid>
              <a:tr h="571688">
                <a:tc>
                  <a:txBody>
                    <a:bodyPr/>
                    <a:lstStyle/>
                    <a:p>
                      <a:pPr lvl="0" algn="l">
                        <a:tabLst>
                          <a:tab pos="914400" algn="l"/>
                        </a:tabLst>
                        <a:defRPr sz="1800" b="0" i="0">
                          <a:solidFill>
                            <a:srgbClr val="000000"/>
                          </a:solidFill>
                        </a:defRPr>
                      </a:pPr>
                      <a:endParaRPr sz="900" dirty="0"/>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7FABD2"/>
                    </a:solidFill>
                  </a:tcPr>
                </a:tc>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Then</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7FABD2"/>
                    </a:solidFill>
                  </a:tcPr>
                </a:tc>
              </a:tr>
              <a:tr h="648775">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Security</a:t>
                      </a:r>
                    </a:p>
                  </a:txBody>
                  <a:tcPr marL="19050" marR="19050" marT="19050" marB="1905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sz="1800" dirty="0">
                          <a:solidFill>
                            <a:srgbClr val="3F3F3F"/>
                          </a:solidFill>
                          <a:latin typeface="Calibri"/>
                          <a:ea typeface="Calibri"/>
                          <a:cs typeface="Calibri"/>
                          <a:sym typeface="Calibri"/>
                        </a:rPr>
                        <a:t>Perimeter based</a:t>
                      </a:r>
                    </a:p>
                  </a:txBody>
                  <a:tcPr marL="19050" marR="19050" marT="19050" marB="1905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CF1F7"/>
                    </a:solidFill>
                  </a:tcPr>
                </a:tc>
              </a:tr>
              <a:tr h="571688">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Applications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sz="1800" dirty="0">
                          <a:solidFill>
                            <a:srgbClr val="3F3F3F"/>
                          </a:solidFill>
                          <a:latin typeface="Calibri"/>
                          <a:ea typeface="Calibri"/>
                          <a:cs typeface="Calibri"/>
                          <a:sym typeface="Calibri"/>
                        </a:rPr>
                        <a:t>On Premise</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r>
              <a:tr h="571688">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Threats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Static</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r>
              <a:tr h="665064">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Types of adversaries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Technical chops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r>
              <a:tr h="693268">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Frequency of attacks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r>
              <a:tr h="647700">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Security Assessment</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lang="en-US" sz="1800" dirty="0" smtClean="0">
                          <a:solidFill>
                            <a:srgbClr val="3F3F3F"/>
                          </a:solidFill>
                          <a:latin typeface="Calibri"/>
                          <a:ea typeface="Calibri"/>
                          <a:cs typeface="Calibri"/>
                          <a:sym typeface="Calibri"/>
                        </a:rPr>
                        <a:t>Periodic</a:t>
                      </a:r>
                      <a:endParaRPr sz="1800" dirty="0">
                        <a:solidFill>
                          <a:srgbClr val="3F3F3F"/>
                        </a:solidFill>
                        <a:latin typeface="Calibri"/>
                        <a:ea typeface="Calibri"/>
                        <a:cs typeface="Calibri"/>
                        <a:sym typeface="Calibri"/>
                      </a:endParaRP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r>
              <a:tr h="829715">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Cyber-security Products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c>
                  <a:txBody>
                    <a:bodyPr/>
                    <a:lstStyle/>
                    <a:p>
                      <a:pPr lvl="0" algn="ctr">
                        <a:tabLst>
                          <a:tab pos="914400" algn="l"/>
                        </a:tabLst>
                        <a:defRPr sz="1800" b="0" i="0">
                          <a:solidFill>
                            <a:srgbClr val="000000"/>
                          </a:solidFill>
                        </a:defRPr>
                      </a:pPr>
                      <a:r>
                        <a:rPr sz="1800" dirty="0">
                          <a:solidFill>
                            <a:srgbClr val="3F3F3F"/>
                          </a:solidFill>
                          <a:latin typeface="Calibri"/>
                          <a:ea typeface="Calibri"/>
                          <a:cs typeface="Calibri"/>
                          <a:sym typeface="Calibri"/>
                        </a:rPr>
                        <a:t>Good enough</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1F7"/>
                    </a:solidFill>
                  </a:tcPr>
                </a:tc>
              </a:tr>
            </a:tbl>
          </a:graphicData>
        </a:graphic>
      </p:graphicFrame>
      <p:graphicFrame>
        <p:nvGraphicFramePr>
          <p:cNvPr id="4" name="Table 116"/>
          <p:cNvGraphicFramePr/>
          <p:nvPr>
            <p:extLst/>
          </p:nvPr>
        </p:nvGraphicFramePr>
        <p:xfrm>
          <a:off x="6118225" y="1292225"/>
          <a:ext cx="1840032" cy="5235577"/>
        </p:xfrm>
        <a:graphic>
          <a:graphicData uri="http://schemas.openxmlformats.org/drawingml/2006/table">
            <a:tbl>
              <a:tblPr/>
              <a:tblGrid>
                <a:gridCol w="1840032"/>
              </a:tblGrid>
              <a:tr h="571688">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Now</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38100" cap="flat" cmpd="sng" algn="ctr">
                      <a:solidFill>
                        <a:srgbClr val="FFFFFF"/>
                      </a:solidFill>
                      <a:prstDash val="solid"/>
                      <a:round/>
                      <a:headEnd type="none" w="med" len="med"/>
                      <a:tailEnd type="none" w="med" len="med"/>
                    </a:lnB>
                    <a:solidFill>
                      <a:srgbClr val="7FABD2"/>
                    </a:solidFill>
                  </a:tcPr>
                </a:tc>
              </a:tr>
              <a:tr h="648775">
                <a:tc>
                  <a:txBody>
                    <a:bodyPr/>
                    <a:lstStyle/>
                    <a:p>
                      <a:pPr lvl="0" algn="ctr">
                        <a:tabLst>
                          <a:tab pos="914400" algn="l"/>
                        </a:tabLst>
                        <a:defRPr sz="1800" b="0" i="0">
                          <a:solidFill>
                            <a:srgbClr val="000000"/>
                          </a:solidFill>
                        </a:defRPr>
                      </a:pPr>
                      <a:r>
                        <a:rPr sz="1800" dirty="0">
                          <a:solidFill>
                            <a:srgbClr val="3F3F3F"/>
                          </a:solidFill>
                          <a:latin typeface="Calibri"/>
                          <a:ea typeface="Calibri"/>
                          <a:cs typeface="Calibri"/>
                          <a:sym typeface="Calibri"/>
                        </a:rPr>
                        <a:t>Data based</a:t>
                      </a:r>
                    </a:p>
                  </a:txBody>
                  <a:tcPr marL="19050" marR="19050" marT="19050" marB="19050" horzOverflow="overflow">
                    <a:lnL w="12700">
                      <a:solidFill>
                        <a:srgbClr val="FFFFFF"/>
                      </a:solidFill>
                      <a:round/>
                    </a:lnL>
                    <a:lnR w="12700">
                      <a:solidFill>
                        <a:srgbClr val="FFFFFF"/>
                      </a:solidFill>
                      <a:roun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571688">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SaaS / Cloud</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571688">
                <a:tc>
                  <a:txBody>
                    <a:bodyPr/>
                    <a:lstStyle/>
                    <a:p>
                      <a:pPr lvl="0" algn="ctr">
                        <a:tabLst>
                          <a:tab pos="914400" algn="l"/>
                        </a:tabLst>
                        <a:defRPr sz="1800" b="0" i="0">
                          <a:solidFill>
                            <a:srgbClr val="000000"/>
                          </a:solidFill>
                        </a:defRPr>
                      </a:pPr>
                      <a:r>
                        <a:rPr sz="1800" dirty="0">
                          <a:solidFill>
                            <a:srgbClr val="3F3F3F"/>
                          </a:solidFill>
                          <a:latin typeface="Calibri"/>
                          <a:ea typeface="Calibri"/>
                          <a:cs typeface="Calibri"/>
                          <a:sym typeface="Calibri"/>
                        </a:rPr>
                        <a:t>Dynamic</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665064">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Financially / Political motivated</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669974">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200 / minute</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622300">
                <a:tc>
                  <a:txBody>
                    <a:bodyPr/>
                    <a:lstStyle/>
                    <a:p>
                      <a:pPr lvl="0" algn="ctr">
                        <a:tabLst>
                          <a:tab pos="914400" algn="l"/>
                        </a:tabLst>
                        <a:defRPr sz="1800" b="0" i="0">
                          <a:solidFill>
                            <a:srgbClr val="000000"/>
                          </a:solidFill>
                        </a:defRPr>
                      </a:pPr>
                      <a:r>
                        <a:rPr sz="1800">
                          <a:solidFill>
                            <a:srgbClr val="3F3F3F"/>
                          </a:solidFill>
                          <a:latin typeface="Calibri"/>
                          <a:ea typeface="Calibri"/>
                          <a:cs typeface="Calibri"/>
                          <a:sym typeface="Calibri"/>
                        </a:rPr>
                        <a:t>Real Time / Continuous </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914400">
                <a:tc>
                  <a:txBody>
                    <a:bodyPr/>
                    <a:lstStyle/>
                    <a:p>
                      <a:pPr lvl="0" algn="ctr">
                        <a:tabLst>
                          <a:tab pos="914400" algn="l"/>
                        </a:tabLst>
                        <a:defRPr sz="1800" b="0" i="0">
                          <a:solidFill>
                            <a:srgbClr val="000000"/>
                          </a:solidFill>
                        </a:defRPr>
                      </a:pPr>
                      <a:r>
                        <a:rPr sz="1800" dirty="0" smtClean="0">
                          <a:solidFill>
                            <a:srgbClr val="3F3F3F"/>
                          </a:solidFill>
                          <a:latin typeface="Calibri"/>
                          <a:ea typeface="Calibri"/>
                          <a:cs typeface="Calibri"/>
                          <a:sym typeface="Calibri"/>
                        </a:rPr>
                        <a:t>Precision</a:t>
                      </a:r>
                      <a:r>
                        <a:rPr sz="1800" dirty="0">
                          <a:solidFill>
                            <a:srgbClr val="3F3F3F"/>
                          </a:solidFill>
                          <a:latin typeface="Calibri"/>
                          <a:ea typeface="Calibri"/>
                          <a:cs typeface="Calibri"/>
                          <a:sym typeface="Calibri"/>
                        </a:rPr>
                        <a:t>, Relevance &amp; Speed</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a:solidFill>
                        <a:srgbClr val="FFFFFF"/>
                      </a:solidFill>
                      <a:round/>
                    </a:lnB>
                    <a:solidFill>
                      <a:srgbClr val="ECF1F7"/>
                    </a:solidFill>
                  </a:tcPr>
                </a:tc>
              </a:tr>
            </a:tbl>
          </a:graphicData>
        </a:graphic>
      </p:graphicFrame>
      <p:graphicFrame>
        <p:nvGraphicFramePr>
          <p:cNvPr id="5" name="Table 116"/>
          <p:cNvGraphicFramePr/>
          <p:nvPr>
            <p:extLst/>
          </p:nvPr>
        </p:nvGraphicFramePr>
        <p:xfrm>
          <a:off x="8234892" y="1287332"/>
          <a:ext cx="2436456" cy="5168485"/>
        </p:xfrm>
        <a:graphic>
          <a:graphicData uri="http://schemas.openxmlformats.org/drawingml/2006/table">
            <a:tbl>
              <a:tblPr/>
              <a:tblGrid>
                <a:gridCol w="2436456"/>
              </a:tblGrid>
              <a:tr h="571688">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Impact / Opportunities</a:t>
                      </a:r>
                    </a:p>
                  </a:txBody>
                  <a:tcPr marL="19050" marR="19050" marT="19050" marB="19050" horzOverflow="overflow">
                    <a:lnL w="12700">
                      <a:solidFill>
                        <a:srgbClr val="FFFFFF"/>
                      </a:solidFill>
                      <a:round/>
                    </a:lnL>
                    <a:lnR w="12700">
                      <a:solidFill>
                        <a:srgbClr val="FFFFFF"/>
                      </a:solidFill>
                      <a:round/>
                    </a:lnR>
                    <a:lnT w="12700">
                      <a:solidFill>
                        <a:srgbClr val="FFFFFF"/>
                      </a:solidFill>
                      <a:round/>
                    </a:lnT>
                    <a:lnB w="38100" cap="flat" cmpd="sng" algn="ctr">
                      <a:solidFill>
                        <a:srgbClr val="FFFFFF"/>
                      </a:solidFill>
                      <a:prstDash val="solid"/>
                      <a:round/>
                      <a:headEnd type="none" w="med" len="med"/>
                      <a:tailEnd type="none" w="med" len="med"/>
                    </a:lnB>
                    <a:solidFill>
                      <a:srgbClr val="7FABD2"/>
                    </a:solidFill>
                  </a:tcPr>
                </a:tc>
              </a:tr>
              <a:tr h="648775">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Mobile /Encryption/ Key Management</a:t>
                      </a:r>
                    </a:p>
                  </a:txBody>
                  <a:tcPr marL="19050" marR="19050" marT="19050" marB="19050" horzOverflow="overflow">
                    <a:lnL w="12700">
                      <a:solidFill>
                        <a:srgbClr val="FFFFFF"/>
                      </a:solidFill>
                      <a:round/>
                    </a:lnL>
                    <a:lnR w="12700">
                      <a:solidFill>
                        <a:srgbClr val="FFFFFF"/>
                      </a:solidFill>
                      <a:roun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571688">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 Security-as-a-service</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586740">
                <a:tc>
                  <a:txBody>
                    <a:bodyPr/>
                    <a:lstStyle/>
                    <a:p>
                      <a:pPr lvl="0" algn="ctr">
                        <a:tabLst>
                          <a:tab pos="914400" algn="l"/>
                        </a:tabLst>
                        <a:defRPr sz="1800" b="0" i="0">
                          <a:solidFill>
                            <a:srgbClr val="000000"/>
                          </a:solidFill>
                        </a:defRPr>
                      </a:pPr>
                      <a:r>
                        <a:rPr sz="1800" b="1">
                          <a:solidFill>
                            <a:srgbClr val="3F3F3F"/>
                          </a:solidFill>
                          <a:latin typeface="Calibri"/>
                          <a:ea typeface="Calibri"/>
                          <a:cs typeface="Calibri"/>
                          <a:sym typeface="Calibri"/>
                        </a:rPr>
                        <a:t>Event Management / Incident Response</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665064">
                <a:tc>
                  <a:txBody>
                    <a:bodyPr/>
                    <a:lstStyle/>
                    <a:p>
                      <a:pPr lvl="0" algn="ctr">
                        <a:tabLst>
                          <a:tab pos="914400" algn="l"/>
                        </a:tabLst>
                        <a:defRPr sz="1800" b="0" i="0">
                          <a:solidFill>
                            <a:srgbClr val="000000"/>
                          </a:solidFill>
                        </a:defRPr>
                      </a:pPr>
                      <a:endParaRPr sz="1800" b="1" dirty="0">
                        <a:solidFill>
                          <a:srgbClr val="3F3F3F"/>
                        </a:solidFill>
                        <a:latin typeface="Calibri"/>
                        <a:ea typeface="Calibri"/>
                        <a:cs typeface="Calibri"/>
                        <a:sym typeface="Calibri"/>
                      </a:endParaRPr>
                    </a:p>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Regulation </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647115">
                <a:tc>
                  <a:txBody>
                    <a:bodyPr/>
                    <a:lstStyle/>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Monitoring tools</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647700">
                <a:tc>
                  <a:txBody>
                    <a:bodyPr/>
                    <a:lstStyle/>
                    <a:p>
                      <a:pPr lvl="0" algn="ctr">
                        <a:tabLst>
                          <a:tab pos="914400" algn="l"/>
                        </a:tabLst>
                        <a:defRPr sz="1800" b="0" i="0">
                          <a:solidFill>
                            <a:srgbClr val="000000"/>
                          </a:solidFill>
                        </a:defRPr>
                      </a:pPr>
                      <a:r>
                        <a:rPr sz="1800" b="1" dirty="0" smtClean="0">
                          <a:solidFill>
                            <a:srgbClr val="3F3F3F"/>
                          </a:solidFill>
                          <a:latin typeface="Calibri"/>
                          <a:ea typeface="Calibri"/>
                          <a:cs typeface="Calibri"/>
                          <a:sym typeface="Calibri"/>
                        </a:rPr>
                        <a:t>Vulnerability</a:t>
                      </a:r>
                      <a:r>
                        <a:rPr lang="en-US" sz="1800" b="1" baseline="0" dirty="0" smtClean="0">
                          <a:solidFill>
                            <a:srgbClr val="3F3F3F"/>
                          </a:solidFill>
                          <a:latin typeface="Calibri"/>
                          <a:ea typeface="Calibri"/>
                          <a:cs typeface="Calibri"/>
                          <a:sym typeface="Calibri"/>
                        </a:rPr>
                        <a:t> / Pen Testing</a:t>
                      </a:r>
                      <a:endParaRPr sz="1800" b="1" dirty="0">
                        <a:solidFill>
                          <a:srgbClr val="3F3F3F"/>
                        </a:solidFill>
                        <a:latin typeface="Calibri"/>
                        <a:ea typeface="Calibri"/>
                        <a:cs typeface="Calibri"/>
                        <a:sym typeface="Calibri"/>
                      </a:endParaRP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1F7"/>
                    </a:solidFill>
                  </a:tcPr>
                </a:tc>
              </a:tr>
              <a:tr h="829715">
                <a:tc>
                  <a:txBody>
                    <a:bodyPr/>
                    <a:lstStyle/>
                    <a:p>
                      <a:pPr lvl="0" algn="ctr">
                        <a:tabLst>
                          <a:tab pos="914400" algn="l"/>
                        </a:tabLst>
                        <a:defRPr sz="1800" b="0" i="0">
                          <a:solidFill>
                            <a:srgbClr val="000000"/>
                          </a:solidFill>
                        </a:defRPr>
                      </a:pPr>
                      <a:endParaRPr sz="1800" b="1" dirty="0">
                        <a:solidFill>
                          <a:srgbClr val="3F3F3F"/>
                        </a:solidFill>
                        <a:latin typeface="Calibri"/>
                        <a:ea typeface="Calibri"/>
                        <a:cs typeface="Calibri"/>
                        <a:sym typeface="Calibri"/>
                      </a:endParaRPr>
                    </a:p>
                    <a:p>
                      <a:pPr lvl="0" algn="ctr">
                        <a:tabLst>
                          <a:tab pos="914400" algn="l"/>
                        </a:tabLst>
                        <a:defRPr sz="1800" b="0" i="0">
                          <a:solidFill>
                            <a:srgbClr val="000000"/>
                          </a:solidFill>
                        </a:defRPr>
                      </a:pPr>
                      <a:r>
                        <a:rPr sz="1800" b="1" dirty="0">
                          <a:solidFill>
                            <a:srgbClr val="3F3F3F"/>
                          </a:solidFill>
                          <a:latin typeface="Calibri"/>
                          <a:ea typeface="Calibri"/>
                          <a:cs typeface="Calibri"/>
                          <a:sym typeface="Calibri"/>
                        </a:rPr>
                        <a:t>Contextual relevance</a:t>
                      </a:r>
                    </a:p>
                  </a:txBody>
                  <a:tcPr marL="19050" marR="19050" marT="19050" marB="19050" horzOverflow="overflow">
                    <a:lnL w="12700">
                      <a:solidFill>
                        <a:srgbClr val="FFFFFF"/>
                      </a:solidFill>
                      <a:round/>
                    </a:lnL>
                    <a:lnR w="12700">
                      <a:solidFill>
                        <a:srgbClr val="FFFFFF"/>
                      </a:solidFill>
                      <a:round/>
                    </a:lnR>
                    <a:lnT w="12700" cap="flat" cmpd="sng" algn="ctr">
                      <a:solidFill>
                        <a:srgbClr val="FFFFFF"/>
                      </a:solidFill>
                      <a:prstDash val="solid"/>
                      <a:round/>
                      <a:headEnd type="none" w="med" len="med"/>
                      <a:tailEnd type="none" w="med" len="med"/>
                    </a:lnT>
                    <a:lnB w="12700">
                      <a:solidFill>
                        <a:srgbClr val="FFFFFF"/>
                      </a:solidFill>
                      <a:round/>
                    </a:lnB>
                    <a:solidFill>
                      <a:srgbClr val="ECF1F7"/>
                    </a:solidFill>
                  </a:tcPr>
                </a:tc>
              </a:tr>
            </a:tbl>
          </a:graphicData>
        </a:graphic>
      </p:graphicFrame>
    </p:spTree>
    <p:extLst>
      <p:ext uri="{BB962C8B-B14F-4D97-AF65-F5344CB8AC3E}">
        <p14:creationId xmlns:p14="http://schemas.microsoft.com/office/powerpoint/2010/main" val="2116908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idx="4294967295"/>
          </p:nvPr>
        </p:nvSpPr>
        <p:spPr>
          <a:xfrm>
            <a:off x="1893786" y="430673"/>
            <a:ext cx="10515600" cy="1325563"/>
          </a:xfrm>
        </p:spPr>
        <p:txBody>
          <a:bodyPr>
            <a:normAutofit/>
          </a:bodyPr>
          <a:lstStyle/>
          <a:p>
            <a:r>
              <a:rPr lang="en-US" sz="3200" dirty="0" smtClean="0"/>
              <a:t>Attacks are focusing on higher value data targets</a:t>
            </a:r>
            <a:endParaRPr lang="en-US" sz="3200" dirty="0"/>
          </a:p>
        </p:txBody>
      </p:sp>
      <p:sp>
        <p:nvSpPr>
          <p:cNvPr id="16" name="Rectangle 15"/>
          <p:cNvSpPr/>
          <p:nvPr/>
        </p:nvSpPr>
        <p:spPr bwMode="auto">
          <a:xfrm>
            <a:off x="1866899" y="1925929"/>
            <a:ext cx="8588172" cy="1103020"/>
          </a:xfrm>
          <a:prstGeom prst="rect">
            <a:avLst/>
          </a:prstGeom>
          <a:solidFill>
            <a:srgbClr val="04B6F4"/>
          </a:solidFill>
          <a:ln w="12700">
            <a:solidFill>
              <a:srgbClr val="D9D9D9"/>
            </a:solidFill>
          </a:ln>
          <a:effectLs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2100" b="1" dirty="0">
              <a:solidFill>
                <a:schemeClr val="bg1"/>
              </a:solidFill>
              <a:latin typeface="Arial"/>
              <a:ea typeface="ＭＳ Ｐゴシック"/>
            </a:endParaRPr>
          </a:p>
        </p:txBody>
      </p:sp>
      <p:cxnSp>
        <p:nvCxnSpPr>
          <p:cNvPr id="7" name="Straight Connector 6"/>
          <p:cNvCxnSpPr/>
          <p:nvPr/>
        </p:nvCxnSpPr>
        <p:spPr bwMode="auto">
          <a:xfrm>
            <a:off x="7335625" y="1911382"/>
            <a:ext cx="3109" cy="2768568"/>
          </a:xfrm>
          <a:prstGeom prst="line">
            <a:avLst/>
          </a:prstGeom>
          <a:noFill/>
          <a:ln w="3810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 name="Straight Connector 7"/>
          <p:cNvCxnSpPr/>
          <p:nvPr/>
        </p:nvCxnSpPr>
        <p:spPr bwMode="auto">
          <a:xfrm>
            <a:off x="4336916" y="1937350"/>
            <a:ext cx="1079" cy="2755300"/>
          </a:xfrm>
          <a:prstGeom prst="line">
            <a:avLst/>
          </a:prstGeom>
          <a:noFill/>
          <a:ln w="3810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 name="Rectangle 8"/>
          <p:cNvSpPr/>
          <p:nvPr/>
        </p:nvSpPr>
        <p:spPr>
          <a:xfrm>
            <a:off x="1866901" y="1940214"/>
            <a:ext cx="2533515" cy="1056700"/>
          </a:xfrm>
          <a:prstGeom prst="rect">
            <a:avLst/>
          </a:prstGeom>
        </p:spPr>
        <p:txBody>
          <a:bodyPr wrap="square">
            <a:spAutoFit/>
          </a:bodyPr>
          <a:lstStyle/>
          <a:p>
            <a:pPr algn="ctr">
              <a:spcBef>
                <a:spcPts val="1200"/>
              </a:spcBef>
            </a:pPr>
            <a:r>
              <a:rPr lang="en-US" sz="1400" b="1" spc="-30" dirty="0">
                <a:solidFill>
                  <a:schemeClr val="bg1"/>
                </a:solidFill>
                <a:latin typeface="Arial"/>
                <a:ea typeface="ＭＳ Ｐゴシック"/>
                <a:cs typeface="Arial" pitchFamily="34" charset="0"/>
              </a:rPr>
              <a:t>2013</a:t>
            </a:r>
          </a:p>
          <a:p>
            <a:pPr algn="ctr">
              <a:spcBef>
                <a:spcPts val="800"/>
              </a:spcBef>
            </a:pPr>
            <a:r>
              <a:rPr lang="en-US" sz="1400" b="1" spc="-30" dirty="0">
                <a:solidFill>
                  <a:schemeClr val="bg1"/>
                </a:solidFill>
                <a:latin typeface="Arial"/>
                <a:ea typeface="ＭＳ Ｐゴシック"/>
                <a:cs typeface="Arial" pitchFamily="34" charset="0"/>
              </a:rPr>
              <a:t>800,000,000+ records </a:t>
            </a:r>
            <a:r>
              <a:rPr lang="en-US" sz="1400" spc="-30" dirty="0">
                <a:solidFill>
                  <a:schemeClr val="bg1"/>
                </a:solidFill>
                <a:latin typeface="Arial"/>
                <a:ea typeface="ＭＳ Ｐゴシック"/>
                <a:cs typeface="Arial" pitchFamily="34" charset="0"/>
              </a:rPr>
              <a:t/>
            </a:r>
            <a:br>
              <a:rPr lang="en-US" sz="1400" spc="-30" dirty="0">
                <a:solidFill>
                  <a:schemeClr val="bg1"/>
                </a:solidFill>
                <a:latin typeface="Arial"/>
                <a:ea typeface="ＭＳ Ｐゴシック"/>
                <a:cs typeface="Arial" pitchFamily="34" charset="0"/>
              </a:rPr>
            </a:br>
            <a:r>
              <a:rPr lang="en-US" sz="1400" spc="-30" dirty="0">
                <a:solidFill>
                  <a:schemeClr val="bg1"/>
                </a:solidFill>
                <a:latin typeface="Arial"/>
                <a:ea typeface="ＭＳ Ｐゴシック"/>
                <a:cs typeface="Arial" pitchFamily="34" charset="0"/>
              </a:rPr>
              <a:t>breached, with no signs of decreasing in the future</a:t>
            </a:r>
          </a:p>
        </p:txBody>
      </p:sp>
      <p:sp>
        <p:nvSpPr>
          <p:cNvPr id="10" name="Rectangle 9"/>
          <p:cNvSpPr/>
          <p:nvPr/>
        </p:nvSpPr>
        <p:spPr>
          <a:xfrm>
            <a:off x="4452293" y="1940214"/>
            <a:ext cx="2883330" cy="933589"/>
          </a:xfrm>
          <a:prstGeom prst="rect">
            <a:avLst/>
          </a:prstGeom>
        </p:spPr>
        <p:txBody>
          <a:bodyPr wrap="square">
            <a:spAutoFit/>
          </a:bodyPr>
          <a:lstStyle/>
          <a:p>
            <a:pPr algn="ctr">
              <a:spcBef>
                <a:spcPts val="1200"/>
              </a:spcBef>
            </a:pPr>
            <a:r>
              <a:rPr lang="en-US" sz="1200" b="1" spc="-30" dirty="0">
                <a:solidFill>
                  <a:schemeClr val="bg1"/>
                </a:solidFill>
                <a:latin typeface="Arial"/>
                <a:ea typeface="ＭＳ Ｐゴシック"/>
              </a:rPr>
              <a:t>2014</a:t>
            </a:r>
          </a:p>
          <a:p>
            <a:pPr algn="ctr">
              <a:spcBef>
                <a:spcPts val="800"/>
              </a:spcBef>
            </a:pPr>
            <a:r>
              <a:rPr lang="en-US" sz="1200" b="1" spc="-30" dirty="0">
                <a:solidFill>
                  <a:schemeClr val="bg1"/>
                </a:solidFill>
                <a:latin typeface="Arial"/>
                <a:ea typeface="ＭＳ Ｐゴシック"/>
              </a:rPr>
              <a:t>1,000,000,000 records</a:t>
            </a:r>
          </a:p>
          <a:p>
            <a:pPr algn="ctr"/>
            <a:r>
              <a:rPr lang="en-US" sz="1200" spc="-30" dirty="0">
                <a:solidFill>
                  <a:schemeClr val="bg1"/>
                </a:solidFill>
                <a:latin typeface="Arial"/>
                <a:ea typeface="ＭＳ Ｐゴシック"/>
                <a:cs typeface="Arial" pitchFamily="34" charset="0"/>
              </a:rPr>
              <a:t>breached</a:t>
            </a:r>
            <a:r>
              <a:rPr lang="en-US" sz="1200" spc="-30" dirty="0">
                <a:solidFill>
                  <a:schemeClr val="bg1"/>
                </a:solidFill>
                <a:latin typeface="Arial"/>
                <a:ea typeface="ＭＳ Ｐゴシック"/>
              </a:rPr>
              <a:t>, while CISOs cite increasing risks from external threats</a:t>
            </a:r>
            <a:endParaRPr lang="en-US" sz="1200" spc="-30" dirty="0">
              <a:solidFill>
                <a:schemeClr val="bg1"/>
              </a:solidFill>
              <a:latin typeface="Arial"/>
              <a:ea typeface="ＭＳ Ｐゴシック"/>
              <a:cs typeface="Arial" pitchFamily="34" charset="0"/>
            </a:endParaRPr>
          </a:p>
        </p:txBody>
      </p:sp>
      <p:sp>
        <p:nvSpPr>
          <p:cNvPr id="14" name="Rectangle 13"/>
          <p:cNvSpPr/>
          <p:nvPr/>
        </p:nvSpPr>
        <p:spPr>
          <a:xfrm>
            <a:off x="7386423" y="1932694"/>
            <a:ext cx="3068648" cy="1056700"/>
          </a:xfrm>
          <a:prstGeom prst="rect">
            <a:avLst/>
          </a:prstGeom>
        </p:spPr>
        <p:txBody>
          <a:bodyPr wrap="square">
            <a:spAutoFit/>
          </a:bodyPr>
          <a:lstStyle/>
          <a:p>
            <a:pPr algn="ctr"/>
            <a:r>
              <a:rPr lang="en-US" sz="1400" b="1" spc="-30" dirty="0">
                <a:solidFill>
                  <a:schemeClr val="bg1"/>
                </a:solidFill>
                <a:latin typeface="Arial"/>
                <a:ea typeface="ＭＳ Ｐゴシック"/>
                <a:cs typeface="Arial" pitchFamily="34" charset="0"/>
              </a:rPr>
              <a:t>2015</a:t>
            </a:r>
          </a:p>
          <a:p>
            <a:pPr algn="ctr">
              <a:spcBef>
                <a:spcPts val="800"/>
              </a:spcBef>
            </a:pPr>
            <a:r>
              <a:rPr lang="en-US" sz="1400" b="1" spc="-30" dirty="0">
                <a:solidFill>
                  <a:schemeClr val="bg1"/>
                </a:solidFill>
                <a:latin typeface="Arial"/>
                <a:ea typeface="ＭＳ Ｐゴシック"/>
                <a:cs typeface="Arial" pitchFamily="34" charset="0"/>
              </a:rPr>
              <a:t>Healthcare mega-breaches</a:t>
            </a:r>
          </a:p>
          <a:p>
            <a:pPr algn="ctr"/>
            <a:r>
              <a:rPr lang="en-US" sz="1400" spc="-30" dirty="0">
                <a:solidFill>
                  <a:schemeClr val="bg1"/>
                </a:solidFill>
                <a:latin typeface="Arial"/>
                <a:ea typeface="ＭＳ Ｐゴシック"/>
                <a:cs typeface="Arial" pitchFamily="34" charset="0"/>
              </a:rPr>
              <a:t>set the trend for high value targets of sensitive information</a:t>
            </a:r>
          </a:p>
        </p:txBody>
      </p:sp>
      <p:sp>
        <p:nvSpPr>
          <p:cNvPr id="15" name="TextBox 14"/>
          <p:cNvSpPr txBox="1"/>
          <p:nvPr/>
        </p:nvSpPr>
        <p:spPr>
          <a:xfrm>
            <a:off x="1524000" y="6227345"/>
            <a:ext cx="2406428" cy="215444"/>
          </a:xfrm>
          <a:prstGeom prst="rect">
            <a:avLst/>
          </a:prstGeom>
          <a:noFill/>
        </p:spPr>
        <p:txBody>
          <a:bodyPr wrap="none" rtlCol="0">
            <a:spAutoFit/>
          </a:bodyPr>
          <a:lstStyle/>
          <a:p>
            <a:r>
              <a:rPr lang="en-US" sz="800" i="1" dirty="0"/>
              <a:t>Source: IBM X-Force Threat Intelligence Report - 2016</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28620" b="17877"/>
          <a:stretch/>
        </p:blipFill>
        <p:spPr>
          <a:xfrm>
            <a:off x="1893786" y="3043233"/>
            <a:ext cx="8561287" cy="2392786"/>
          </a:xfrm>
          <a:prstGeom prst="rect">
            <a:avLst/>
          </a:prstGeom>
        </p:spPr>
      </p:pic>
    </p:spTree>
    <p:extLst>
      <p:ext uri="{BB962C8B-B14F-4D97-AF65-F5344CB8AC3E}">
        <p14:creationId xmlns:p14="http://schemas.microsoft.com/office/powerpoint/2010/main" val="4137306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idx="4294967295"/>
          </p:nvPr>
        </p:nvSpPr>
        <p:spPr>
          <a:xfrm>
            <a:off x="1527856" y="85552"/>
            <a:ext cx="9346973" cy="973448"/>
          </a:xfrm>
        </p:spPr>
        <p:txBody>
          <a:bodyPr>
            <a:normAutofit/>
          </a:bodyPr>
          <a:lstStyle/>
          <a:p>
            <a:r>
              <a:rPr lang="en-US" altLang="en-US" sz="2400" dirty="0" smtClean="0"/>
              <a:t>Highly regulated industries have the highest per-record data breach costs</a:t>
            </a:r>
          </a:p>
        </p:txBody>
      </p:sp>
      <p:grpSp>
        <p:nvGrpSpPr>
          <p:cNvPr id="53250" name="Group 67"/>
          <p:cNvGrpSpPr>
            <a:grpSpLocks/>
          </p:cNvGrpSpPr>
          <p:nvPr/>
        </p:nvGrpSpPr>
        <p:grpSpPr bwMode="auto">
          <a:xfrm>
            <a:off x="2228851" y="1102560"/>
            <a:ext cx="1438275" cy="1433513"/>
            <a:chOff x="276" y="1088"/>
            <a:chExt cx="906" cy="903"/>
          </a:xfrm>
        </p:grpSpPr>
        <p:grpSp>
          <p:nvGrpSpPr>
            <p:cNvPr id="53341" name="Group 44"/>
            <p:cNvGrpSpPr>
              <a:grpSpLocks/>
            </p:cNvGrpSpPr>
            <p:nvPr/>
          </p:nvGrpSpPr>
          <p:grpSpPr bwMode="auto">
            <a:xfrm>
              <a:off x="276" y="1088"/>
              <a:ext cx="906" cy="903"/>
              <a:chOff x="276" y="1088"/>
              <a:chExt cx="906" cy="903"/>
            </a:xfrm>
          </p:grpSpPr>
          <p:sp>
            <p:nvSpPr>
              <p:cNvPr id="53343" name="Freeform 13"/>
              <p:cNvSpPr>
                <a:spLocks/>
              </p:cNvSpPr>
              <p:nvPr/>
            </p:nvSpPr>
            <p:spPr bwMode="auto">
              <a:xfrm>
                <a:off x="455" y="1539"/>
                <a:ext cx="274" cy="450"/>
              </a:xfrm>
              <a:custGeom>
                <a:avLst/>
                <a:gdLst>
                  <a:gd name="T0" fmla="*/ 0 w 117"/>
                  <a:gd name="T1" fmla="*/ 841 h 192"/>
                  <a:gd name="T2" fmla="*/ 637 w 117"/>
                  <a:gd name="T3" fmla="*/ 1055 h 192"/>
                  <a:gd name="T4" fmla="*/ 642 w 117"/>
                  <a:gd name="T5" fmla="*/ 0 h 192"/>
                  <a:gd name="T6" fmla="*/ 0 w 117"/>
                  <a:gd name="T7" fmla="*/ 841 h 192"/>
                  <a:gd name="T8" fmla="*/ 0 60000 65536"/>
                  <a:gd name="T9" fmla="*/ 0 60000 65536"/>
                  <a:gd name="T10" fmla="*/ 0 60000 65536"/>
                  <a:gd name="T11" fmla="*/ 0 60000 65536"/>
                  <a:gd name="T12" fmla="*/ 0 w 117"/>
                  <a:gd name="T13" fmla="*/ 0 h 192"/>
                  <a:gd name="T14" fmla="*/ 117 w 117"/>
                  <a:gd name="T15" fmla="*/ 192 h 192"/>
                </a:gdLst>
                <a:ahLst/>
                <a:cxnLst>
                  <a:cxn ang="T8">
                    <a:pos x="T0" y="T1"/>
                  </a:cxn>
                  <a:cxn ang="T9">
                    <a:pos x="T2" y="T3"/>
                  </a:cxn>
                  <a:cxn ang="T10">
                    <a:pos x="T4" y="T5"/>
                  </a:cxn>
                  <a:cxn ang="T11">
                    <a:pos x="T6" y="T7"/>
                  </a:cxn>
                </a:cxnLst>
                <a:rect l="T12" t="T13" r="T14" b="T15"/>
                <a:pathLst>
                  <a:path w="117" h="192">
                    <a:moveTo>
                      <a:pt x="0" y="153"/>
                    </a:moveTo>
                    <a:cubicBezTo>
                      <a:pt x="34" y="179"/>
                      <a:pt x="74" y="192"/>
                      <a:pt x="116" y="192"/>
                    </a:cubicBezTo>
                    <a:lnTo>
                      <a:pt x="117" y="0"/>
                    </a:lnTo>
                    <a:lnTo>
                      <a:pt x="0" y="153"/>
                    </a:lnTo>
                    <a:close/>
                  </a:path>
                </a:pathLst>
              </a:custGeom>
              <a:solidFill>
                <a:srgbClr val="C0C0C0"/>
              </a:solidFill>
              <a:ln w="9525">
                <a:noFill/>
                <a:round/>
                <a:headEnd/>
                <a:tailEnd/>
              </a:ln>
            </p:spPr>
            <p:txBody>
              <a:bodyPr/>
              <a:lstStyle/>
              <a:p>
                <a:endParaRPr lang="en-US"/>
              </a:p>
            </p:txBody>
          </p:sp>
          <p:sp>
            <p:nvSpPr>
              <p:cNvPr id="53344" name="Freeform 14"/>
              <p:cNvSpPr>
                <a:spLocks/>
              </p:cNvSpPr>
              <p:nvPr/>
            </p:nvSpPr>
            <p:spPr bwMode="auto">
              <a:xfrm>
                <a:off x="276" y="1088"/>
                <a:ext cx="906" cy="903"/>
              </a:xfrm>
              <a:custGeom>
                <a:avLst/>
                <a:gdLst>
                  <a:gd name="T0" fmla="*/ 1059 w 386"/>
                  <a:gd name="T1" fmla="*/ 2113 h 385"/>
                  <a:gd name="T2" fmla="*/ 1063 w 386"/>
                  <a:gd name="T3" fmla="*/ 2113 h 385"/>
                  <a:gd name="T4" fmla="*/ 2127 w 386"/>
                  <a:gd name="T5" fmla="*/ 1055 h 385"/>
                  <a:gd name="T6" fmla="*/ 1063 w 386"/>
                  <a:gd name="T7" fmla="*/ 0 h 385"/>
                  <a:gd name="T8" fmla="*/ 5 w 386"/>
                  <a:gd name="T9" fmla="*/ 1055 h 385"/>
                  <a:gd name="T10" fmla="*/ 418 w 386"/>
                  <a:gd name="T11" fmla="*/ 1897 h 385"/>
                  <a:gd name="T12" fmla="*/ 1063 w 386"/>
                  <a:gd name="T13" fmla="*/ 1055 h 385"/>
                  <a:gd name="T14" fmla="*/ 1059 w 386"/>
                  <a:gd name="T15" fmla="*/ 2113 h 385"/>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385"/>
                  <a:gd name="T26" fmla="*/ 386 w 386"/>
                  <a:gd name="T27" fmla="*/ 385 h 3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385">
                    <a:moveTo>
                      <a:pt x="192" y="384"/>
                    </a:moveTo>
                    <a:cubicBezTo>
                      <a:pt x="193" y="384"/>
                      <a:pt x="193" y="384"/>
                      <a:pt x="193" y="384"/>
                    </a:cubicBezTo>
                    <a:cubicBezTo>
                      <a:pt x="299" y="385"/>
                      <a:pt x="386" y="298"/>
                      <a:pt x="386" y="192"/>
                    </a:cubicBezTo>
                    <a:cubicBezTo>
                      <a:pt x="386" y="86"/>
                      <a:pt x="299" y="0"/>
                      <a:pt x="193" y="0"/>
                    </a:cubicBezTo>
                    <a:cubicBezTo>
                      <a:pt x="87" y="0"/>
                      <a:pt x="1" y="86"/>
                      <a:pt x="1" y="192"/>
                    </a:cubicBezTo>
                    <a:cubicBezTo>
                      <a:pt x="0" y="252"/>
                      <a:pt x="28" y="309"/>
                      <a:pt x="76" y="345"/>
                    </a:cubicBezTo>
                    <a:lnTo>
                      <a:pt x="193" y="192"/>
                    </a:lnTo>
                    <a:lnTo>
                      <a:pt x="192" y="384"/>
                    </a:lnTo>
                    <a:close/>
                  </a:path>
                </a:pathLst>
              </a:custGeom>
              <a:solidFill>
                <a:srgbClr val="FF9900"/>
              </a:solidFill>
              <a:ln w="9525">
                <a:noFill/>
                <a:round/>
                <a:headEnd/>
                <a:tailEnd/>
              </a:ln>
            </p:spPr>
            <p:txBody>
              <a:bodyPr/>
              <a:lstStyle/>
              <a:p>
                <a:endParaRPr lang="en-US"/>
              </a:p>
            </p:txBody>
          </p:sp>
        </p:grpSp>
        <p:sp>
          <p:nvSpPr>
            <p:cNvPr id="53342" name="Oval 43"/>
            <p:cNvSpPr>
              <a:spLocks noChangeArrowheads="1"/>
            </p:cNvSpPr>
            <p:nvPr/>
          </p:nvSpPr>
          <p:spPr bwMode="auto">
            <a:xfrm>
              <a:off x="395" y="1206"/>
              <a:ext cx="667" cy="667"/>
            </a:xfrm>
            <a:prstGeom prst="ellipse">
              <a:avLst/>
            </a:prstGeom>
            <a:solidFill>
              <a:srgbClr val="FFFFFF"/>
            </a:solidFill>
            <a:ln w="9525">
              <a:noFill/>
              <a:round/>
              <a:headEnd/>
              <a:tailEnd/>
            </a:ln>
          </p:spPr>
          <p:txBody>
            <a:bodyPr anchor="ctr"/>
            <a:lstStyle/>
            <a:p>
              <a:pPr eaLnBrk="0" hangingPunct="0"/>
              <a:endParaRPr lang="en-US"/>
            </a:p>
          </p:txBody>
        </p:sp>
      </p:grpSp>
      <p:grpSp>
        <p:nvGrpSpPr>
          <p:cNvPr id="53251" name="Group 66"/>
          <p:cNvGrpSpPr>
            <a:grpSpLocks/>
          </p:cNvGrpSpPr>
          <p:nvPr/>
        </p:nvGrpSpPr>
        <p:grpSpPr bwMode="auto">
          <a:xfrm>
            <a:off x="4354514" y="1104148"/>
            <a:ext cx="1438275" cy="1430337"/>
            <a:chOff x="2169" y="1088"/>
            <a:chExt cx="906" cy="901"/>
          </a:xfrm>
        </p:grpSpPr>
        <p:grpSp>
          <p:nvGrpSpPr>
            <p:cNvPr id="53337" name="Group 45"/>
            <p:cNvGrpSpPr>
              <a:grpSpLocks/>
            </p:cNvGrpSpPr>
            <p:nvPr/>
          </p:nvGrpSpPr>
          <p:grpSpPr bwMode="auto">
            <a:xfrm>
              <a:off x="2169" y="1088"/>
              <a:ext cx="906" cy="901"/>
              <a:chOff x="2169" y="1088"/>
              <a:chExt cx="906" cy="901"/>
            </a:xfrm>
          </p:grpSpPr>
          <p:sp>
            <p:nvSpPr>
              <p:cNvPr id="53339" name="Freeform 17"/>
              <p:cNvSpPr>
                <a:spLocks/>
              </p:cNvSpPr>
              <p:nvPr/>
            </p:nvSpPr>
            <p:spPr bwMode="auto">
              <a:xfrm>
                <a:off x="2230" y="1539"/>
                <a:ext cx="650" cy="450"/>
              </a:xfrm>
              <a:custGeom>
                <a:avLst/>
                <a:gdLst>
                  <a:gd name="T0" fmla="*/ 0 w 277"/>
                  <a:gd name="T1" fmla="*/ 527 h 192"/>
                  <a:gd name="T2" fmla="*/ 920 w 277"/>
                  <a:gd name="T3" fmla="*/ 1055 h 192"/>
                  <a:gd name="T4" fmla="*/ 1525 w 277"/>
                  <a:gd name="T5" fmla="*/ 867 h 192"/>
                  <a:gd name="T6" fmla="*/ 920 w 277"/>
                  <a:gd name="T7" fmla="*/ 0 h 192"/>
                  <a:gd name="T8" fmla="*/ 0 w 277"/>
                  <a:gd name="T9" fmla="*/ 527 h 192"/>
                  <a:gd name="T10" fmla="*/ 0 60000 65536"/>
                  <a:gd name="T11" fmla="*/ 0 60000 65536"/>
                  <a:gd name="T12" fmla="*/ 0 60000 65536"/>
                  <a:gd name="T13" fmla="*/ 0 60000 65536"/>
                  <a:gd name="T14" fmla="*/ 0 60000 65536"/>
                  <a:gd name="T15" fmla="*/ 0 w 277"/>
                  <a:gd name="T16" fmla="*/ 0 h 192"/>
                  <a:gd name="T17" fmla="*/ 277 w 277"/>
                  <a:gd name="T18" fmla="*/ 192 h 192"/>
                </a:gdLst>
                <a:ahLst/>
                <a:cxnLst>
                  <a:cxn ang="T10">
                    <a:pos x="T0" y="T1"/>
                  </a:cxn>
                  <a:cxn ang="T11">
                    <a:pos x="T2" y="T3"/>
                  </a:cxn>
                  <a:cxn ang="T12">
                    <a:pos x="T4" y="T5"/>
                  </a:cxn>
                  <a:cxn ang="T13">
                    <a:pos x="T6" y="T7"/>
                  </a:cxn>
                  <a:cxn ang="T14">
                    <a:pos x="T8" y="T9"/>
                  </a:cxn>
                </a:cxnLst>
                <a:rect l="T15" t="T16" r="T17" b="T18"/>
                <a:pathLst>
                  <a:path w="277" h="192">
                    <a:moveTo>
                      <a:pt x="0" y="96"/>
                    </a:moveTo>
                    <a:cubicBezTo>
                      <a:pt x="34" y="156"/>
                      <a:pt x="98" y="192"/>
                      <a:pt x="167" y="192"/>
                    </a:cubicBezTo>
                    <a:cubicBezTo>
                      <a:pt x="206" y="192"/>
                      <a:pt x="245" y="180"/>
                      <a:pt x="277" y="158"/>
                    </a:cubicBezTo>
                    <a:lnTo>
                      <a:pt x="167" y="0"/>
                    </a:lnTo>
                    <a:lnTo>
                      <a:pt x="0" y="96"/>
                    </a:lnTo>
                    <a:close/>
                  </a:path>
                </a:pathLst>
              </a:custGeom>
              <a:solidFill>
                <a:srgbClr val="C0C0C0"/>
              </a:solidFill>
              <a:ln w="9525">
                <a:noFill/>
                <a:round/>
                <a:headEnd/>
                <a:tailEnd/>
              </a:ln>
            </p:spPr>
            <p:txBody>
              <a:bodyPr/>
              <a:lstStyle/>
              <a:p>
                <a:endParaRPr lang="en-US"/>
              </a:p>
            </p:txBody>
          </p:sp>
          <p:sp>
            <p:nvSpPr>
              <p:cNvPr id="53340" name="Freeform 18"/>
              <p:cNvSpPr>
                <a:spLocks/>
              </p:cNvSpPr>
              <p:nvPr/>
            </p:nvSpPr>
            <p:spPr bwMode="auto">
              <a:xfrm>
                <a:off x="2169" y="1088"/>
                <a:ext cx="906" cy="821"/>
              </a:xfrm>
              <a:custGeom>
                <a:avLst/>
                <a:gdLst>
                  <a:gd name="T0" fmla="*/ 1669 w 386"/>
                  <a:gd name="T1" fmla="*/ 1926 h 350"/>
                  <a:gd name="T2" fmla="*/ 2127 w 386"/>
                  <a:gd name="T3" fmla="*/ 1056 h 350"/>
                  <a:gd name="T4" fmla="*/ 1063 w 386"/>
                  <a:gd name="T5" fmla="*/ 0 h 350"/>
                  <a:gd name="T6" fmla="*/ 5 w 386"/>
                  <a:gd name="T7" fmla="*/ 1056 h 350"/>
                  <a:gd name="T8" fmla="*/ 143 w 386"/>
                  <a:gd name="T9" fmla="*/ 1586 h 350"/>
                  <a:gd name="T10" fmla="*/ 1063 w 386"/>
                  <a:gd name="T11" fmla="*/ 1056 h 350"/>
                  <a:gd name="T12" fmla="*/ 1669 w 386"/>
                  <a:gd name="T13" fmla="*/ 1926 h 350"/>
                  <a:gd name="T14" fmla="*/ 0 60000 65536"/>
                  <a:gd name="T15" fmla="*/ 0 60000 65536"/>
                  <a:gd name="T16" fmla="*/ 0 60000 65536"/>
                  <a:gd name="T17" fmla="*/ 0 60000 65536"/>
                  <a:gd name="T18" fmla="*/ 0 60000 65536"/>
                  <a:gd name="T19" fmla="*/ 0 60000 65536"/>
                  <a:gd name="T20" fmla="*/ 0 60000 65536"/>
                  <a:gd name="T21" fmla="*/ 0 w 386"/>
                  <a:gd name="T22" fmla="*/ 0 h 350"/>
                  <a:gd name="T23" fmla="*/ 386 w 386"/>
                  <a:gd name="T24" fmla="*/ 350 h 3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6" h="350">
                    <a:moveTo>
                      <a:pt x="303" y="350"/>
                    </a:moveTo>
                    <a:cubicBezTo>
                      <a:pt x="355" y="314"/>
                      <a:pt x="386" y="255"/>
                      <a:pt x="386" y="192"/>
                    </a:cubicBezTo>
                    <a:cubicBezTo>
                      <a:pt x="386" y="86"/>
                      <a:pt x="299" y="0"/>
                      <a:pt x="193" y="0"/>
                    </a:cubicBezTo>
                    <a:cubicBezTo>
                      <a:pt x="87" y="0"/>
                      <a:pt x="1" y="86"/>
                      <a:pt x="1" y="192"/>
                    </a:cubicBezTo>
                    <a:cubicBezTo>
                      <a:pt x="0" y="226"/>
                      <a:pt x="9" y="259"/>
                      <a:pt x="26" y="288"/>
                    </a:cubicBezTo>
                    <a:lnTo>
                      <a:pt x="193" y="192"/>
                    </a:lnTo>
                    <a:lnTo>
                      <a:pt x="303" y="350"/>
                    </a:lnTo>
                    <a:close/>
                  </a:path>
                </a:pathLst>
              </a:custGeom>
              <a:solidFill>
                <a:srgbClr val="FF9900"/>
              </a:solidFill>
              <a:ln w="9525">
                <a:noFill/>
                <a:round/>
                <a:headEnd/>
                <a:tailEnd/>
              </a:ln>
            </p:spPr>
            <p:txBody>
              <a:bodyPr/>
              <a:lstStyle/>
              <a:p>
                <a:endParaRPr lang="en-US"/>
              </a:p>
            </p:txBody>
          </p:sp>
        </p:grpSp>
        <p:sp>
          <p:nvSpPr>
            <p:cNvPr id="53338" name="Oval 51"/>
            <p:cNvSpPr>
              <a:spLocks noChangeArrowheads="1"/>
            </p:cNvSpPr>
            <p:nvPr/>
          </p:nvSpPr>
          <p:spPr bwMode="auto">
            <a:xfrm>
              <a:off x="2288" y="1205"/>
              <a:ext cx="667" cy="667"/>
            </a:xfrm>
            <a:prstGeom prst="ellipse">
              <a:avLst/>
            </a:prstGeom>
            <a:solidFill>
              <a:srgbClr val="FFFFFF"/>
            </a:solidFill>
            <a:ln w="9525">
              <a:noFill/>
              <a:round/>
              <a:headEnd/>
              <a:tailEnd/>
            </a:ln>
          </p:spPr>
          <p:txBody>
            <a:bodyPr anchor="ctr"/>
            <a:lstStyle/>
            <a:p>
              <a:pPr eaLnBrk="0" hangingPunct="0"/>
              <a:endParaRPr lang="en-US"/>
            </a:p>
          </p:txBody>
        </p:sp>
      </p:grpSp>
      <p:grpSp>
        <p:nvGrpSpPr>
          <p:cNvPr id="53252" name="Group 65"/>
          <p:cNvGrpSpPr>
            <a:grpSpLocks/>
          </p:cNvGrpSpPr>
          <p:nvPr/>
        </p:nvGrpSpPr>
        <p:grpSpPr bwMode="auto">
          <a:xfrm>
            <a:off x="6480176" y="1100973"/>
            <a:ext cx="1433513" cy="1436687"/>
            <a:chOff x="3946" y="1086"/>
            <a:chExt cx="903" cy="905"/>
          </a:xfrm>
        </p:grpSpPr>
        <p:grpSp>
          <p:nvGrpSpPr>
            <p:cNvPr id="53333" name="Group 46"/>
            <p:cNvGrpSpPr>
              <a:grpSpLocks/>
            </p:cNvGrpSpPr>
            <p:nvPr/>
          </p:nvGrpSpPr>
          <p:grpSpPr bwMode="auto">
            <a:xfrm>
              <a:off x="3946" y="1086"/>
              <a:ext cx="903" cy="905"/>
              <a:chOff x="3946" y="1086"/>
              <a:chExt cx="903" cy="905"/>
            </a:xfrm>
          </p:grpSpPr>
          <p:sp>
            <p:nvSpPr>
              <p:cNvPr id="53335" name="Freeform 21"/>
              <p:cNvSpPr>
                <a:spLocks/>
              </p:cNvSpPr>
              <p:nvPr/>
            </p:nvSpPr>
            <p:spPr bwMode="auto">
              <a:xfrm>
                <a:off x="3946" y="1342"/>
                <a:ext cx="739" cy="649"/>
              </a:xfrm>
              <a:custGeom>
                <a:avLst/>
                <a:gdLst>
                  <a:gd name="T0" fmla="*/ 106 w 315"/>
                  <a:gd name="T1" fmla="*/ 0 h 277"/>
                  <a:gd name="T2" fmla="*/ 0 w 315"/>
                  <a:gd name="T3" fmla="*/ 462 h 277"/>
                  <a:gd name="T4" fmla="*/ 1056 w 315"/>
                  <a:gd name="T5" fmla="*/ 1521 h 277"/>
                  <a:gd name="T6" fmla="*/ 1734 w 315"/>
                  <a:gd name="T7" fmla="*/ 1275 h 277"/>
                  <a:gd name="T8" fmla="*/ 1056 w 315"/>
                  <a:gd name="T9" fmla="*/ 462 h 277"/>
                  <a:gd name="T10" fmla="*/ 106 w 315"/>
                  <a:gd name="T11" fmla="*/ 0 h 277"/>
                  <a:gd name="T12" fmla="*/ 0 60000 65536"/>
                  <a:gd name="T13" fmla="*/ 0 60000 65536"/>
                  <a:gd name="T14" fmla="*/ 0 60000 65536"/>
                  <a:gd name="T15" fmla="*/ 0 60000 65536"/>
                  <a:gd name="T16" fmla="*/ 0 60000 65536"/>
                  <a:gd name="T17" fmla="*/ 0 60000 65536"/>
                  <a:gd name="T18" fmla="*/ 0 w 315"/>
                  <a:gd name="T19" fmla="*/ 0 h 277"/>
                  <a:gd name="T20" fmla="*/ 315 w 315"/>
                  <a:gd name="T21" fmla="*/ 277 h 277"/>
                </a:gdLst>
                <a:ahLst/>
                <a:cxnLst>
                  <a:cxn ang="T12">
                    <a:pos x="T0" y="T1"/>
                  </a:cxn>
                  <a:cxn ang="T13">
                    <a:pos x="T2" y="T3"/>
                  </a:cxn>
                  <a:cxn ang="T14">
                    <a:pos x="T4" y="T5"/>
                  </a:cxn>
                  <a:cxn ang="T15">
                    <a:pos x="T6" y="T7"/>
                  </a:cxn>
                  <a:cxn ang="T16">
                    <a:pos x="T8" y="T9"/>
                  </a:cxn>
                  <a:cxn ang="T17">
                    <a:pos x="T10" y="T11"/>
                  </a:cxn>
                </a:cxnLst>
                <a:rect l="T18" t="T19" r="T20" b="T21"/>
                <a:pathLst>
                  <a:path w="315" h="277">
                    <a:moveTo>
                      <a:pt x="19" y="0"/>
                    </a:moveTo>
                    <a:cubicBezTo>
                      <a:pt x="6" y="26"/>
                      <a:pt x="0" y="55"/>
                      <a:pt x="0" y="84"/>
                    </a:cubicBezTo>
                    <a:cubicBezTo>
                      <a:pt x="0" y="190"/>
                      <a:pt x="86" y="277"/>
                      <a:pt x="192" y="277"/>
                    </a:cubicBezTo>
                    <a:cubicBezTo>
                      <a:pt x="237" y="276"/>
                      <a:pt x="281" y="261"/>
                      <a:pt x="315" y="232"/>
                    </a:cubicBezTo>
                    <a:lnTo>
                      <a:pt x="192" y="84"/>
                    </a:lnTo>
                    <a:lnTo>
                      <a:pt x="19" y="0"/>
                    </a:lnTo>
                    <a:close/>
                  </a:path>
                </a:pathLst>
              </a:custGeom>
              <a:solidFill>
                <a:srgbClr val="C0C0C0"/>
              </a:solidFill>
              <a:ln w="9525">
                <a:noFill/>
                <a:round/>
                <a:headEnd/>
                <a:tailEnd/>
              </a:ln>
            </p:spPr>
            <p:txBody>
              <a:bodyPr/>
              <a:lstStyle/>
              <a:p>
                <a:endParaRPr lang="en-US"/>
              </a:p>
            </p:txBody>
          </p:sp>
          <p:sp>
            <p:nvSpPr>
              <p:cNvPr id="53336" name="Freeform 22"/>
              <p:cNvSpPr>
                <a:spLocks/>
              </p:cNvSpPr>
              <p:nvPr/>
            </p:nvSpPr>
            <p:spPr bwMode="auto">
              <a:xfrm>
                <a:off x="3990" y="1086"/>
                <a:ext cx="859" cy="800"/>
              </a:xfrm>
              <a:custGeom>
                <a:avLst/>
                <a:gdLst>
                  <a:gd name="T0" fmla="*/ 1631 w 366"/>
                  <a:gd name="T1" fmla="*/ 1877 h 341"/>
                  <a:gd name="T2" fmla="*/ 2016 w 366"/>
                  <a:gd name="T3" fmla="*/ 1063 h 341"/>
                  <a:gd name="T4" fmla="*/ 953 w 366"/>
                  <a:gd name="T5" fmla="*/ 5 h 341"/>
                  <a:gd name="T6" fmla="*/ 0 w 366"/>
                  <a:gd name="T7" fmla="*/ 601 h 341"/>
                  <a:gd name="T8" fmla="*/ 953 w 366"/>
                  <a:gd name="T9" fmla="*/ 1063 h 341"/>
                  <a:gd name="T10" fmla="*/ 1631 w 366"/>
                  <a:gd name="T11" fmla="*/ 1877 h 341"/>
                  <a:gd name="T12" fmla="*/ 0 60000 65536"/>
                  <a:gd name="T13" fmla="*/ 0 60000 65536"/>
                  <a:gd name="T14" fmla="*/ 0 60000 65536"/>
                  <a:gd name="T15" fmla="*/ 0 60000 65536"/>
                  <a:gd name="T16" fmla="*/ 0 60000 65536"/>
                  <a:gd name="T17" fmla="*/ 0 60000 65536"/>
                  <a:gd name="T18" fmla="*/ 0 w 366"/>
                  <a:gd name="T19" fmla="*/ 0 h 341"/>
                  <a:gd name="T20" fmla="*/ 366 w 366"/>
                  <a:gd name="T21" fmla="*/ 341 h 341"/>
                </a:gdLst>
                <a:ahLst/>
                <a:cxnLst>
                  <a:cxn ang="T12">
                    <a:pos x="T0" y="T1"/>
                  </a:cxn>
                  <a:cxn ang="T13">
                    <a:pos x="T2" y="T3"/>
                  </a:cxn>
                  <a:cxn ang="T14">
                    <a:pos x="T4" y="T5"/>
                  </a:cxn>
                  <a:cxn ang="T15">
                    <a:pos x="T6" y="T7"/>
                  </a:cxn>
                  <a:cxn ang="T16">
                    <a:pos x="T8" y="T9"/>
                  </a:cxn>
                  <a:cxn ang="T17">
                    <a:pos x="T10" y="T11"/>
                  </a:cxn>
                </a:cxnLst>
                <a:rect l="T18" t="T19" r="T20" b="T21"/>
                <a:pathLst>
                  <a:path w="366" h="341">
                    <a:moveTo>
                      <a:pt x="296" y="341"/>
                    </a:moveTo>
                    <a:cubicBezTo>
                      <a:pt x="340" y="304"/>
                      <a:pt x="366" y="250"/>
                      <a:pt x="366" y="193"/>
                    </a:cubicBezTo>
                    <a:cubicBezTo>
                      <a:pt x="366" y="87"/>
                      <a:pt x="279" y="1"/>
                      <a:pt x="173" y="1"/>
                    </a:cubicBezTo>
                    <a:cubicBezTo>
                      <a:pt x="99" y="0"/>
                      <a:pt x="32" y="43"/>
                      <a:pt x="0" y="109"/>
                    </a:cubicBezTo>
                    <a:lnTo>
                      <a:pt x="173" y="193"/>
                    </a:lnTo>
                    <a:lnTo>
                      <a:pt x="296" y="341"/>
                    </a:lnTo>
                    <a:close/>
                  </a:path>
                </a:pathLst>
              </a:custGeom>
              <a:solidFill>
                <a:srgbClr val="FF9900"/>
              </a:solidFill>
              <a:ln w="9525">
                <a:noFill/>
                <a:round/>
                <a:headEnd/>
                <a:tailEnd/>
              </a:ln>
            </p:spPr>
            <p:txBody>
              <a:bodyPr/>
              <a:lstStyle/>
              <a:p>
                <a:endParaRPr lang="en-US"/>
              </a:p>
            </p:txBody>
          </p:sp>
        </p:grpSp>
        <p:sp>
          <p:nvSpPr>
            <p:cNvPr id="53334" name="Oval 52"/>
            <p:cNvSpPr>
              <a:spLocks noChangeArrowheads="1"/>
            </p:cNvSpPr>
            <p:nvPr/>
          </p:nvSpPr>
          <p:spPr bwMode="auto">
            <a:xfrm>
              <a:off x="4064" y="1205"/>
              <a:ext cx="667" cy="667"/>
            </a:xfrm>
            <a:prstGeom prst="ellipse">
              <a:avLst/>
            </a:prstGeom>
            <a:solidFill>
              <a:srgbClr val="FFFFFF"/>
            </a:solidFill>
            <a:ln w="9525">
              <a:noFill/>
              <a:round/>
              <a:headEnd/>
              <a:tailEnd/>
            </a:ln>
          </p:spPr>
          <p:txBody>
            <a:bodyPr anchor="ctr"/>
            <a:lstStyle/>
            <a:p>
              <a:pPr eaLnBrk="0" hangingPunct="0"/>
              <a:endParaRPr lang="en-US" altLang="en-US"/>
            </a:p>
          </p:txBody>
        </p:sp>
      </p:grpSp>
      <p:grpSp>
        <p:nvGrpSpPr>
          <p:cNvPr id="53253" name="Group 64"/>
          <p:cNvGrpSpPr>
            <a:grpSpLocks/>
          </p:cNvGrpSpPr>
          <p:nvPr/>
        </p:nvGrpSpPr>
        <p:grpSpPr bwMode="auto">
          <a:xfrm>
            <a:off x="2232026" y="3645734"/>
            <a:ext cx="1433513" cy="1436688"/>
            <a:chOff x="3201" y="2069"/>
            <a:chExt cx="903" cy="905"/>
          </a:xfrm>
        </p:grpSpPr>
        <p:grpSp>
          <p:nvGrpSpPr>
            <p:cNvPr id="53329" name="Group 48"/>
            <p:cNvGrpSpPr>
              <a:grpSpLocks/>
            </p:cNvGrpSpPr>
            <p:nvPr/>
          </p:nvGrpSpPr>
          <p:grpSpPr bwMode="auto">
            <a:xfrm>
              <a:off x="3201" y="2069"/>
              <a:ext cx="903" cy="905"/>
              <a:chOff x="3201" y="2069"/>
              <a:chExt cx="903" cy="905"/>
            </a:xfrm>
          </p:grpSpPr>
          <p:sp>
            <p:nvSpPr>
              <p:cNvPr id="53331" name="Freeform 29"/>
              <p:cNvSpPr>
                <a:spLocks/>
              </p:cNvSpPr>
              <p:nvPr/>
            </p:nvSpPr>
            <p:spPr bwMode="auto">
              <a:xfrm>
                <a:off x="3201" y="2095"/>
                <a:ext cx="842" cy="879"/>
              </a:xfrm>
              <a:custGeom>
                <a:avLst/>
                <a:gdLst>
                  <a:gd name="T0" fmla="*/ 711 w 359"/>
                  <a:gd name="T1" fmla="*/ 0 h 375"/>
                  <a:gd name="T2" fmla="*/ 0 w 359"/>
                  <a:gd name="T3" fmla="*/ 1001 h 375"/>
                  <a:gd name="T4" fmla="*/ 1055 w 359"/>
                  <a:gd name="T5" fmla="*/ 2060 h 375"/>
                  <a:gd name="T6" fmla="*/ 1975 w 359"/>
                  <a:gd name="T7" fmla="*/ 1528 h 375"/>
                  <a:gd name="T8" fmla="*/ 1055 w 359"/>
                  <a:gd name="T9" fmla="*/ 1001 h 375"/>
                  <a:gd name="T10" fmla="*/ 711 w 359"/>
                  <a:gd name="T11" fmla="*/ 0 h 375"/>
                  <a:gd name="T12" fmla="*/ 0 60000 65536"/>
                  <a:gd name="T13" fmla="*/ 0 60000 65536"/>
                  <a:gd name="T14" fmla="*/ 0 60000 65536"/>
                  <a:gd name="T15" fmla="*/ 0 60000 65536"/>
                  <a:gd name="T16" fmla="*/ 0 60000 65536"/>
                  <a:gd name="T17" fmla="*/ 0 60000 65536"/>
                  <a:gd name="T18" fmla="*/ 0 w 359"/>
                  <a:gd name="T19" fmla="*/ 0 h 375"/>
                  <a:gd name="T20" fmla="*/ 359 w 359"/>
                  <a:gd name="T21" fmla="*/ 375 h 375"/>
                </a:gdLst>
                <a:ahLst/>
                <a:cxnLst>
                  <a:cxn ang="T12">
                    <a:pos x="T0" y="T1"/>
                  </a:cxn>
                  <a:cxn ang="T13">
                    <a:pos x="T2" y="T3"/>
                  </a:cxn>
                  <a:cxn ang="T14">
                    <a:pos x="T4" y="T5"/>
                  </a:cxn>
                  <a:cxn ang="T15">
                    <a:pos x="T6" y="T7"/>
                  </a:cxn>
                  <a:cxn ang="T16">
                    <a:pos x="T8" y="T9"/>
                  </a:cxn>
                  <a:cxn ang="T17">
                    <a:pos x="T10" y="T11"/>
                  </a:cxn>
                </a:cxnLst>
                <a:rect l="T18" t="T19" r="T20" b="T21"/>
                <a:pathLst>
                  <a:path w="359" h="375">
                    <a:moveTo>
                      <a:pt x="129" y="0"/>
                    </a:moveTo>
                    <a:cubicBezTo>
                      <a:pt x="51" y="27"/>
                      <a:pt x="0" y="100"/>
                      <a:pt x="0" y="182"/>
                    </a:cubicBezTo>
                    <a:cubicBezTo>
                      <a:pt x="0" y="288"/>
                      <a:pt x="86" y="375"/>
                      <a:pt x="192" y="375"/>
                    </a:cubicBezTo>
                    <a:cubicBezTo>
                      <a:pt x="261" y="374"/>
                      <a:pt x="324" y="338"/>
                      <a:pt x="359" y="278"/>
                    </a:cubicBezTo>
                    <a:lnTo>
                      <a:pt x="192" y="182"/>
                    </a:lnTo>
                    <a:lnTo>
                      <a:pt x="129" y="0"/>
                    </a:lnTo>
                    <a:close/>
                  </a:path>
                </a:pathLst>
              </a:custGeom>
              <a:solidFill>
                <a:srgbClr val="C0C0C0"/>
              </a:solidFill>
              <a:ln w="9525">
                <a:noFill/>
                <a:round/>
                <a:headEnd/>
                <a:tailEnd/>
              </a:ln>
            </p:spPr>
            <p:txBody>
              <a:bodyPr/>
              <a:lstStyle/>
              <a:p>
                <a:endParaRPr lang="en-US"/>
              </a:p>
            </p:txBody>
          </p:sp>
          <p:sp>
            <p:nvSpPr>
              <p:cNvPr id="53332" name="Freeform 30"/>
              <p:cNvSpPr>
                <a:spLocks/>
              </p:cNvSpPr>
              <p:nvPr/>
            </p:nvSpPr>
            <p:spPr bwMode="auto">
              <a:xfrm>
                <a:off x="3503" y="2069"/>
                <a:ext cx="601" cy="678"/>
              </a:xfrm>
              <a:custGeom>
                <a:avLst/>
                <a:gdLst>
                  <a:gd name="T0" fmla="*/ 1268 w 256"/>
                  <a:gd name="T1" fmla="*/ 1591 h 289"/>
                  <a:gd name="T2" fmla="*/ 1411 w 256"/>
                  <a:gd name="T3" fmla="*/ 1063 h 289"/>
                  <a:gd name="T4" fmla="*/ 347 w 256"/>
                  <a:gd name="T5" fmla="*/ 5 h 289"/>
                  <a:gd name="T6" fmla="*/ 0 w 256"/>
                  <a:gd name="T7" fmla="*/ 61 h 289"/>
                  <a:gd name="T8" fmla="*/ 347 w 256"/>
                  <a:gd name="T9" fmla="*/ 1063 h 289"/>
                  <a:gd name="T10" fmla="*/ 1268 w 256"/>
                  <a:gd name="T11" fmla="*/ 1591 h 289"/>
                  <a:gd name="T12" fmla="*/ 0 60000 65536"/>
                  <a:gd name="T13" fmla="*/ 0 60000 65536"/>
                  <a:gd name="T14" fmla="*/ 0 60000 65536"/>
                  <a:gd name="T15" fmla="*/ 0 60000 65536"/>
                  <a:gd name="T16" fmla="*/ 0 60000 65536"/>
                  <a:gd name="T17" fmla="*/ 0 60000 65536"/>
                  <a:gd name="T18" fmla="*/ 0 w 256"/>
                  <a:gd name="T19" fmla="*/ 0 h 289"/>
                  <a:gd name="T20" fmla="*/ 256 w 256"/>
                  <a:gd name="T21" fmla="*/ 289 h 289"/>
                </a:gdLst>
                <a:ahLst/>
                <a:cxnLst>
                  <a:cxn ang="T12">
                    <a:pos x="T0" y="T1"/>
                  </a:cxn>
                  <a:cxn ang="T13">
                    <a:pos x="T2" y="T3"/>
                  </a:cxn>
                  <a:cxn ang="T14">
                    <a:pos x="T4" y="T5"/>
                  </a:cxn>
                  <a:cxn ang="T15">
                    <a:pos x="T6" y="T7"/>
                  </a:cxn>
                  <a:cxn ang="T16">
                    <a:pos x="T8" y="T9"/>
                  </a:cxn>
                  <a:cxn ang="T17">
                    <a:pos x="T10" y="T11"/>
                  </a:cxn>
                </a:cxnLst>
                <a:rect l="T18" t="T19" r="T20" b="T21"/>
                <a:pathLst>
                  <a:path w="256" h="289">
                    <a:moveTo>
                      <a:pt x="230" y="289"/>
                    </a:moveTo>
                    <a:cubicBezTo>
                      <a:pt x="247" y="260"/>
                      <a:pt x="256" y="227"/>
                      <a:pt x="256" y="193"/>
                    </a:cubicBezTo>
                    <a:cubicBezTo>
                      <a:pt x="256" y="87"/>
                      <a:pt x="169" y="1"/>
                      <a:pt x="63" y="1"/>
                    </a:cubicBezTo>
                    <a:cubicBezTo>
                      <a:pt x="41" y="0"/>
                      <a:pt x="20" y="4"/>
                      <a:pt x="0" y="11"/>
                    </a:cubicBezTo>
                    <a:lnTo>
                      <a:pt x="63" y="193"/>
                    </a:lnTo>
                    <a:lnTo>
                      <a:pt x="230" y="289"/>
                    </a:lnTo>
                    <a:close/>
                  </a:path>
                </a:pathLst>
              </a:custGeom>
              <a:solidFill>
                <a:srgbClr val="FF9900"/>
              </a:solidFill>
              <a:ln w="9525">
                <a:noFill/>
                <a:round/>
                <a:headEnd/>
                <a:tailEnd/>
              </a:ln>
            </p:spPr>
            <p:txBody>
              <a:bodyPr/>
              <a:lstStyle/>
              <a:p>
                <a:endParaRPr lang="en-US"/>
              </a:p>
            </p:txBody>
          </p:sp>
        </p:grpSp>
        <p:sp>
          <p:nvSpPr>
            <p:cNvPr id="53330" name="Oval 53"/>
            <p:cNvSpPr>
              <a:spLocks noChangeArrowheads="1"/>
            </p:cNvSpPr>
            <p:nvPr/>
          </p:nvSpPr>
          <p:spPr bwMode="auto">
            <a:xfrm>
              <a:off x="3319" y="2188"/>
              <a:ext cx="667" cy="667"/>
            </a:xfrm>
            <a:prstGeom prst="ellipse">
              <a:avLst/>
            </a:prstGeom>
            <a:solidFill>
              <a:srgbClr val="FFFFFF"/>
            </a:solidFill>
            <a:ln w="9525">
              <a:noFill/>
              <a:round/>
              <a:headEnd/>
              <a:tailEnd/>
            </a:ln>
          </p:spPr>
          <p:txBody>
            <a:bodyPr anchor="ctr"/>
            <a:lstStyle/>
            <a:p>
              <a:pPr eaLnBrk="0" hangingPunct="0"/>
              <a:endParaRPr lang="en-US" altLang="en-US"/>
            </a:p>
          </p:txBody>
        </p:sp>
      </p:grpSp>
      <p:grpSp>
        <p:nvGrpSpPr>
          <p:cNvPr id="53254" name="Group 63"/>
          <p:cNvGrpSpPr>
            <a:grpSpLocks/>
          </p:cNvGrpSpPr>
          <p:nvPr/>
        </p:nvGrpSpPr>
        <p:grpSpPr bwMode="auto">
          <a:xfrm>
            <a:off x="8572501" y="1100973"/>
            <a:ext cx="1433513" cy="1436687"/>
            <a:chOff x="1308" y="2069"/>
            <a:chExt cx="903" cy="905"/>
          </a:xfrm>
        </p:grpSpPr>
        <p:grpSp>
          <p:nvGrpSpPr>
            <p:cNvPr id="53325" name="Group 47"/>
            <p:cNvGrpSpPr>
              <a:grpSpLocks/>
            </p:cNvGrpSpPr>
            <p:nvPr/>
          </p:nvGrpSpPr>
          <p:grpSpPr bwMode="auto">
            <a:xfrm>
              <a:off x="1308" y="2069"/>
              <a:ext cx="903" cy="905"/>
              <a:chOff x="1308" y="2069"/>
              <a:chExt cx="903" cy="905"/>
            </a:xfrm>
          </p:grpSpPr>
          <p:sp>
            <p:nvSpPr>
              <p:cNvPr id="53327" name="Freeform 25"/>
              <p:cNvSpPr>
                <a:spLocks/>
              </p:cNvSpPr>
              <p:nvPr/>
            </p:nvSpPr>
            <p:spPr bwMode="auto">
              <a:xfrm>
                <a:off x="1308" y="2231"/>
                <a:ext cx="769" cy="743"/>
              </a:xfrm>
              <a:custGeom>
                <a:avLst/>
                <a:gdLst>
                  <a:gd name="T0" fmla="*/ 241 w 328"/>
                  <a:gd name="T1" fmla="*/ 0 h 317"/>
                  <a:gd name="T2" fmla="*/ 0 w 328"/>
                  <a:gd name="T3" fmla="*/ 682 h 317"/>
                  <a:gd name="T4" fmla="*/ 1055 w 328"/>
                  <a:gd name="T5" fmla="*/ 1741 h 317"/>
                  <a:gd name="T6" fmla="*/ 1803 w 328"/>
                  <a:gd name="T7" fmla="*/ 1427 h 317"/>
                  <a:gd name="T8" fmla="*/ 1055 w 328"/>
                  <a:gd name="T9" fmla="*/ 682 h 317"/>
                  <a:gd name="T10" fmla="*/ 241 w 328"/>
                  <a:gd name="T11" fmla="*/ 0 h 317"/>
                  <a:gd name="T12" fmla="*/ 0 60000 65536"/>
                  <a:gd name="T13" fmla="*/ 0 60000 65536"/>
                  <a:gd name="T14" fmla="*/ 0 60000 65536"/>
                  <a:gd name="T15" fmla="*/ 0 60000 65536"/>
                  <a:gd name="T16" fmla="*/ 0 60000 65536"/>
                  <a:gd name="T17" fmla="*/ 0 60000 65536"/>
                  <a:gd name="T18" fmla="*/ 0 w 328"/>
                  <a:gd name="T19" fmla="*/ 0 h 317"/>
                  <a:gd name="T20" fmla="*/ 328 w 328"/>
                  <a:gd name="T21" fmla="*/ 317 h 317"/>
                </a:gdLst>
                <a:ahLst/>
                <a:cxnLst>
                  <a:cxn ang="T12">
                    <a:pos x="T0" y="T1"/>
                  </a:cxn>
                  <a:cxn ang="T13">
                    <a:pos x="T2" y="T3"/>
                  </a:cxn>
                  <a:cxn ang="T14">
                    <a:pos x="T4" y="T5"/>
                  </a:cxn>
                  <a:cxn ang="T15">
                    <a:pos x="T6" y="T7"/>
                  </a:cxn>
                  <a:cxn ang="T16">
                    <a:pos x="T8" y="T9"/>
                  </a:cxn>
                  <a:cxn ang="T17">
                    <a:pos x="T10" y="T11"/>
                  </a:cxn>
                </a:cxnLst>
                <a:rect l="T18" t="T19" r="T20" b="T21"/>
                <a:pathLst>
                  <a:path w="328" h="317">
                    <a:moveTo>
                      <a:pt x="44" y="0"/>
                    </a:moveTo>
                    <a:cubicBezTo>
                      <a:pt x="15" y="35"/>
                      <a:pt x="0" y="79"/>
                      <a:pt x="0" y="124"/>
                    </a:cubicBezTo>
                    <a:cubicBezTo>
                      <a:pt x="0" y="230"/>
                      <a:pt x="86" y="317"/>
                      <a:pt x="192" y="317"/>
                    </a:cubicBezTo>
                    <a:cubicBezTo>
                      <a:pt x="243" y="316"/>
                      <a:pt x="292" y="296"/>
                      <a:pt x="328" y="260"/>
                    </a:cubicBezTo>
                    <a:lnTo>
                      <a:pt x="192" y="124"/>
                    </a:lnTo>
                    <a:lnTo>
                      <a:pt x="44" y="0"/>
                    </a:lnTo>
                    <a:close/>
                  </a:path>
                </a:pathLst>
              </a:custGeom>
              <a:solidFill>
                <a:srgbClr val="C0C0C0"/>
              </a:solidFill>
              <a:ln w="9525">
                <a:noFill/>
                <a:round/>
                <a:headEnd/>
                <a:tailEnd/>
              </a:ln>
            </p:spPr>
            <p:txBody>
              <a:bodyPr/>
              <a:lstStyle/>
              <a:p>
                <a:endParaRPr lang="en-US"/>
              </a:p>
            </p:txBody>
          </p:sp>
          <p:sp>
            <p:nvSpPr>
              <p:cNvPr id="53328" name="Freeform 26"/>
              <p:cNvSpPr>
                <a:spLocks/>
              </p:cNvSpPr>
              <p:nvPr/>
            </p:nvSpPr>
            <p:spPr bwMode="auto">
              <a:xfrm>
                <a:off x="1411" y="2069"/>
                <a:ext cx="800" cy="772"/>
              </a:xfrm>
              <a:custGeom>
                <a:avLst/>
                <a:gdLst>
                  <a:gd name="T0" fmla="*/ 1562 w 341"/>
                  <a:gd name="T1" fmla="*/ 1812 h 329"/>
                  <a:gd name="T2" fmla="*/ 1877 w 341"/>
                  <a:gd name="T3" fmla="*/ 1063 h 329"/>
                  <a:gd name="T4" fmla="*/ 814 w 341"/>
                  <a:gd name="T5" fmla="*/ 5 h 329"/>
                  <a:gd name="T6" fmla="*/ 0 w 341"/>
                  <a:gd name="T7" fmla="*/ 380 h 329"/>
                  <a:gd name="T8" fmla="*/ 814 w 341"/>
                  <a:gd name="T9" fmla="*/ 1063 h 329"/>
                  <a:gd name="T10" fmla="*/ 1562 w 341"/>
                  <a:gd name="T11" fmla="*/ 1812 h 329"/>
                  <a:gd name="T12" fmla="*/ 0 60000 65536"/>
                  <a:gd name="T13" fmla="*/ 0 60000 65536"/>
                  <a:gd name="T14" fmla="*/ 0 60000 65536"/>
                  <a:gd name="T15" fmla="*/ 0 60000 65536"/>
                  <a:gd name="T16" fmla="*/ 0 60000 65536"/>
                  <a:gd name="T17" fmla="*/ 0 60000 65536"/>
                  <a:gd name="T18" fmla="*/ 0 w 341"/>
                  <a:gd name="T19" fmla="*/ 0 h 329"/>
                  <a:gd name="T20" fmla="*/ 341 w 341"/>
                  <a:gd name="T21" fmla="*/ 329 h 329"/>
                </a:gdLst>
                <a:ahLst/>
                <a:cxnLst>
                  <a:cxn ang="T12">
                    <a:pos x="T0" y="T1"/>
                  </a:cxn>
                  <a:cxn ang="T13">
                    <a:pos x="T2" y="T3"/>
                  </a:cxn>
                  <a:cxn ang="T14">
                    <a:pos x="T4" y="T5"/>
                  </a:cxn>
                  <a:cxn ang="T15">
                    <a:pos x="T6" y="T7"/>
                  </a:cxn>
                  <a:cxn ang="T16">
                    <a:pos x="T8" y="T9"/>
                  </a:cxn>
                  <a:cxn ang="T17">
                    <a:pos x="T10" y="T11"/>
                  </a:cxn>
                </a:cxnLst>
                <a:rect l="T18" t="T19" r="T20" b="T21"/>
                <a:pathLst>
                  <a:path w="341" h="329">
                    <a:moveTo>
                      <a:pt x="284" y="329"/>
                    </a:moveTo>
                    <a:cubicBezTo>
                      <a:pt x="320" y="293"/>
                      <a:pt x="341" y="244"/>
                      <a:pt x="341" y="193"/>
                    </a:cubicBezTo>
                    <a:cubicBezTo>
                      <a:pt x="341" y="87"/>
                      <a:pt x="254" y="1"/>
                      <a:pt x="148" y="1"/>
                    </a:cubicBezTo>
                    <a:cubicBezTo>
                      <a:pt x="91" y="0"/>
                      <a:pt x="37" y="26"/>
                      <a:pt x="0" y="69"/>
                    </a:cubicBezTo>
                    <a:lnTo>
                      <a:pt x="148" y="193"/>
                    </a:lnTo>
                    <a:lnTo>
                      <a:pt x="284" y="329"/>
                    </a:lnTo>
                    <a:close/>
                  </a:path>
                </a:pathLst>
              </a:custGeom>
              <a:solidFill>
                <a:srgbClr val="FF9900"/>
              </a:solidFill>
              <a:ln w="9525">
                <a:noFill/>
                <a:round/>
                <a:headEnd/>
                <a:tailEnd/>
              </a:ln>
            </p:spPr>
            <p:txBody>
              <a:bodyPr/>
              <a:lstStyle/>
              <a:p>
                <a:endParaRPr lang="en-US"/>
              </a:p>
            </p:txBody>
          </p:sp>
        </p:grpSp>
        <p:sp>
          <p:nvSpPr>
            <p:cNvPr id="53326" name="Oval 54"/>
            <p:cNvSpPr>
              <a:spLocks noChangeArrowheads="1"/>
            </p:cNvSpPr>
            <p:nvPr/>
          </p:nvSpPr>
          <p:spPr bwMode="auto">
            <a:xfrm>
              <a:off x="1426" y="2188"/>
              <a:ext cx="667" cy="667"/>
            </a:xfrm>
            <a:prstGeom prst="ellipse">
              <a:avLst/>
            </a:prstGeom>
            <a:solidFill>
              <a:srgbClr val="FFFFFF"/>
            </a:solidFill>
            <a:ln w="9525">
              <a:noFill/>
              <a:round/>
              <a:headEnd/>
              <a:tailEnd/>
            </a:ln>
          </p:spPr>
          <p:txBody>
            <a:bodyPr anchor="ctr"/>
            <a:lstStyle/>
            <a:p>
              <a:pPr eaLnBrk="0" hangingPunct="0"/>
              <a:endParaRPr lang="en-US" altLang="en-US"/>
            </a:p>
          </p:txBody>
        </p:sp>
      </p:grpSp>
      <p:grpSp>
        <p:nvGrpSpPr>
          <p:cNvPr id="53255" name="Group 60"/>
          <p:cNvGrpSpPr>
            <a:grpSpLocks/>
          </p:cNvGrpSpPr>
          <p:nvPr/>
        </p:nvGrpSpPr>
        <p:grpSpPr bwMode="auto">
          <a:xfrm>
            <a:off x="4398963" y="3645734"/>
            <a:ext cx="1433512" cy="1436688"/>
            <a:chOff x="311" y="2873"/>
            <a:chExt cx="903" cy="905"/>
          </a:xfrm>
        </p:grpSpPr>
        <p:grpSp>
          <p:nvGrpSpPr>
            <p:cNvPr id="53321" name="Group 59"/>
            <p:cNvGrpSpPr>
              <a:grpSpLocks/>
            </p:cNvGrpSpPr>
            <p:nvPr/>
          </p:nvGrpSpPr>
          <p:grpSpPr bwMode="auto">
            <a:xfrm>
              <a:off x="311" y="2873"/>
              <a:ext cx="903" cy="905"/>
              <a:chOff x="311" y="2873"/>
              <a:chExt cx="903" cy="905"/>
            </a:xfrm>
          </p:grpSpPr>
          <p:sp>
            <p:nvSpPr>
              <p:cNvPr id="53323" name="Freeform 33"/>
              <p:cNvSpPr>
                <a:spLocks/>
              </p:cNvSpPr>
              <p:nvPr/>
            </p:nvSpPr>
            <p:spPr bwMode="auto">
              <a:xfrm>
                <a:off x="311" y="2967"/>
                <a:ext cx="903" cy="811"/>
              </a:xfrm>
              <a:custGeom>
                <a:avLst/>
                <a:gdLst>
                  <a:gd name="T0" fmla="*/ 417 w 385"/>
                  <a:gd name="T1" fmla="*/ 0 h 346"/>
                  <a:gd name="T2" fmla="*/ 0 w 385"/>
                  <a:gd name="T3" fmla="*/ 841 h 346"/>
                  <a:gd name="T4" fmla="*/ 1055 w 385"/>
                  <a:gd name="T5" fmla="*/ 1901 h 346"/>
                  <a:gd name="T6" fmla="*/ 2118 w 385"/>
                  <a:gd name="T7" fmla="*/ 841 h 346"/>
                  <a:gd name="T8" fmla="*/ 2113 w 385"/>
                  <a:gd name="T9" fmla="*/ 834 h 346"/>
                  <a:gd name="T10" fmla="*/ 1055 w 385"/>
                  <a:gd name="T11" fmla="*/ 841 h 346"/>
                  <a:gd name="T12" fmla="*/ 417 w 385"/>
                  <a:gd name="T13" fmla="*/ 0 h 346"/>
                  <a:gd name="T14" fmla="*/ 0 60000 65536"/>
                  <a:gd name="T15" fmla="*/ 0 60000 65536"/>
                  <a:gd name="T16" fmla="*/ 0 60000 65536"/>
                  <a:gd name="T17" fmla="*/ 0 60000 65536"/>
                  <a:gd name="T18" fmla="*/ 0 60000 65536"/>
                  <a:gd name="T19" fmla="*/ 0 60000 65536"/>
                  <a:gd name="T20" fmla="*/ 0 60000 65536"/>
                  <a:gd name="T21" fmla="*/ 0 w 385"/>
                  <a:gd name="T22" fmla="*/ 0 h 346"/>
                  <a:gd name="T23" fmla="*/ 385 w 385"/>
                  <a:gd name="T24" fmla="*/ 346 h 3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5" h="346">
                    <a:moveTo>
                      <a:pt x="76" y="0"/>
                    </a:moveTo>
                    <a:cubicBezTo>
                      <a:pt x="28" y="36"/>
                      <a:pt x="0" y="93"/>
                      <a:pt x="0" y="153"/>
                    </a:cubicBezTo>
                    <a:cubicBezTo>
                      <a:pt x="0" y="259"/>
                      <a:pt x="86" y="346"/>
                      <a:pt x="192" y="346"/>
                    </a:cubicBezTo>
                    <a:cubicBezTo>
                      <a:pt x="298" y="346"/>
                      <a:pt x="385" y="259"/>
                      <a:pt x="385" y="153"/>
                    </a:cubicBezTo>
                    <a:cubicBezTo>
                      <a:pt x="384" y="153"/>
                      <a:pt x="384" y="153"/>
                      <a:pt x="384" y="152"/>
                    </a:cubicBezTo>
                    <a:lnTo>
                      <a:pt x="192" y="153"/>
                    </a:lnTo>
                    <a:lnTo>
                      <a:pt x="76" y="0"/>
                    </a:lnTo>
                    <a:close/>
                  </a:path>
                </a:pathLst>
              </a:custGeom>
              <a:solidFill>
                <a:srgbClr val="C0C0C0"/>
              </a:solidFill>
              <a:ln w="9525">
                <a:noFill/>
                <a:round/>
                <a:headEnd/>
                <a:tailEnd/>
              </a:ln>
            </p:spPr>
            <p:txBody>
              <a:bodyPr/>
              <a:lstStyle/>
              <a:p>
                <a:endParaRPr lang="en-US"/>
              </a:p>
            </p:txBody>
          </p:sp>
          <p:sp>
            <p:nvSpPr>
              <p:cNvPr id="53324" name="Freeform 34"/>
              <p:cNvSpPr>
                <a:spLocks/>
              </p:cNvSpPr>
              <p:nvPr/>
            </p:nvSpPr>
            <p:spPr bwMode="auto">
              <a:xfrm>
                <a:off x="489" y="2873"/>
                <a:ext cx="722" cy="453"/>
              </a:xfrm>
              <a:custGeom>
                <a:avLst/>
                <a:gdLst>
                  <a:gd name="T0" fmla="*/ 1692 w 308"/>
                  <a:gd name="T1" fmla="*/ 1059 h 193"/>
                  <a:gd name="T2" fmla="*/ 638 w 308"/>
                  <a:gd name="T3" fmla="*/ 5 h 193"/>
                  <a:gd name="T4" fmla="*/ 0 w 308"/>
                  <a:gd name="T5" fmla="*/ 221 h 193"/>
                  <a:gd name="T6" fmla="*/ 638 w 308"/>
                  <a:gd name="T7" fmla="*/ 1063 h 193"/>
                  <a:gd name="T8" fmla="*/ 1692 w 308"/>
                  <a:gd name="T9" fmla="*/ 1059 h 193"/>
                  <a:gd name="T10" fmla="*/ 0 60000 65536"/>
                  <a:gd name="T11" fmla="*/ 0 60000 65536"/>
                  <a:gd name="T12" fmla="*/ 0 60000 65536"/>
                  <a:gd name="T13" fmla="*/ 0 60000 65536"/>
                  <a:gd name="T14" fmla="*/ 0 60000 65536"/>
                  <a:gd name="T15" fmla="*/ 0 w 308"/>
                  <a:gd name="T16" fmla="*/ 0 h 193"/>
                  <a:gd name="T17" fmla="*/ 308 w 308"/>
                  <a:gd name="T18" fmla="*/ 193 h 193"/>
                </a:gdLst>
                <a:ahLst/>
                <a:cxnLst>
                  <a:cxn ang="T10">
                    <a:pos x="T0" y="T1"/>
                  </a:cxn>
                  <a:cxn ang="T11">
                    <a:pos x="T2" y="T3"/>
                  </a:cxn>
                  <a:cxn ang="T12">
                    <a:pos x="T4" y="T5"/>
                  </a:cxn>
                  <a:cxn ang="T13">
                    <a:pos x="T6" y="T7"/>
                  </a:cxn>
                  <a:cxn ang="T14">
                    <a:pos x="T8" y="T9"/>
                  </a:cxn>
                </a:cxnLst>
                <a:rect l="T15" t="T16" r="T17" b="T18"/>
                <a:pathLst>
                  <a:path w="308" h="193">
                    <a:moveTo>
                      <a:pt x="308" y="192"/>
                    </a:moveTo>
                    <a:cubicBezTo>
                      <a:pt x="308" y="86"/>
                      <a:pt x="222" y="1"/>
                      <a:pt x="116" y="1"/>
                    </a:cubicBezTo>
                    <a:cubicBezTo>
                      <a:pt x="74" y="0"/>
                      <a:pt x="33" y="14"/>
                      <a:pt x="0" y="40"/>
                    </a:cubicBezTo>
                    <a:lnTo>
                      <a:pt x="116" y="193"/>
                    </a:lnTo>
                    <a:lnTo>
                      <a:pt x="308" y="192"/>
                    </a:lnTo>
                    <a:close/>
                  </a:path>
                </a:pathLst>
              </a:custGeom>
              <a:solidFill>
                <a:srgbClr val="FF9900"/>
              </a:solidFill>
              <a:ln w="9525">
                <a:noFill/>
                <a:round/>
                <a:headEnd/>
                <a:tailEnd/>
              </a:ln>
            </p:spPr>
            <p:txBody>
              <a:bodyPr/>
              <a:lstStyle/>
              <a:p>
                <a:endParaRPr lang="en-US"/>
              </a:p>
            </p:txBody>
          </p:sp>
        </p:grpSp>
        <p:sp>
          <p:nvSpPr>
            <p:cNvPr id="53322" name="Oval 55"/>
            <p:cNvSpPr>
              <a:spLocks noChangeArrowheads="1"/>
            </p:cNvSpPr>
            <p:nvPr/>
          </p:nvSpPr>
          <p:spPr bwMode="auto">
            <a:xfrm>
              <a:off x="429" y="2992"/>
              <a:ext cx="667" cy="667"/>
            </a:xfrm>
            <a:prstGeom prst="ellipse">
              <a:avLst/>
            </a:prstGeom>
            <a:solidFill>
              <a:srgbClr val="FFFFFF"/>
            </a:solidFill>
            <a:ln w="9525">
              <a:noFill/>
              <a:round/>
              <a:headEnd/>
              <a:tailEnd/>
            </a:ln>
          </p:spPr>
          <p:txBody>
            <a:bodyPr anchor="ctr"/>
            <a:lstStyle/>
            <a:p>
              <a:pPr eaLnBrk="0" hangingPunct="0"/>
              <a:endParaRPr lang="en-US" altLang="en-US"/>
            </a:p>
          </p:txBody>
        </p:sp>
      </p:grpSp>
      <p:grpSp>
        <p:nvGrpSpPr>
          <p:cNvPr id="53256" name="Group 61"/>
          <p:cNvGrpSpPr>
            <a:grpSpLocks/>
          </p:cNvGrpSpPr>
          <p:nvPr/>
        </p:nvGrpSpPr>
        <p:grpSpPr bwMode="auto">
          <a:xfrm>
            <a:off x="6480176" y="3645734"/>
            <a:ext cx="1433513" cy="1436688"/>
            <a:chOff x="2204" y="2873"/>
            <a:chExt cx="903" cy="905"/>
          </a:xfrm>
        </p:grpSpPr>
        <p:grpSp>
          <p:nvGrpSpPr>
            <p:cNvPr id="53317" name="Group 49"/>
            <p:cNvGrpSpPr>
              <a:grpSpLocks/>
            </p:cNvGrpSpPr>
            <p:nvPr/>
          </p:nvGrpSpPr>
          <p:grpSpPr bwMode="auto">
            <a:xfrm>
              <a:off x="2204" y="2873"/>
              <a:ext cx="903" cy="905"/>
              <a:chOff x="2204" y="2873"/>
              <a:chExt cx="903" cy="905"/>
            </a:xfrm>
          </p:grpSpPr>
          <p:sp>
            <p:nvSpPr>
              <p:cNvPr id="53319" name="Freeform 37"/>
              <p:cNvSpPr>
                <a:spLocks/>
              </p:cNvSpPr>
              <p:nvPr/>
            </p:nvSpPr>
            <p:spPr bwMode="auto">
              <a:xfrm>
                <a:off x="2204" y="2979"/>
                <a:ext cx="903" cy="799"/>
              </a:xfrm>
              <a:custGeom>
                <a:avLst/>
                <a:gdLst>
                  <a:gd name="T0" fmla="*/ 373 w 385"/>
                  <a:gd name="T1" fmla="*/ 0 h 341"/>
                  <a:gd name="T2" fmla="*/ 0 w 385"/>
                  <a:gd name="T3" fmla="*/ 813 h 341"/>
                  <a:gd name="T4" fmla="*/ 1055 w 385"/>
                  <a:gd name="T5" fmla="*/ 1872 h 341"/>
                  <a:gd name="T6" fmla="*/ 2118 w 385"/>
                  <a:gd name="T7" fmla="*/ 813 h 341"/>
                  <a:gd name="T8" fmla="*/ 2052 w 385"/>
                  <a:gd name="T9" fmla="*/ 445 h 341"/>
                  <a:gd name="T10" fmla="*/ 1055 w 385"/>
                  <a:gd name="T11" fmla="*/ 813 h 341"/>
                  <a:gd name="T12" fmla="*/ 373 w 385"/>
                  <a:gd name="T13" fmla="*/ 0 h 341"/>
                  <a:gd name="T14" fmla="*/ 0 60000 65536"/>
                  <a:gd name="T15" fmla="*/ 0 60000 65536"/>
                  <a:gd name="T16" fmla="*/ 0 60000 65536"/>
                  <a:gd name="T17" fmla="*/ 0 60000 65536"/>
                  <a:gd name="T18" fmla="*/ 0 60000 65536"/>
                  <a:gd name="T19" fmla="*/ 0 60000 65536"/>
                  <a:gd name="T20" fmla="*/ 0 60000 65536"/>
                  <a:gd name="T21" fmla="*/ 0 w 385"/>
                  <a:gd name="T22" fmla="*/ 0 h 341"/>
                  <a:gd name="T23" fmla="*/ 385 w 385"/>
                  <a:gd name="T24" fmla="*/ 341 h 3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5" h="341">
                    <a:moveTo>
                      <a:pt x="68" y="0"/>
                    </a:moveTo>
                    <a:cubicBezTo>
                      <a:pt x="25" y="37"/>
                      <a:pt x="0" y="91"/>
                      <a:pt x="0" y="148"/>
                    </a:cubicBezTo>
                    <a:cubicBezTo>
                      <a:pt x="0" y="254"/>
                      <a:pt x="86" y="341"/>
                      <a:pt x="192" y="341"/>
                    </a:cubicBezTo>
                    <a:cubicBezTo>
                      <a:pt x="298" y="341"/>
                      <a:pt x="385" y="254"/>
                      <a:pt x="385" y="148"/>
                    </a:cubicBezTo>
                    <a:cubicBezTo>
                      <a:pt x="384" y="125"/>
                      <a:pt x="380" y="103"/>
                      <a:pt x="373" y="81"/>
                    </a:cubicBezTo>
                    <a:lnTo>
                      <a:pt x="192" y="148"/>
                    </a:lnTo>
                    <a:lnTo>
                      <a:pt x="68" y="0"/>
                    </a:lnTo>
                    <a:close/>
                  </a:path>
                </a:pathLst>
              </a:custGeom>
              <a:solidFill>
                <a:srgbClr val="C0C0C0"/>
              </a:solidFill>
              <a:ln w="9525">
                <a:noFill/>
                <a:round/>
                <a:headEnd/>
                <a:tailEnd/>
              </a:ln>
            </p:spPr>
            <p:txBody>
              <a:bodyPr/>
              <a:lstStyle/>
              <a:p>
                <a:endParaRPr lang="en-US"/>
              </a:p>
            </p:txBody>
          </p:sp>
          <p:sp>
            <p:nvSpPr>
              <p:cNvPr id="53320" name="Freeform 38"/>
              <p:cNvSpPr>
                <a:spLocks/>
              </p:cNvSpPr>
              <p:nvPr/>
            </p:nvSpPr>
            <p:spPr bwMode="auto">
              <a:xfrm>
                <a:off x="2363" y="2873"/>
                <a:ext cx="716" cy="453"/>
              </a:xfrm>
              <a:custGeom>
                <a:avLst/>
                <a:gdLst>
                  <a:gd name="T0" fmla="*/ 1681 w 305"/>
                  <a:gd name="T1" fmla="*/ 695 h 193"/>
                  <a:gd name="T2" fmla="*/ 683 w 305"/>
                  <a:gd name="T3" fmla="*/ 5 h 193"/>
                  <a:gd name="T4" fmla="*/ 0 w 305"/>
                  <a:gd name="T5" fmla="*/ 249 h 193"/>
                  <a:gd name="T6" fmla="*/ 683 w 305"/>
                  <a:gd name="T7" fmla="*/ 1063 h 193"/>
                  <a:gd name="T8" fmla="*/ 1681 w 305"/>
                  <a:gd name="T9" fmla="*/ 695 h 193"/>
                  <a:gd name="T10" fmla="*/ 0 60000 65536"/>
                  <a:gd name="T11" fmla="*/ 0 60000 65536"/>
                  <a:gd name="T12" fmla="*/ 0 60000 65536"/>
                  <a:gd name="T13" fmla="*/ 0 60000 65536"/>
                  <a:gd name="T14" fmla="*/ 0 60000 65536"/>
                  <a:gd name="T15" fmla="*/ 0 w 305"/>
                  <a:gd name="T16" fmla="*/ 0 h 193"/>
                  <a:gd name="T17" fmla="*/ 305 w 305"/>
                  <a:gd name="T18" fmla="*/ 193 h 193"/>
                </a:gdLst>
                <a:ahLst/>
                <a:cxnLst>
                  <a:cxn ang="T10">
                    <a:pos x="T0" y="T1"/>
                  </a:cxn>
                  <a:cxn ang="T11">
                    <a:pos x="T2" y="T3"/>
                  </a:cxn>
                  <a:cxn ang="T12">
                    <a:pos x="T4" y="T5"/>
                  </a:cxn>
                  <a:cxn ang="T13">
                    <a:pos x="T6" y="T7"/>
                  </a:cxn>
                  <a:cxn ang="T14">
                    <a:pos x="T8" y="T9"/>
                  </a:cxn>
                </a:cxnLst>
                <a:rect l="T15" t="T16" r="T17" b="T18"/>
                <a:pathLst>
                  <a:path w="305" h="193">
                    <a:moveTo>
                      <a:pt x="305" y="126"/>
                    </a:moveTo>
                    <a:cubicBezTo>
                      <a:pt x="277" y="51"/>
                      <a:pt x="205" y="1"/>
                      <a:pt x="124" y="1"/>
                    </a:cubicBezTo>
                    <a:cubicBezTo>
                      <a:pt x="79" y="0"/>
                      <a:pt x="35" y="16"/>
                      <a:pt x="0" y="45"/>
                    </a:cubicBezTo>
                    <a:lnTo>
                      <a:pt x="124" y="193"/>
                    </a:lnTo>
                    <a:lnTo>
                      <a:pt x="305" y="126"/>
                    </a:lnTo>
                    <a:close/>
                  </a:path>
                </a:pathLst>
              </a:custGeom>
              <a:solidFill>
                <a:srgbClr val="FF9900"/>
              </a:solidFill>
              <a:ln w="9525">
                <a:noFill/>
                <a:round/>
                <a:headEnd/>
                <a:tailEnd/>
              </a:ln>
            </p:spPr>
            <p:txBody>
              <a:bodyPr/>
              <a:lstStyle/>
              <a:p>
                <a:endParaRPr lang="en-US"/>
              </a:p>
            </p:txBody>
          </p:sp>
        </p:grpSp>
        <p:sp>
          <p:nvSpPr>
            <p:cNvPr id="53318" name="Oval 56"/>
            <p:cNvSpPr>
              <a:spLocks noChangeArrowheads="1"/>
            </p:cNvSpPr>
            <p:nvPr/>
          </p:nvSpPr>
          <p:spPr bwMode="auto">
            <a:xfrm>
              <a:off x="2322" y="2992"/>
              <a:ext cx="667" cy="667"/>
            </a:xfrm>
            <a:prstGeom prst="ellipse">
              <a:avLst/>
            </a:prstGeom>
            <a:solidFill>
              <a:srgbClr val="FFFFFF"/>
            </a:solidFill>
            <a:ln w="9525">
              <a:noFill/>
              <a:round/>
              <a:headEnd/>
              <a:tailEnd/>
            </a:ln>
          </p:spPr>
          <p:txBody>
            <a:bodyPr anchor="ctr"/>
            <a:lstStyle/>
            <a:p>
              <a:pPr eaLnBrk="0" hangingPunct="0"/>
              <a:endParaRPr lang="en-US" altLang="en-US"/>
            </a:p>
          </p:txBody>
        </p:sp>
      </p:grpSp>
      <p:grpSp>
        <p:nvGrpSpPr>
          <p:cNvPr id="53257" name="Group 62"/>
          <p:cNvGrpSpPr>
            <a:grpSpLocks/>
          </p:cNvGrpSpPr>
          <p:nvPr/>
        </p:nvGrpSpPr>
        <p:grpSpPr bwMode="auto">
          <a:xfrm>
            <a:off x="8572501" y="3645734"/>
            <a:ext cx="1433513" cy="1436688"/>
            <a:chOff x="3978" y="2873"/>
            <a:chExt cx="903" cy="905"/>
          </a:xfrm>
        </p:grpSpPr>
        <p:grpSp>
          <p:nvGrpSpPr>
            <p:cNvPr id="53313" name="Group 50"/>
            <p:cNvGrpSpPr>
              <a:grpSpLocks/>
            </p:cNvGrpSpPr>
            <p:nvPr/>
          </p:nvGrpSpPr>
          <p:grpSpPr bwMode="auto">
            <a:xfrm>
              <a:off x="3978" y="2873"/>
              <a:ext cx="903" cy="905"/>
              <a:chOff x="3978" y="2873"/>
              <a:chExt cx="903" cy="905"/>
            </a:xfrm>
          </p:grpSpPr>
          <p:sp>
            <p:nvSpPr>
              <p:cNvPr id="53315" name="Freeform 41"/>
              <p:cNvSpPr>
                <a:spLocks/>
              </p:cNvSpPr>
              <p:nvPr/>
            </p:nvSpPr>
            <p:spPr bwMode="auto">
              <a:xfrm>
                <a:off x="3978" y="2979"/>
                <a:ext cx="903" cy="799"/>
              </a:xfrm>
              <a:custGeom>
                <a:avLst/>
                <a:gdLst>
                  <a:gd name="T0" fmla="*/ 373 w 385"/>
                  <a:gd name="T1" fmla="*/ 0 h 341"/>
                  <a:gd name="T2" fmla="*/ 0 w 385"/>
                  <a:gd name="T3" fmla="*/ 813 h 341"/>
                  <a:gd name="T4" fmla="*/ 1055 w 385"/>
                  <a:gd name="T5" fmla="*/ 1872 h 341"/>
                  <a:gd name="T6" fmla="*/ 2118 w 385"/>
                  <a:gd name="T7" fmla="*/ 813 h 341"/>
                  <a:gd name="T8" fmla="*/ 1865 w 385"/>
                  <a:gd name="T9" fmla="*/ 131 h 341"/>
                  <a:gd name="T10" fmla="*/ 1055 w 385"/>
                  <a:gd name="T11" fmla="*/ 813 h 341"/>
                  <a:gd name="T12" fmla="*/ 373 w 385"/>
                  <a:gd name="T13" fmla="*/ 0 h 341"/>
                  <a:gd name="T14" fmla="*/ 0 60000 65536"/>
                  <a:gd name="T15" fmla="*/ 0 60000 65536"/>
                  <a:gd name="T16" fmla="*/ 0 60000 65536"/>
                  <a:gd name="T17" fmla="*/ 0 60000 65536"/>
                  <a:gd name="T18" fmla="*/ 0 60000 65536"/>
                  <a:gd name="T19" fmla="*/ 0 60000 65536"/>
                  <a:gd name="T20" fmla="*/ 0 60000 65536"/>
                  <a:gd name="T21" fmla="*/ 0 w 385"/>
                  <a:gd name="T22" fmla="*/ 0 h 341"/>
                  <a:gd name="T23" fmla="*/ 385 w 385"/>
                  <a:gd name="T24" fmla="*/ 341 h 3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5" h="341">
                    <a:moveTo>
                      <a:pt x="68" y="0"/>
                    </a:moveTo>
                    <a:cubicBezTo>
                      <a:pt x="25" y="37"/>
                      <a:pt x="0" y="91"/>
                      <a:pt x="0" y="148"/>
                    </a:cubicBezTo>
                    <a:cubicBezTo>
                      <a:pt x="0" y="254"/>
                      <a:pt x="86" y="341"/>
                      <a:pt x="192" y="341"/>
                    </a:cubicBezTo>
                    <a:cubicBezTo>
                      <a:pt x="298" y="341"/>
                      <a:pt x="385" y="254"/>
                      <a:pt x="385" y="148"/>
                    </a:cubicBezTo>
                    <a:cubicBezTo>
                      <a:pt x="384" y="103"/>
                      <a:pt x="368" y="59"/>
                      <a:pt x="339" y="24"/>
                    </a:cubicBezTo>
                    <a:lnTo>
                      <a:pt x="192" y="148"/>
                    </a:lnTo>
                    <a:lnTo>
                      <a:pt x="68" y="0"/>
                    </a:lnTo>
                    <a:close/>
                  </a:path>
                </a:pathLst>
              </a:custGeom>
              <a:solidFill>
                <a:srgbClr val="C0C0C0"/>
              </a:solidFill>
              <a:ln w="9525">
                <a:noFill/>
                <a:round/>
                <a:headEnd/>
                <a:tailEnd/>
              </a:ln>
            </p:spPr>
            <p:txBody>
              <a:bodyPr/>
              <a:lstStyle/>
              <a:p>
                <a:endParaRPr lang="en-US"/>
              </a:p>
            </p:txBody>
          </p:sp>
          <p:sp>
            <p:nvSpPr>
              <p:cNvPr id="53316" name="Freeform 42"/>
              <p:cNvSpPr>
                <a:spLocks/>
              </p:cNvSpPr>
              <p:nvPr/>
            </p:nvSpPr>
            <p:spPr bwMode="auto">
              <a:xfrm>
                <a:off x="4137" y="2873"/>
                <a:ext cx="636" cy="453"/>
              </a:xfrm>
              <a:custGeom>
                <a:avLst/>
                <a:gdLst>
                  <a:gd name="T0" fmla="*/ 1493 w 271"/>
                  <a:gd name="T1" fmla="*/ 380 h 193"/>
                  <a:gd name="T2" fmla="*/ 683 w 271"/>
                  <a:gd name="T3" fmla="*/ 5 h 193"/>
                  <a:gd name="T4" fmla="*/ 0 w 271"/>
                  <a:gd name="T5" fmla="*/ 249 h 193"/>
                  <a:gd name="T6" fmla="*/ 683 w 271"/>
                  <a:gd name="T7" fmla="*/ 1063 h 193"/>
                  <a:gd name="T8" fmla="*/ 1493 w 271"/>
                  <a:gd name="T9" fmla="*/ 380 h 193"/>
                  <a:gd name="T10" fmla="*/ 0 60000 65536"/>
                  <a:gd name="T11" fmla="*/ 0 60000 65536"/>
                  <a:gd name="T12" fmla="*/ 0 60000 65536"/>
                  <a:gd name="T13" fmla="*/ 0 60000 65536"/>
                  <a:gd name="T14" fmla="*/ 0 60000 65536"/>
                  <a:gd name="T15" fmla="*/ 0 w 271"/>
                  <a:gd name="T16" fmla="*/ 0 h 193"/>
                  <a:gd name="T17" fmla="*/ 271 w 271"/>
                  <a:gd name="T18" fmla="*/ 193 h 193"/>
                </a:gdLst>
                <a:ahLst/>
                <a:cxnLst>
                  <a:cxn ang="T10">
                    <a:pos x="T0" y="T1"/>
                  </a:cxn>
                  <a:cxn ang="T11">
                    <a:pos x="T2" y="T3"/>
                  </a:cxn>
                  <a:cxn ang="T12">
                    <a:pos x="T4" y="T5"/>
                  </a:cxn>
                  <a:cxn ang="T13">
                    <a:pos x="T6" y="T7"/>
                  </a:cxn>
                  <a:cxn ang="T14">
                    <a:pos x="T8" y="T9"/>
                  </a:cxn>
                </a:cxnLst>
                <a:rect l="T15" t="T16" r="T17" b="T18"/>
                <a:pathLst>
                  <a:path w="271" h="193">
                    <a:moveTo>
                      <a:pt x="271" y="69"/>
                    </a:moveTo>
                    <a:cubicBezTo>
                      <a:pt x="235" y="26"/>
                      <a:pt x="181" y="1"/>
                      <a:pt x="124" y="1"/>
                    </a:cubicBezTo>
                    <a:cubicBezTo>
                      <a:pt x="79" y="0"/>
                      <a:pt x="35" y="16"/>
                      <a:pt x="0" y="45"/>
                    </a:cubicBezTo>
                    <a:lnTo>
                      <a:pt x="124" y="193"/>
                    </a:lnTo>
                    <a:lnTo>
                      <a:pt x="271" y="69"/>
                    </a:lnTo>
                    <a:close/>
                  </a:path>
                </a:pathLst>
              </a:custGeom>
              <a:solidFill>
                <a:srgbClr val="FF9900"/>
              </a:solidFill>
              <a:ln w="9525">
                <a:noFill/>
                <a:round/>
                <a:headEnd/>
                <a:tailEnd/>
              </a:ln>
            </p:spPr>
            <p:txBody>
              <a:bodyPr/>
              <a:lstStyle/>
              <a:p>
                <a:endParaRPr lang="en-US"/>
              </a:p>
            </p:txBody>
          </p:sp>
        </p:grpSp>
        <p:sp>
          <p:nvSpPr>
            <p:cNvPr id="53314" name="Oval 57"/>
            <p:cNvSpPr>
              <a:spLocks noChangeArrowheads="1"/>
            </p:cNvSpPr>
            <p:nvPr/>
          </p:nvSpPr>
          <p:spPr bwMode="auto">
            <a:xfrm>
              <a:off x="4096" y="2992"/>
              <a:ext cx="667" cy="667"/>
            </a:xfrm>
            <a:prstGeom prst="ellipse">
              <a:avLst/>
            </a:prstGeom>
            <a:solidFill>
              <a:srgbClr val="FFFFFF"/>
            </a:solidFill>
            <a:ln w="9525">
              <a:noFill/>
              <a:round/>
              <a:headEnd/>
              <a:tailEnd/>
            </a:ln>
          </p:spPr>
          <p:txBody>
            <a:bodyPr anchor="ctr"/>
            <a:lstStyle/>
            <a:p>
              <a:pPr eaLnBrk="0" hangingPunct="0"/>
              <a:endParaRPr lang="en-US" altLang="en-US"/>
            </a:p>
          </p:txBody>
        </p:sp>
      </p:grpSp>
      <p:sp>
        <p:nvSpPr>
          <p:cNvPr id="640068" name="Text Box 68"/>
          <p:cNvSpPr txBox="1">
            <a:spLocks noChangeArrowheads="1"/>
          </p:cNvSpPr>
          <p:nvPr/>
        </p:nvSpPr>
        <p:spPr bwMode="auto">
          <a:xfrm>
            <a:off x="2224089" y="3096459"/>
            <a:ext cx="1449387"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Healthcare</a:t>
            </a:r>
          </a:p>
        </p:txBody>
      </p:sp>
      <p:sp>
        <p:nvSpPr>
          <p:cNvPr id="640069" name="Text Box 69"/>
          <p:cNvSpPr txBox="1">
            <a:spLocks noChangeArrowheads="1"/>
          </p:cNvSpPr>
          <p:nvPr/>
        </p:nvSpPr>
        <p:spPr bwMode="auto">
          <a:xfrm>
            <a:off x="4384675" y="3096459"/>
            <a:ext cx="1506538"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Education</a:t>
            </a:r>
          </a:p>
        </p:txBody>
      </p:sp>
      <p:sp>
        <p:nvSpPr>
          <p:cNvPr id="640070" name="Text Box 70"/>
          <p:cNvSpPr txBox="1">
            <a:spLocks noChangeArrowheads="1"/>
          </p:cNvSpPr>
          <p:nvPr/>
        </p:nvSpPr>
        <p:spPr bwMode="auto">
          <a:xfrm>
            <a:off x="6473825" y="3096459"/>
            <a:ext cx="1447800"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Pharmaceutical</a:t>
            </a:r>
          </a:p>
        </p:txBody>
      </p:sp>
      <p:sp>
        <p:nvSpPr>
          <p:cNvPr id="640071" name="Text Box 71"/>
          <p:cNvSpPr txBox="1">
            <a:spLocks noChangeArrowheads="1"/>
          </p:cNvSpPr>
          <p:nvPr/>
        </p:nvSpPr>
        <p:spPr bwMode="auto">
          <a:xfrm>
            <a:off x="8566150" y="3096459"/>
            <a:ext cx="1447800"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Financial</a:t>
            </a:r>
          </a:p>
        </p:txBody>
      </p:sp>
      <p:sp>
        <p:nvSpPr>
          <p:cNvPr id="640072" name="Text Box 72"/>
          <p:cNvSpPr txBox="1">
            <a:spLocks noChangeArrowheads="1"/>
          </p:cNvSpPr>
          <p:nvPr/>
        </p:nvSpPr>
        <p:spPr bwMode="auto">
          <a:xfrm>
            <a:off x="2224088" y="5612647"/>
            <a:ext cx="1447800"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Consumer</a:t>
            </a:r>
          </a:p>
        </p:txBody>
      </p:sp>
      <p:sp>
        <p:nvSpPr>
          <p:cNvPr id="640073" name="Text Box 73"/>
          <p:cNvSpPr txBox="1">
            <a:spLocks noChangeArrowheads="1"/>
          </p:cNvSpPr>
          <p:nvPr/>
        </p:nvSpPr>
        <p:spPr bwMode="auto">
          <a:xfrm>
            <a:off x="4391025" y="5639634"/>
            <a:ext cx="1449388"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Energy</a:t>
            </a:r>
          </a:p>
        </p:txBody>
      </p:sp>
      <p:sp>
        <p:nvSpPr>
          <p:cNvPr id="640074" name="Text Box 74"/>
          <p:cNvSpPr txBox="1">
            <a:spLocks noChangeArrowheads="1"/>
          </p:cNvSpPr>
          <p:nvPr/>
        </p:nvSpPr>
        <p:spPr bwMode="auto">
          <a:xfrm>
            <a:off x="8566150" y="5652334"/>
            <a:ext cx="1447800"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Retail</a:t>
            </a:r>
          </a:p>
        </p:txBody>
      </p:sp>
      <p:sp>
        <p:nvSpPr>
          <p:cNvPr id="640075" name="Text Box 75"/>
          <p:cNvSpPr txBox="1">
            <a:spLocks noChangeArrowheads="1"/>
          </p:cNvSpPr>
          <p:nvPr/>
        </p:nvSpPr>
        <p:spPr bwMode="auto">
          <a:xfrm>
            <a:off x="6472238" y="5639634"/>
            <a:ext cx="1447800" cy="273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lnSpc>
                <a:spcPct val="85000"/>
              </a:lnSpc>
              <a:defRPr/>
            </a:pPr>
            <a:r>
              <a:rPr lang="en-US" altLang="en-US" sz="1400">
                <a:latin typeface="Arial" panose="020B0604020202020204" pitchFamily="34" charset="0"/>
              </a:rPr>
              <a:t>Hospitality</a:t>
            </a:r>
          </a:p>
        </p:txBody>
      </p:sp>
      <p:sp>
        <p:nvSpPr>
          <p:cNvPr id="53266" name="Freeform 48"/>
          <p:cNvSpPr>
            <a:spLocks noEditPoints="1"/>
          </p:cNvSpPr>
          <p:nvPr/>
        </p:nvSpPr>
        <p:spPr bwMode="auto">
          <a:xfrm rot="854293">
            <a:off x="2660651" y="1450222"/>
            <a:ext cx="576263" cy="747712"/>
          </a:xfrm>
          <a:custGeom>
            <a:avLst/>
            <a:gdLst>
              <a:gd name="T0" fmla="*/ 2147483647 w 2569"/>
              <a:gd name="T1" fmla="*/ 2147483647 h 3431"/>
              <a:gd name="T2" fmla="*/ 2147483647 w 2569"/>
              <a:gd name="T3" fmla="*/ 2147483647 h 3431"/>
              <a:gd name="T4" fmla="*/ 2147483647 w 2569"/>
              <a:gd name="T5" fmla="*/ 738654472 h 3431"/>
              <a:gd name="T6" fmla="*/ 2147483647 w 2569"/>
              <a:gd name="T7" fmla="*/ 2147483647 h 3431"/>
              <a:gd name="T8" fmla="*/ 2147483647 w 2569"/>
              <a:gd name="T9" fmla="*/ 1929535754 h 3431"/>
              <a:gd name="T10" fmla="*/ 2147483647 w 2569"/>
              <a:gd name="T11" fmla="*/ 2147483647 h 3431"/>
              <a:gd name="T12" fmla="*/ 2147483647 w 2569"/>
              <a:gd name="T13" fmla="*/ 2147483647 h 3431"/>
              <a:gd name="T14" fmla="*/ 2147483647 w 2569"/>
              <a:gd name="T15" fmla="*/ 2147483647 h 3431"/>
              <a:gd name="T16" fmla="*/ 2147483647 w 2569"/>
              <a:gd name="T17" fmla="*/ 2147483647 h 3431"/>
              <a:gd name="T18" fmla="*/ 2147483647 w 2569"/>
              <a:gd name="T19" fmla="*/ 2147483647 h 3431"/>
              <a:gd name="T20" fmla="*/ 2147483647 w 2569"/>
              <a:gd name="T21" fmla="*/ 2147483647 h 3431"/>
              <a:gd name="T22" fmla="*/ 2147483647 w 2569"/>
              <a:gd name="T23" fmla="*/ 2147483647 h 3431"/>
              <a:gd name="T24" fmla="*/ 2147483647 w 2569"/>
              <a:gd name="T25" fmla="*/ 2147483647 h 3431"/>
              <a:gd name="T26" fmla="*/ 2147483647 w 2569"/>
              <a:gd name="T27" fmla="*/ 2147483647 h 3431"/>
              <a:gd name="T28" fmla="*/ 2147483647 w 2569"/>
              <a:gd name="T29" fmla="*/ 2147483647 h 3431"/>
              <a:gd name="T30" fmla="*/ 2147483647 w 2569"/>
              <a:gd name="T31" fmla="*/ 2147483647 h 3431"/>
              <a:gd name="T32" fmla="*/ 2147483647 w 2569"/>
              <a:gd name="T33" fmla="*/ 2147483647 h 3431"/>
              <a:gd name="T34" fmla="*/ 2147483647 w 2569"/>
              <a:gd name="T35" fmla="*/ 2147483647 h 3431"/>
              <a:gd name="T36" fmla="*/ 2147483647 w 2569"/>
              <a:gd name="T37" fmla="*/ 2147483647 h 3431"/>
              <a:gd name="T38" fmla="*/ 2147483647 w 2569"/>
              <a:gd name="T39" fmla="*/ 2147483647 h 3431"/>
              <a:gd name="T40" fmla="*/ 2147483647 w 2569"/>
              <a:gd name="T41" fmla="*/ 2147483647 h 3431"/>
              <a:gd name="T42" fmla="*/ 2147483647 w 2569"/>
              <a:gd name="T43" fmla="*/ 2147483647 h 3431"/>
              <a:gd name="T44" fmla="*/ 2147483647 w 2569"/>
              <a:gd name="T45" fmla="*/ 2147483647 h 3431"/>
              <a:gd name="T46" fmla="*/ 2147483647 w 2569"/>
              <a:gd name="T47" fmla="*/ 2147483647 h 3431"/>
              <a:gd name="T48" fmla="*/ 2147483647 w 2569"/>
              <a:gd name="T49" fmla="*/ 1236093765 h 3431"/>
              <a:gd name="T50" fmla="*/ 2147483647 w 2569"/>
              <a:gd name="T51" fmla="*/ 1100454357 h 3431"/>
              <a:gd name="T52" fmla="*/ 2147483647 w 2569"/>
              <a:gd name="T53" fmla="*/ 1190880629 h 3431"/>
              <a:gd name="T54" fmla="*/ 2147483647 w 2569"/>
              <a:gd name="T55" fmla="*/ 2147483647 h 3431"/>
              <a:gd name="T56" fmla="*/ 2147483647 w 2569"/>
              <a:gd name="T57" fmla="*/ 2147483647 h 3431"/>
              <a:gd name="T58" fmla="*/ 2147483647 w 2569"/>
              <a:gd name="T59" fmla="*/ 2147483647 h 3431"/>
              <a:gd name="T60" fmla="*/ 2147483647 w 2569"/>
              <a:gd name="T61" fmla="*/ 2147483647 h 3431"/>
              <a:gd name="T62" fmla="*/ 2147483647 w 2569"/>
              <a:gd name="T63" fmla="*/ 2147483647 h 3431"/>
              <a:gd name="T64" fmla="*/ 2147483647 w 2569"/>
              <a:gd name="T65" fmla="*/ 2147483647 h 3431"/>
              <a:gd name="T66" fmla="*/ 2147483647 w 2569"/>
              <a:gd name="T67" fmla="*/ 2147483647 h 3431"/>
              <a:gd name="T68" fmla="*/ 2147483647 w 2569"/>
              <a:gd name="T69" fmla="*/ 2147483647 h 3431"/>
              <a:gd name="T70" fmla="*/ 2147483647 w 2569"/>
              <a:gd name="T71" fmla="*/ 2147483647 h 3431"/>
              <a:gd name="T72" fmla="*/ 2147483647 w 2569"/>
              <a:gd name="T73" fmla="*/ 2147483647 h 3431"/>
              <a:gd name="T74" fmla="*/ 2147483647 w 2569"/>
              <a:gd name="T75" fmla="*/ 2147483647 h 3431"/>
              <a:gd name="T76" fmla="*/ 2147483647 w 2569"/>
              <a:gd name="T77" fmla="*/ 2147483647 h 3431"/>
              <a:gd name="T78" fmla="*/ 2147483647 w 2569"/>
              <a:gd name="T79" fmla="*/ 2147483647 h 3431"/>
              <a:gd name="T80" fmla="*/ 2147483647 w 2569"/>
              <a:gd name="T81" fmla="*/ 2147483647 h 3431"/>
              <a:gd name="T82" fmla="*/ 2147483647 w 2569"/>
              <a:gd name="T83" fmla="*/ 2147483647 h 3431"/>
              <a:gd name="T84" fmla="*/ 479468803 w 2569"/>
              <a:gd name="T85" fmla="*/ 2147483647 h 3431"/>
              <a:gd name="T86" fmla="*/ 271710817 w 2569"/>
              <a:gd name="T87" fmla="*/ 2147483647 h 3431"/>
              <a:gd name="T88" fmla="*/ 2147483647 w 2569"/>
              <a:gd name="T89" fmla="*/ 2147483647 h 3431"/>
              <a:gd name="T90" fmla="*/ 2147483647 w 2569"/>
              <a:gd name="T91" fmla="*/ 2147483647 h 3431"/>
              <a:gd name="T92" fmla="*/ 2147483647 w 2569"/>
              <a:gd name="T93" fmla="*/ 2147483647 h 3431"/>
              <a:gd name="T94" fmla="*/ 2147483647 w 2569"/>
              <a:gd name="T95" fmla="*/ 2147483647 h 3431"/>
              <a:gd name="T96" fmla="*/ 2147483647 w 2569"/>
              <a:gd name="T97" fmla="*/ 2147483647 h 3431"/>
              <a:gd name="T98" fmla="*/ 2147483647 w 2569"/>
              <a:gd name="T99" fmla="*/ 2147483647 h 3431"/>
              <a:gd name="T100" fmla="*/ 2147483647 w 2569"/>
              <a:gd name="T101" fmla="*/ 2147483647 h 3431"/>
              <a:gd name="T102" fmla="*/ 2147483647 w 2569"/>
              <a:gd name="T103" fmla="*/ 2147483647 h 3431"/>
              <a:gd name="T104" fmla="*/ 2147483647 w 2569"/>
              <a:gd name="T105" fmla="*/ 2147483647 h 3431"/>
              <a:gd name="T106" fmla="*/ 2147483647 w 2569"/>
              <a:gd name="T107" fmla="*/ 2147483647 h 3431"/>
              <a:gd name="T108" fmla="*/ 2147483647 w 2569"/>
              <a:gd name="T109" fmla="*/ 2147483647 h 3431"/>
              <a:gd name="T110" fmla="*/ 2147483647 w 2569"/>
              <a:gd name="T111" fmla="*/ 2147483647 h 3431"/>
              <a:gd name="T112" fmla="*/ 2147483647 w 2569"/>
              <a:gd name="T113" fmla="*/ 2147483647 h 3431"/>
              <a:gd name="T114" fmla="*/ 2147483647 w 2569"/>
              <a:gd name="T115" fmla="*/ 2147483647 h 3431"/>
              <a:gd name="T116" fmla="*/ 2147483647 w 2569"/>
              <a:gd name="T117" fmla="*/ 2147483647 h 3431"/>
              <a:gd name="T118" fmla="*/ 2147483647 w 2569"/>
              <a:gd name="T119" fmla="*/ 2147483647 h 3431"/>
              <a:gd name="T120" fmla="*/ 2147483647 w 2569"/>
              <a:gd name="T121" fmla="*/ 1643106132 h 3431"/>
              <a:gd name="T122" fmla="*/ 2147483647 w 2569"/>
              <a:gd name="T123" fmla="*/ 135686752 h 3431"/>
              <a:gd name="T124" fmla="*/ 2147483647 w 2569"/>
              <a:gd name="T125" fmla="*/ 15055143 h 3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69"/>
              <a:gd name="T190" fmla="*/ 0 h 3431"/>
              <a:gd name="T191" fmla="*/ 2569 w 2569"/>
              <a:gd name="T192" fmla="*/ 3431 h 343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69" h="3431">
                <a:moveTo>
                  <a:pt x="1560" y="1898"/>
                </a:moveTo>
                <a:lnTo>
                  <a:pt x="1711" y="2250"/>
                </a:lnTo>
                <a:lnTo>
                  <a:pt x="1922" y="1947"/>
                </a:lnTo>
                <a:lnTo>
                  <a:pt x="1901" y="1950"/>
                </a:lnTo>
                <a:lnTo>
                  <a:pt x="1879" y="1954"/>
                </a:lnTo>
                <a:lnTo>
                  <a:pt x="1842" y="1956"/>
                </a:lnTo>
                <a:lnTo>
                  <a:pt x="1805" y="1957"/>
                </a:lnTo>
                <a:lnTo>
                  <a:pt x="1754" y="1954"/>
                </a:lnTo>
                <a:lnTo>
                  <a:pt x="1703" y="1946"/>
                </a:lnTo>
                <a:lnTo>
                  <a:pt x="1654" y="1935"/>
                </a:lnTo>
                <a:lnTo>
                  <a:pt x="1607" y="1918"/>
                </a:lnTo>
                <a:lnTo>
                  <a:pt x="1560" y="1898"/>
                </a:lnTo>
                <a:close/>
                <a:moveTo>
                  <a:pt x="1654" y="0"/>
                </a:moveTo>
                <a:lnTo>
                  <a:pt x="1676" y="4"/>
                </a:lnTo>
                <a:lnTo>
                  <a:pt x="1695" y="11"/>
                </a:lnTo>
                <a:lnTo>
                  <a:pt x="1713" y="21"/>
                </a:lnTo>
                <a:lnTo>
                  <a:pt x="1726" y="33"/>
                </a:lnTo>
                <a:lnTo>
                  <a:pt x="1734" y="49"/>
                </a:lnTo>
                <a:lnTo>
                  <a:pt x="1740" y="65"/>
                </a:lnTo>
                <a:lnTo>
                  <a:pt x="1738" y="86"/>
                </a:lnTo>
                <a:lnTo>
                  <a:pt x="1730" y="105"/>
                </a:lnTo>
                <a:lnTo>
                  <a:pt x="1716" y="122"/>
                </a:lnTo>
                <a:lnTo>
                  <a:pt x="1696" y="135"/>
                </a:lnTo>
                <a:lnTo>
                  <a:pt x="1674" y="144"/>
                </a:lnTo>
                <a:lnTo>
                  <a:pt x="1648" y="150"/>
                </a:lnTo>
                <a:lnTo>
                  <a:pt x="1624" y="151"/>
                </a:lnTo>
                <a:lnTo>
                  <a:pt x="1602" y="147"/>
                </a:lnTo>
                <a:lnTo>
                  <a:pt x="1583" y="139"/>
                </a:lnTo>
                <a:lnTo>
                  <a:pt x="1567" y="129"/>
                </a:lnTo>
                <a:lnTo>
                  <a:pt x="1550" y="128"/>
                </a:lnTo>
                <a:lnTo>
                  <a:pt x="1529" y="129"/>
                </a:lnTo>
                <a:lnTo>
                  <a:pt x="1505" y="131"/>
                </a:lnTo>
                <a:lnTo>
                  <a:pt x="1479" y="136"/>
                </a:lnTo>
                <a:lnTo>
                  <a:pt x="1452" y="146"/>
                </a:lnTo>
                <a:lnTo>
                  <a:pt x="1424" y="158"/>
                </a:lnTo>
                <a:lnTo>
                  <a:pt x="1396" y="176"/>
                </a:lnTo>
                <a:lnTo>
                  <a:pt x="1368" y="199"/>
                </a:lnTo>
                <a:lnTo>
                  <a:pt x="1353" y="215"/>
                </a:lnTo>
                <a:lnTo>
                  <a:pt x="1337" y="234"/>
                </a:lnTo>
                <a:lnTo>
                  <a:pt x="1322" y="255"/>
                </a:lnTo>
                <a:lnTo>
                  <a:pt x="1307" y="279"/>
                </a:lnTo>
                <a:lnTo>
                  <a:pt x="1293" y="306"/>
                </a:lnTo>
                <a:lnTo>
                  <a:pt x="1280" y="335"/>
                </a:lnTo>
                <a:lnTo>
                  <a:pt x="1270" y="368"/>
                </a:lnTo>
                <a:lnTo>
                  <a:pt x="1259" y="404"/>
                </a:lnTo>
                <a:lnTo>
                  <a:pt x="1249" y="444"/>
                </a:lnTo>
                <a:lnTo>
                  <a:pt x="1242" y="488"/>
                </a:lnTo>
                <a:lnTo>
                  <a:pt x="1236" y="534"/>
                </a:lnTo>
                <a:lnTo>
                  <a:pt x="1232" y="586"/>
                </a:lnTo>
                <a:lnTo>
                  <a:pt x="1229" y="641"/>
                </a:lnTo>
                <a:lnTo>
                  <a:pt x="1229" y="701"/>
                </a:lnTo>
                <a:lnTo>
                  <a:pt x="1231" y="764"/>
                </a:lnTo>
                <a:lnTo>
                  <a:pt x="1235" y="833"/>
                </a:lnTo>
                <a:lnTo>
                  <a:pt x="1242" y="907"/>
                </a:lnTo>
                <a:lnTo>
                  <a:pt x="1251" y="985"/>
                </a:lnTo>
                <a:lnTo>
                  <a:pt x="1264" y="1068"/>
                </a:lnTo>
                <a:lnTo>
                  <a:pt x="1280" y="1078"/>
                </a:lnTo>
                <a:lnTo>
                  <a:pt x="1296" y="1092"/>
                </a:lnTo>
                <a:lnTo>
                  <a:pt x="1307" y="1107"/>
                </a:lnTo>
                <a:lnTo>
                  <a:pt x="1316" y="1125"/>
                </a:lnTo>
                <a:lnTo>
                  <a:pt x="1320" y="1145"/>
                </a:lnTo>
                <a:lnTo>
                  <a:pt x="1326" y="1195"/>
                </a:lnTo>
                <a:lnTo>
                  <a:pt x="1335" y="1244"/>
                </a:lnTo>
                <a:lnTo>
                  <a:pt x="1345" y="1293"/>
                </a:lnTo>
                <a:lnTo>
                  <a:pt x="1359" y="1342"/>
                </a:lnTo>
                <a:lnTo>
                  <a:pt x="1374" y="1390"/>
                </a:lnTo>
                <a:lnTo>
                  <a:pt x="1393" y="1437"/>
                </a:lnTo>
                <a:lnTo>
                  <a:pt x="1414" y="1482"/>
                </a:lnTo>
                <a:lnTo>
                  <a:pt x="1438" y="1524"/>
                </a:lnTo>
                <a:lnTo>
                  <a:pt x="1464" y="1565"/>
                </a:lnTo>
                <a:lnTo>
                  <a:pt x="1492" y="1603"/>
                </a:lnTo>
                <a:lnTo>
                  <a:pt x="1523" y="1638"/>
                </a:lnTo>
                <a:lnTo>
                  <a:pt x="1556" y="1669"/>
                </a:lnTo>
                <a:lnTo>
                  <a:pt x="1592" y="1697"/>
                </a:lnTo>
                <a:lnTo>
                  <a:pt x="1631" y="1720"/>
                </a:lnTo>
                <a:lnTo>
                  <a:pt x="1671" y="1739"/>
                </a:lnTo>
                <a:lnTo>
                  <a:pt x="1714" y="1753"/>
                </a:lnTo>
                <a:lnTo>
                  <a:pt x="1759" y="1762"/>
                </a:lnTo>
                <a:lnTo>
                  <a:pt x="1808" y="1765"/>
                </a:lnTo>
                <a:lnTo>
                  <a:pt x="1854" y="1764"/>
                </a:lnTo>
                <a:lnTo>
                  <a:pt x="1900" y="1757"/>
                </a:lnTo>
                <a:lnTo>
                  <a:pt x="1941" y="1747"/>
                </a:lnTo>
                <a:lnTo>
                  <a:pt x="1980" y="1731"/>
                </a:lnTo>
                <a:lnTo>
                  <a:pt x="2016" y="1711"/>
                </a:lnTo>
                <a:lnTo>
                  <a:pt x="2051" y="1688"/>
                </a:lnTo>
                <a:lnTo>
                  <a:pt x="2082" y="1662"/>
                </a:lnTo>
                <a:lnTo>
                  <a:pt x="2111" y="1633"/>
                </a:lnTo>
                <a:lnTo>
                  <a:pt x="2138" y="1601"/>
                </a:lnTo>
                <a:lnTo>
                  <a:pt x="2163" y="1567"/>
                </a:lnTo>
                <a:lnTo>
                  <a:pt x="2186" y="1530"/>
                </a:lnTo>
                <a:lnTo>
                  <a:pt x="2207" y="1492"/>
                </a:lnTo>
                <a:lnTo>
                  <a:pt x="2226" y="1452"/>
                </a:lnTo>
                <a:lnTo>
                  <a:pt x="2243" y="1411"/>
                </a:lnTo>
                <a:lnTo>
                  <a:pt x="2258" y="1368"/>
                </a:lnTo>
                <a:lnTo>
                  <a:pt x="2272" y="1326"/>
                </a:lnTo>
                <a:lnTo>
                  <a:pt x="2285" y="1283"/>
                </a:lnTo>
                <a:lnTo>
                  <a:pt x="2296" y="1239"/>
                </a:lnTo>
                <a:lnTo>
                  <a:pt x="2306" y="1196"/>
                </a:lnTo>
                <a:lnTo>
                  <a:pt x="2314" y="1153"/>
                </a:lnTo>
                <a:lnTo>
                  <a:pt x="2320" y="1133"/>
                </a:lnTo>
                <a:lnTo>
                  <a:pt x="2330" y="1116"/>
                </a:lnTo>
                <a:lnTo>
                  <a:pt x="2344" y="1101"/>
                </a:lnTo>
                <a:lnTo>
                  <a:pt x="2360" y="1089"/>
                </a:lnTo>
                <a:lnTo>
                  <a:pt x="2380" y="1012"/>
                </a:lnTo>
                <a:lnTo>
                  <a:pt x="2397" y="939"/>
                </a:lnTo>
                <a:lnTo>
                  <a:pt x="2411" y="870"/>
                </a:lnTo>
                <a:lnTo>
                  <a:pt x="2422" y="807"/>
                </a:lnTo>
                <a:lnTo>
                  <a:pt x="2430" y="748"/>
                </a:lnTo>
                <a:lnTo>
                  <a:pt x="2436" y="691"/>
                </a:lnTo>
                <a:lnTo>
                  <a:pt x="2439" y="640"/>
                </a:lnTo>
                <a:lnTo>
                  <a:pt x="2440" y="593"/>
                </a:lnTo>
                <a:lnTo>
                  <a:pt x="2440" y="549"/>
                </a:lnTo>
                <a:lnTo>
                  <a:pt x="2437" y="508"/>
                </a:lnTo>
                <a:lnTo>
                  <a:pt x="2433" y="472"/>
                </a:lnTo>
                <a:lnTo>
                  <a:pt x="2428" y="438"/>
                </a:lnTo>
                <a:lnTo>
                  <a:pt x="2420" y="408"/>
                </a:lnTo>
                <a:lnTo>
                  <a:pt x="2413" y="379"/>
                </a:lnTo>
                <a:lnTo>
                  <a:pt x="2404" y="355"/>
                </a:lnTo>
                <a:lnTo>
                  <a:pt x="2395" y="333"/>
                </a:lnTo>
                <a:lnTo>
                  <a:pt x="2385" y="313"/>
                </a:lnTo>
                <a:lnTo>
                  <a:pt x="2374" y="296"/>
                </a:lnTo>
                <a:lnTo>
                  <a:pt x="2364" y="281"/>
                </a:lnTo>
                <a:lnTo>
                  <a:pt x="2353" y="268"/>
                </a:lnTo>
                <a:lnTo>
                  <a:pt x="2331" y="245"/>
                </a:lnTo>
                <a:lnTo>
                  <a:pt x="2307" y="228"/>
                </a:lnTo>
                <a:lnTo>
                  <a:pt x="2282" y="215"/>
                </a:lnTo>
                <a:lnTo>
                  <a:pt x="2258" y="205"/>
                </a:lnTo>
                <a:lnTo>
                  <a:pt x="2236" y="199"/>
                </a:lnTo>
                <a:lnTo>
                  <a:pt x="2214" y="195"/>
                </a:lnTo>
                <a:lnTo>
                  <a:pt x="2195" y="193"/>
                </a:lnTo>
                <a:lnTo>
                  <a:pt x="2178" y="192"/>
                </a:lnTo>
                <a:lnTo>
                  <a:pt x="2164" y="193"/>
                </a:lnTo>
                <a:lnTo>
                  <a:pt x="2156" y="194"/>
                </a:lnTo>
                <a:lnTo>
                  <a:pt x="2152" y="194"/>
                </a:lnTo>
                <a:lnTo>
                  <a:pt x="2151" y="194"/>
                </a:lnTo>
                <a:lnTo>
                  <a:pt x="2150" y="194"/>
                </a:lnTo>
                <a:lnTo>
                  <a:pt x="2133" y="205"/>
                </a:lnTo>
                <a:lnTo>
                  <a:pt x="2114" y="212"/>
                </a:lnTo>
                <a:lnTo>
                  <a:pt x="2092" y="216"/>
                </a:lnTo>
                <a:lnTo>
                  <a:pt x="2068" y="216"/>
                </a:lnTo>
                <a:lnTo>
                  <a:pt x="2047" y="213"/>
                </a:lnTo>
                <a:lnTo>
                  <a:pt x="2027" y="206"/>
                </a:lnTo>
                <a:lnTo>
                  <a:pt x="2011" y="196"/>
                </a:lnTo>
                <a:lnTo>
                  <a:pt x="1998" y="183"/>
                </a:lnTo>
                <a:lnTo>
                  <a:pt x="1988" y="168"/>
                </a:lnTo>
                <a:lnTo>
                  <a:pt x="1984" y="152"/>
                </a:lnTo>
                <a:lnTo>
                  <a:pt x="1985" y="131"/>
                </a:lnTo>
                <a:lnTo>
                  <a:pt x="1994" y="112"/>
                </a:lnTo>
                <a:lnTo>
                  <a:pt x="2008" y="96"/>
                </a:lnTo>
                <a:lnTo>
                  <a:pt x="2026" y="82"/>
                </a:lnTo>
                <a:lnTo>
                  <a:pt x="2050" y="73"/>
                </a:lnTo>
                <a:lnTo>
                  <a:pt x="2076" y="67"/>
                </a:lnTo>
                <a:lnTo>
                  <a:pt x="2095" y="67"/>
                </a:lnTo>
                <a:lnTo>
                  <a:pt x="2114" y="69"/>
                </a:lnTo>
                <a:lnTo>
                  <a:pt x="2130" y="74"/>
                </a:lnTo>
                <a:lnTo>
                  <a:pt x="2136" y="73"/>
                </a:lnTo>
                <a:lnTo>
                  <a:pt x="2147" y="72"/>
                </a:lnTo>
                <a:lnTo>
                  <a:pt x="2162" y="71"/>
                </a:lnTo>
                <a:lnTo>
                  <a:pt x="2183" y="71"/>
                </a:lnTo>
                <a:lnTo>
                  <a:pt x="2205" y="72"/>
                </a:lnTo>
                <a:lnTo>
                  <a:pt x="2232" y="74"/>
                </a:lnTo>
                <a:lnTo>
                  <a:pt x="2261" y="79"/>
                </a:lnTo>
                <a:lnTo>
                  <a:pt x="2291" y="86"/>
                </a:lnTo>
                <a:lnTo>
                  <a:pt x="2322" y="98"/>
                </a:lnTo>
                <a:lnTo>
                  <a:pt x="2355" y="113"/>
                </a:lnTo>
                <a:lnTo>
                  <a:pt x="2387" y="132"/>
                </a:lnTo>
                <a:lnTo>
                  <a:pt x="2418" y="157"/>
                </a:lnTo>
                <a:lnTo>
                  <a:pt x="2449" y="187"/>
                </a:lnTo>
                <a:lnTo>
                  <a:pt x="2476" y="221"/>
                </a:lnTo>
                <a:lnTo>
                  <a:pt x="2499" y="260"/>
                </a:lnTo>
                <a:lnTo>
                  <a:pt x="2520" y="301"/>
                </a:lnTo>
                <a:lnTo>
                  <a:pt x="2537" y="348"/>
                </a:lnTo>
                <a:lnTo>
                  <a:pt x="2550" y="398"/>
                </a:lnTo>
                <a:lnTo>
                  <a:pt x="2560" y="452"/>
                </a:lnTo>
                <a:lnTo>
                  <a:pt x="2566" y="509"/>
                </a:lnTo>
                <a:lnTo>
                  <a:pt x="2569" y="572"/>
                </a:lnTo>
                <a:lnTo>
                  <a:pt x="2567" y="636"/>
                </a:lnTo>
                <a:lnTo>
                  <a:pt x="2563" y="706"/>
                </a:lnTo>
                <a:lnTo>
                  <a:pt x="2554" y="779"/>
                </a:lnTo>
                <a:lnTo>
                  <a:pt x="2544" y="856"/>
                </a:lnTo>
                <a:lnTo>
                  <a:pt x="2529" y="937"/>
                </a:lnTo>
                <a:lnTo>
                  <a:pt x="2509" y="1021"/>
                </a:lnTo>
                <a:lnTo>
                  <a:pt x="2486" y="1108"/>
                </a:lnTo>
                <a:lnTo>
                  <a:pt x="2499" y="1126"/>
                </a:lnTo>
                <a:lnTo>
                  <a:pt x="2507" y="1145"/>
                </a:lnTo>
                <a:lnTo>
                  <a:pt x="2510" y="1165"/>
                </a:lnTo>
                <a:lnTo>
                  <a:pt x="2509" y="1186"/>
                </a:lnTo>
                <a:lnTo>
                  <a:pt x="2492" y="1272"/>
                </a:lnTo>
                <a:lnTo>
                  <a:pt x="2471" y="1352"/>
                </a:lnTo>
                <a:lnTo>
                  <a:pt x="2447" y="1426"/>
                </a:lnTo>
                <a:lnTo>
                  <a:pt x="2420" y="1497"/>
                </a:lnTo>
                <a:lnTo>
                  <a:pt x="2391" y="1563"/>
                </a:lnTo>
                <a:lnTo>
                  <a:pt x="2359" y="1624"/>
                </a:lnTo>
                <a:lnTo>
                  <a:pt x="2323" y="1679"/>
                </a:lnTo>
                <a:lnTo>
                  <a:pt x="2285" y="1730"/>
                </a:lnTo>
                <a:lnTo>
                  <a:pt x="2244" y="1777"/>
                </a:lnTo>
                <a:lnTo>
                  <a:pt x="2200" y="1817"/>
                </a:lnTo>
                <a:lnTo>
                  <a:pt x="1778" y="2422"/>
                </a:lnTo>
                <a:lnTo>
                  <a:pt x="1776" y="2422"/>
                </a:lnTo>
                <a:lnTo>
                  <a:pt x="1781" y="2459"/>
                </a:lnTo>
                <a:lnTo>
                  <a:pt x="1784" y="2498"/>
                </a:lnTo>
                <a:lnTo>
                  <a:pt x="1786" y="2542"/>
                </a:lnTo>
                <a:lnTo>
                  <a:pt x="1787" y="2588"/>
                </a:lnTo>
                <a:lnTo>
                  <a:pt x="1786" y="2636"/>
                </a:lnTo>
                <a:lnTo>
                  <a:pt x="1784" y="2687"/>
                </a:lnTo>
                <a:lnTo>
                  <a:pt x="1779" y="2739"/>
                </a:lnTo>
                <a:lnTo>
                  <a:pt x="1771" y="2792"/>
                </a:lnTo>
                <a:lnTo>
                  <a:pt x="1761" y="2845"/>
                </a:lnTo>
                <a:lnTo>
                  <a:pt x="1747" y="2899"/>
                </a:lnTo>
                <a:lnTo>
                  <a:pt x="1730" y="2953"/>
                </a:lnTo>
                <a:lnTo>
                  <a:pt x="1708" y="3006"/>
                </a:lnTo>
                <a:lnTo>
                  <a:pt x="1684" y="3058"/>
                </a:lnTo>
                <a:lnTo>
                  <a:pt x="1653" y="3109"/>
                </a:lnTo>
                <a:lnTo>
                  <a:pt x="1619" y="3158"/>
                </a:lnTo>
                <a:lnTo>
                  <a:pt x="1586" y="3195"/>
                </a:lnTo>
                <a:lnTo>
                  <a:pt x="1552" y="3230"/>
                </a:lnTo>
                <a:lnTo>
                  <a:pt x="1521" y="3258"/>
                </a:lnTo>
                <a:lnTo>
                  <a:pt x="1493" y="3284"/>
                </a:lnTo>
                <a:lnTo>
                  <a:pt x="1465" y="3307"/>
                </a:lnTo>
                <a:lnTo>
                  <a:pt x="1437" y="3329"/>
                </a:lnTo>
                <a:lnTo>
                  <a:pt x="1409" y="3349"/>
                </a:lnTo>
                <a:lnTo>
                  <a:pt x="1380" y="3367"/>
                </a:lnTo>
                <a:lnTo>
                  <a:pt x="1349" y="3382"/>
                </a:lnTo>
                <a:lnTo>
                  <a:pt x="1315" y="3396"/>
                </a:lnTo>
                <a:lnTo>
                  <a:pt x="1279" y="3407"/>
                </a:lnTo>
                <a:lnTo>
                  <a:pt x="1240" y="3415"/>
                </a:lnTo>
                <a:lnTo>
                  <a:pt x="1197" y="3423"/>
                </a:lnTo>
                <a:lnTo>
                  <a:pt x="1150" y="3428"/>
                </a:lnTo>
                <a:lnTo>
                  <a:pt x="1097" y="3431"/>
                </a:lnTo>
                <a:lnTo>
                  <a:pt x="1029" y="3430"/>
                </a:lnTo>
                <a:lnTo>
                  <a:pt x="963" y="3423"/>
                </a:lnTo>
                <a:lnTo>
                  <a:pt x="898" y="3410"/>
                </a:lnTo>
                <a:lnTo>
                  <a:pt x="835" y="3391"/>
                </a:lnTo>
                <a:lnTo>
                  <a:pt x="775" y="3367"/>
                </a:lnTo>
                <a:lnTo>
                  <a:pt x="716" y="3336"/>
                </a:lnTo>
                <a:lnTo>
                  <a:pt x="660" y="3300"/>
                </a:lnTo>
                <a:lnTo>
                  <a:pt x="607" y="3258"/>
                </a:lnTo>
                <a:lnTo>
                  <a:pt x="555" y="3211"/>
                </a:lnTo>
                <a:lnTo>
                  <a:pt x="508" y="3159"/>
                </a:lnTo>
                <a:lnTo>
                  <a:pt x="469" y="3109"/>
                </a:lnTo>
                <a:lnTo>
                  <a:pt x="433" y="3057"/>
                </a:lnTo>
                <a:lnTo>
                  <a:pt x="401" y="3004"/>
                </a:lnTo>
                <a:lnTo>
                  <a:pt x="372" y="2950"/>
                </a:lnTo>
                <a:lnTo>
                  <a:pt x="347" y="2896"/>
                </a:lnTo>
                <a:lnTo>
                  <a:pt x="324" y="2841"/>
                </a:lnTo>
                <a:lnTo>
                  <a:pt x="306" y="2788"/>
                </a:lnTo>
                <a:lnTo>
                  <a:pt x="290" y="2738"/>
                </a:lnTo>
                <a:lnTo>
                  <a:pt x="277" y="2689"/>
                </a:lnTo>
                <a:lnTo>
                  <a:pt x="268" y="2643"/>
                </a:lnTo>
                <a:lnTo>
                  <a:pt x="260" y="2600"/>
                </a:lnTo>
                <a:lnTo>
                  <a:pt x="227" y="2597"/>
                </a:lnTo>
                <a:lnTo>
                  <a:pt x="195" y="2590"/>
                </a:lnTo>
                <a:lnTo>
                  <a:pt x="162" y="2578"/>
                </a:lnTo>
                <a:lnTo>
                  <a:pt x="132" y="2564"/>
                </a:lnTo>
                <a:lnTo>
                  <a:pt x="103" y="2544"/>
                </a:lnTo>
                <a:lnTo>
                  <a:pt x="77" y="2521"/>
                </a:lnTo>
                <a:lnTo>
                  <a:pt x="51" y="2492"/>
                </a:lnTo>
                <a:lnTo>
                  <a:pt x="30" y="2460"/>
                </a:lnTo>
                <a:lnTo>
                  <a:pt x="14" y="2426"/>
                </a:lnTo>
                <a:lnTo>
                  <a:pt x="4" y="2389"/>
                </a:lnTo>
                <a:lnTo>
                  <a:pt x="0" y="2353"/>
                </a:lnTo>
                <a:lnTo>
                  <a:pt x="0" y="2316"/>
                </a:lnTo>
                <a:lnTo>
                  <a:pt x="6" y="2280"/>
                </a:lnTo>
                <a:lnTo>
                  <a:pt x="17" y="2246"/>
                </a:lnTo>
                <a:lnTo>
                  <a:pt x="33" y="2211"/>
                </a:lnTo>
                <a:lnTo>
                  <a:pt x="55" y="2179"/>
                </a:lnTo>
                <a:lnTo>
                  <a:pt x="82" y="2151"/>
                </a:lnTo>
                <a:lnTo>
                  <a:pt x="112" y="2126"/>
                </a:lnTo>
                <a:lnTo>
                  <a:pt x="146" y="2105"/>
                </a:lnTo>
                <a:lnTo>
                  <a:pt x="182" y="2091"/>
                </a:lnTo>
                <a:lnTo>
                  <a:pt x="219" y="2081"/>
                </a:lnTo>
                <a:lnTo>
                  <a:pt x="257" y="2077"/>
                </a:lnTo>
                <a:lnTo>
                  <a:pt x="295" y="2077"/>
                </a:lnTo>
                <a:lnTo>
                  <a:pt x="333" y="2082"/>
                </a:lnTo>
                <a:lnTo>
                  <a:pt x="370" y="2094"/>
                </a:lnTo>
                <a:lnTo>
                  <a:pt x="404" y="2110"/>
                </a:lnTo>
                <a:lnTo>
                  <a:pt x="438" y="2130"/>
                </a:lnTo>
                <a:lnTo>
                  <a:pt x="468" y="2156"/>
                </a:lnTo>
                <a:lnTo>
                  <a:pt x="494" y="2185"/>
                </a:lnTo>
                <a:lnTo>
                  <a:pt x="514" y="2218"/>
                </a:lnTo>
                <a:lnTo>
                  <a:pt x="529" y="2252"/>
                </a:lnTo>
                <a:lnTo>
                  <a:pt x="539" y="2287"/>
                </a:lnTo>
                <a:lnTo>
                  <a:pt x="545" y="2324"/>
                </a:lnTo>
                <a:lnTo>
                  <a:pt x="544" y="2360"/>
                </a:lnTo>
                <a:lnTo>
                  <a:pt x="538" y="2396"/>
                </a:lnTo>
                <a:lnTo>
                  <a:pt x="527" y="2432"/>
                </a:lnTo>
                <a:lnTo>
                  <a:pt x="510" y="2466"/>
                </a:lnTo>
                <a:lnTo>
                  <a:pt x="488" y="2497"/>
                </a:lnTo>
                <a:lnTo>
                  <a:pt x="462" y="2526"/>
                </a:lnTo>
                <a:lnTo>
                  <a:pt x="438" y="2546"/>
                </a:lnTo>
                <a:lnTo>
                  <a:pt x="413" y="2563"/>
                </a:lnTo>
                <a:lnTo>
                  <a:pt x="416" y="2591"/>
                </a:lnTo>
                <a:lnTo>
                  <a:pt x="421" y="2623"/>
                </a:lnTo>
                <a:lnTo>
                  <a:pt x="430" y="2660"/>
                </a:lnTo>
                <a:lnTo>
                  <a:pt x="441" y="2700"/>
                </a:lnTo>
                <a:lnTo>
                  <a:pt x="454" y="2743"/>
                </a:lnTo>
                <a:lnTo>
                  <a:pt x="470" y="2788"/>
                </a:lnTo>
                <a:lnTo>
                  <a:pt x="489" y="2834"/>
                </a:lnTo>
                <a:lnTo>
                  <a:pt x="511" y="2882"/>
                </a:lnTo>
                <a:lnTo>
                  <a:pt x="536" y="2930"/>
                </a:lnTo>
                <a:lnTo>
                  <a:pt x="565" y="2977"/>
                </a:lnTo>
                <a:lnTo>
                  <a:pt x="596" y="3022"/>
                </a:lnTo>
                <a:lnTo>
                  <a:pt x="631" y="3066"/>
                </a:lnTo>
                <a:lnTo>
                  <a:pt x="674" y="3113"/>
                </a:lnTo>
                <a:lnTo>
                  <a:pt x="720" y="3153"/>
                </a:lnTo>
                <a:lnTo>
                  <a:pt x="766" y="3189"/>
                </a:lnTo>
                <a:lnTo>
                  <a:pt x="816" y="3219"/>
                </a:lnTo>
                <a:lnTo>
                  <a:pt x="867" y="3243"/>
                </a:lnTo>
                <a:lnTo>
                  <a:pt x="921" y="3260"/>
                </a:lnTo>
                <a:lnTo>
                  <a:pt x="976" y="3273"/>
                </a:lnTo>
                <a:lnTo>
                  <a:pt x="1033" y="3280"/>
                </a:lnTo>
                <a:lnTo>
                  <a:pt x="1092" y="3281"/>
                </a:lnTo>
                <a:lnTo>
                  <a:pt x="1143" y="3278"/>
                </a:lnTo>
                <a:lnTo>
                  <a:pt x="1189" y="3273"/>
                </a:lnTo>
                <a:lnTo>
                  <a:pt x="1229" y="3266"/>
                </a:lnTo>
                <a:lnTo>
                  <a:pt x="1265" y="3256"/>
                </a:lnTo>
                <a:lnTo>
                  <a:pt x="1298" y="3244"/>
                </a:lnTo>
                <a:lnTo>
                  <a:pt x="1327" y="3229"/>
                </a:lnTo>
                <a:lnTo>
                  <a:pt x="1354" y="3214"/>
                </a:lnTo>
                <a:lnTo>
                  <a:pt x="1379" y="3195"/>
                </a:lnTo>
                <a:lnTo>
                  <a:pt x="1402" y="3174"/>
                </a:lnTo>
                <a:lnTo>
                  <a:pt x="1424" y="3150"/>
                </a:lnTo>
                <a:lnTo>
                  <a:pt x="1447" y="3125"/>
                </a:lnTo>
                <a:lnTo>
                  <a:pt x="1470" y="3097"/>
                </a:lnTo>
                <a:lnTo>
                  <a:pt x="1493" y="3068"/>
                </a:lnTo>
                <a:lnTo>
                  <a:pt x="1525" y="3024"/>
                </a:lnTo>
                <a:lnTo>
                  <a:pt x="1551" y="2978"/>
                </a:lnTo>
                <a:lnTo>
                  <a:pt x="1571" y="2930"/>
                </a:lnTo>
                <a:lnTo>
                  <a:pt x="1588" y="2881"/>
                </a:lnTo>
                <a:lnTo>
                  <a:pt x="1602" y="2831"/>
                </a:lnTo>
                <a:lnTo>
                  <a:pt x="1612" y="2781"/>
                </a:lnTo>
                <a:lnTo>
                  <a:pt x="1619" y="2731"/>
                </a:lnTo>
                <a:lnTo>
                  <a:pt x="1623" y="2682"/>
                </a:lnTo>
                <a:lnTo>
                  <a:pt x="1625" y="2635"/>
                </a:lnTo>
                <a:lnTo>
                  <a:pt x="1625" y="2589"/>
                </a:lnTo>
                <a:lnTo>
                  <a:pt x="1623" y="2545"/>
                </a:lnTo>
                <a:lnTo>
                  <a:pt x="1620" y="2505"/>
                </a:lnTo>
                <a:lnTo>
                  <a:pt x="1617" y="2467"/>
                </a:lnTo>
                <a:lnTo>
                  <a:pt x="1612" y="2434"/>
                </a:lnTo>
                <a:lnTo>
                  <a:pt x="1608" y="2405"/>
                </a:lnTo>
                <a:lnTo>
                  <a:pt x="1289" y="1655"/>
                </a:lnTo>
                <a:lnTo>
                  <a:pt x="1252" y="1596"/>
                </a:lnTo>
                <a:lnTo>
                  <a:pt x="1220" y="1534"/>
                </a:lnTo>
                <a:lnTo>
                  <a:pt x="1192" y="1466"/>
                </a:lnTo>
                <a:lnTo>
                  <a:pt x="1168" y="1395"/>
                </a:lnTo>
                <a:lnTo>
                  <a:pt x="1148" y="1321"/>
                </a:lnTo>
                <a:lnTo>
                  <a:pt x="1132" y="1243"/>
                </a:lnTo>
                <a:lnTo>
                  <a:pt x="1123" y="1162"/>
                </a:lnTo>
                <a:lnTo>
                  <a:pt x="1123" y="1139"/>
                </a:lnTo>
                <a:lnTo>
                  <a:pt x="1129" y="1119"/>
                </a:lnTo>
                <a:lnTo>
                  <a:pt x="1140" y="1100"/>
                </a:lnTo>
                <a:lnTo>
                  <a:pt x="1126" y="1003"/>
                </a:lnTo>
                <a:lnTo>
                  <a:pt x="1114" y="911"/>
                </a:lnTo>
                <a:lnTo>
                  <a:pt x="1107" y="822"/>
                </a:lnTo>
                <a:lnTo>
                  <a:pt x="1102" y="739"/>
                </a:lnTo>
                <a:lnTo>
                  <a:pt x="1102" y="659"/>
                </a:lnTo>
                <a:lnTo>
                  <a:pt x="1104" y="584"/>
                </a:lnTo>
                <a:lnTo>
                  <a:pt x="1111" y="514"/>
                </a:lnTo>
                <a:lnTo>
                  <a:pt x="1119" y="448"/>
                </a:lnTo>
                <a:lnTo>
                  <a:pt x="1132" y="386"/>
                </a:lnTo>
                <a:lnTo>
                  <a:pt x="1149" y="329"/>
                </a:lnTo>
                <a:lnTo>
                  <a:pt x="1168" y="275"/>
                </a:lnTo>
                <a:lnTo>
                  <a:pt x="1192" y="228"/>
                </a:lnTo>
                <a:lnTo>
                  <a:pt x="1218" y="183"/>
                </a:lnTo>
                <a:lnTo>
                  <a:pt x="1248" y="143"/>
                </a:lnTo>
                <a:lnTo>
                  <a:pt x="1282" y="109"/>
                </a:lnTo>
                <a:lnTo>
                  <a:pt x="1317" y="79"/>
                </a:lnTo>
                <a:lnTo>
                  <a:pt x="1355" y="55"/>
                </a:lnTo>
                <a:lnTo>
                  <a:pt x="1392" y="37"/>
                </a:lnTo>
                <a:lnTo>
                  <a:pt x="1429" y="24"/>
                </a:lnTo>
                <a:lnTo>
                  <a:pt x="1463" y="15"/>
                </a:lnTo>
                <a:lnTo>
                  <a:pt x="1497" y="9"/>
                </a:lnTo>
                <a:lnTo>
                  <a:pt x="1527" y="6"/>
                </a:lnTo>
                <a:lnTo>
                  <a:pt x="1554" y="6"/>
                </a:lnTo>
                <a:lnTo>
                  <a:pt x="1578" y="7"/>
                </a:lnTo>
                <a:lnTo>
                  <a:pt x="1597" y="9"/>
                </a:lnTo>
                <a:lnTo>
                  <a:pt x="1613" y="4"/>
                </a:lnTo>
                <a:lnTo>
                  <a:pt x="1632" y="1"/>
                </a:lnTo>
                <a:lnTo>
                  <a:pt x="1654" y="0"/>
                </a:lnTo>
                <a:close/>
              </a:path>
            </a:pathLst>
          </a:custGeom>
          <a:solidFill>
            <a:srgbClr val="FF9900"/>
          </a:solidFill>
          <a:ln w="0">
            <a:solidFill>
              <a:srgbClr val="FF9900"/>
            </a:solidFill>
            <a:prstDash val="solid"/>
            <a:round/>
            <a:headEnd/>
            <a:tailEnd/>
          </a:ln>
        </p:spPr>
        <p:txBody>
          <a:bodyPr/>
          <a:lstStyle/>
          <a:p>
            <a:endParaRPr lang="en-US"/>
          </a:p>
        </p:txBody>
      </p:sp>
      <p:sp>
        <p:nvSpPr>
          <p:cNvPr id="53267" name="Freeform 68"/>
          <p:cNvSpPr>
            <a:spLocks/>
          </p:cNvSpPr>
          <p:nvPr/>
        </p:nvSpPr>
        <p:spPr bwMode="auto">
          <a:xfrm>
            <a:off x="4672013" y="1591510"/>
            <a:ext cx="844550" cy="517525"/>
          </a:xfrm>
          <a:custGeom>
            <a:avLst/>
            <a:gdLst>
              <a:gd name="T0" fmla="*/ 2147483647 w 3665"/>
              <a:gd name="T1" fmla="*/ 2147483647 h 1670"/>
              <a:gd name="T2" fmla="*/ 2147483647 w 3665"/>
              <a:gd name="T3" fmla="*/ 2147483647 h 1670"/>
              <a:gd name="T4" fmla="*/ 2147483647 w 3665"/>
              <a:gd name="T5" fmla="*/ 2147483647 h 1670"/>
              <a:gd name="T6" fmla="*/ 2147483647 w 3665"/>
              <a:gd name="T7" fmla="*/ 2147483647 h 1670"/>
              <a:gd name="T8" fmla="*/ 2147483647 w 3665"/>
              <a:gd name="T9" fmla="*/ 2147483647 h 1670"/>
              <a:gd name="T10" fmla="*/ 2147483647 w 3665"/>
              <a:gd name="T11" fmla="*/ 2147483647 h 1670"/>
              <a:gd name="T12" fmla="*/ 2147483647 w 3665"/>
              <a:gd name="T13" fmla="*/ 2147483647 h 1670"/>
              <a:gd name="T14" fmla="*/ 2147483647 w 3665"/>
              <a:gd name="T15" fmla="*/ 2147483647 h 1670"/>
              <a:gd name="T16" fmla="*/ 2147483647 w 3665"/>
              <a:gd name="T17" fmla="*/ 2147483647 h 1670"/>
              <a:gd name="T18" fmla="*/ 2147483647 w 3665"/>
              <a:gd name="T19" fmla="*/ 2147483647 h 1670"/>
              <a:gd name="T20" fmla="*/ 2147483647 w 3665"/>
              <a:gd name="T21" fmla="*/ 2147483647 h 1670"/>
              <a:gd name="T22" fmla="*/ 2147483647 w 3665"/>
              <a:gd name="T23" fmla="*/ 2147483647 h 1670"/>
              <a:gd name="T24" fmla="*/ 2147483647 w 3665"/>
              <a:gd name="T25" fmla="*/ 2147483647 h 1670"/>
              <a:gd name="T26" fmla="*/ 2147483647 w 3665"/>
              <a:gd name="T27" fmla="*/ 2147483647 h 1670"/>
              <a:gd name="T28" fmla="*/ 2147483647 w 3665"/>
              <a:gd name="T29" fmla="*/ 2147483647 h 1670"/>
              <a:gd name="T30" fmla="*/ 2147483647 w 3665"/>
              <a:gd name="T31" fmla="*/ 2147483647 h 1670"/>
              <a:gd name="T32" fmla="*/ 2147483647 w 3665"/>
              <a:gd name="T33" fmla="*/ 2147483647 h 1670"/>
              <a:gd name="T34" fmla="*/ 2147483647 w 3665"/>
              <a:gd name="T35" fmla="*/ 2147483647 h 1670"/>
              <a:gd name="T36" fmla="*/ 2147483647 w 3665"/>
              <a:gd name="T37" fmla="*/ 2147483647 h 1670"/>
              <a:gd name="T38" fmla="*/ 2147483647 w 3665"/>
              <a:gd name="T39" fmla="*/ 2147483647 h 1670"/>
              <a:gd name="T40" fmla="*/ 2147483647 w 3665"/>
              <a:gd name="T41" fmla="*/ 2147483647 h 1670"/>
              <a:gd name="T42" fmla="*/ 2147483647 w 3665"/>
              <a:gd name="T43" fmla="*/ 2147483647 h 1670"/>
              <a:gd name="T44" fmla="*/ 2147483647 w 3665"/>
              <a:gd name="T45" fmla="*/ 2147483647 h 1670"/>
              <a:gd name="T46" fmla="*/ 2147483647 w 3665"/>
              <a:gd name="T47" fmla="*/ 2147483647 h 1670"/>
              <a:gd name="T48" fmla="*/ 2147483647 w 3665"/>
              <a:gd name="T49" fmla="*/ 2147483647 h 1670"/>
              <a:gd name="T50" fmla="*/ 2147483647 w 3665"/>
              <a:gd name="T51" fmla="*/ 2147483647 h 1670"/>
              <a:gd name="T52" fmla="*/ 2147483647 w 3665"/>
              <a:gd name="T53" fmla="*/ 2147483647 h 1670"/>
              <a:gd name="T54" fmla="*/ 2147483647 w 3665"/>
              <a:gd name="T55" fmla="*/ 2147483647 h 1670"/>
              <a:gd name="T56" fmla="*/ 2147483647 w 3665"/>
              <a:gd name="T57" fmla="*/ 2147483647 h 1670"/>
              <a:gd name="T58" fmla="*/ 2147483647 w 3665"/>
              <a:gd name="T59" fmla="*/ 2147483647 h 1670"/>
              <a:gd name="T60" fmla="*/ 2147483647 w 3665"/>
              <a:gd name="T61" fmla="*/ 2147483647 h 1670"/>
              <a:gd name="T62" fmla="*/ 2147483647 w 3665"/>
              <a:gd name="T63" fmla="*/ 2147483647 h 1670"/>
              <a:gd name="T64" fmla="*/ 2147483647 w 3665"/>
              <a:gd name="T65" fmla="*/ 2147483647 h 1670"/>
              <a:gd name="T66" fmla="*/ 2147483647 w 3665"/>
              <a:gd name="T67" fmla="*/ 2147483647 h 1670"/>
              <a:gd name="T68" fmla="*/ 2147483647 w 3665"/>
              <a:gd name="T69" fmla="*/ 2147483647 h 1670"/>
              <a:gd name="T70" fmla="*/ 2147483647 w 3665"/>
              <a:gd name="T71" fmla="*/ 2147483647 h 1670"/>
              <a:gd name="T72" fmla="*/ 2147483647 w 3665"/>
              <a:gd name="T73" fmla="*/ 2147483647 h 1670"/>
              <a:gd name="T74" fmla="*/ 2147483647 w 3665"/>
              <a:gd name="T75" fmla="*/ 2147483647 h 1670"/>
              <a:gd name="T76" fmla="*/ 2147483647 w 3665"/>
              <a:gd name="T77" fmla="*/ 2147483647 h 1670"/>
              <a:gd name="T78" fmla="*/ 2147483647 w 3665"/>
              <a:gd name="T79" fmla="*/ 2147483647 h 1670"/>
              <a:gd name="T80" fmla="*/ 2147483647 w 3665"/>
              <a:gd name="T81" fmla="*/ 2147483647 h 1670"/>
              <a:gd name="T82" fmla="*/ 2147483647 w 3665"/>
              <a:gd name="T83" fmla="*/ 2147483647 h 1670"/>
              <a:gd name="T84" fmla="*/ 2147483647 w 3665"/>
              <a:gd name="T85" fmla="*/ 2147483647 h 1670"/>
              <a:gd name="T86" fmla="*/ 2147483647 w 3665"/>
              <a:gd name="T87" fmla="*/ 2147483647 h 1670"/>
              <a:gd name="T88" fmla="*/ 2147483647 w 3665"/>
              <a:gd name="T89" fmla="*/ 2147483647 h 1670"/>
              <a:gd name="T90" fmla="*/ 2147483647 w 3665"/>
              <a:gd name="T91" fmla="*/ 2147483647 h 1670"/>
              <a:gd name="T92" fmla="*/ 2147483647 w 3665"/>
              <a:gd name="T93" fmla="*/ 2147483647 h 1670"/>
              <a:gd name="T94" fmla="*/ 2147483647 w 3665"/>
              <a:gd name="T95" fmla="*/ 2147483647 h 1670"/>
              <a:gd name="T96" fmla="*/ 2147483647 w 3665"/>
              <a:gd name="T97" fmla="*/ 2147483647 h 1670"/>
              <a:gd name="T98" fmla="*/ 2147483647 w 3665"/>
              <a:gd name="T99" fmla="*/ 2147483647 h 1670"/>
              <a:gd name="T100" fmla="*/ 2147483647 w 3665"/>
              <a:gd name="T101" fmla="*/ 2147483647 h 1670"/>
              <a:gd name="T102" fmla="*/ 33719096 w 3665"/>
              <a:gd name="T103" fmla="*/ 2147483647 h 1670"/>
              <a:gd name="T104" fmla="*/ 0 w 3665"/>
              <a:gd name="T105" fmla="*/ 2147483647 h 1670"/>
              <a:gd name="T106" fmla="*/ 33719096 w 3665"/>
              <a:gd name="T107" fmla="*/ 2147483647 h 16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65"/>
              <a:gd name="T163" fmla="*/ 0 h 1670"/>
              <a:gd name="T164" fmla="*/ 3665 w 3665"/>
              <a:gd name="T165" fmla="*/ 1670 h 16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65" h="1670">
                <a:moveTo>
                  <a:pt x="1852" y="0"/>
                </a:moveTo>
                <a:lnTo>
                  <a:pt x="1852" y="0"/>
                </a:lnTo>
                <a:lnTo>
                  <a:pt x="1861" y="1"/>
                </a:lnTo>
                <a:lnTo>
                  <a:pt x="3162" y="473"/>
                </a:lnTo>
                <a:lnTo>
                  <a:pt x="3165" y="474"/>
                </a:lnTo>
                <a:lnTo>
                  <a:pt x="3661" y="654"/>
                </a:lnTo>
                <a:lnTo>
                  <a:pt x="3663" y="655"/>
                </a:lnTo>
                <a:lnTo>
                  <a:pt x="3664" y="657"/>
                </a:lnTo>
                <a:lnTo>
                  <a:pt x="3664" y="658"/>
                </a:lnTo>
                <a:lnTo>
                  <a:pt x="3665" y="660"/>
                </a:lnTo>
                <a:lnTo>
                  <a:pt x="3665" y="661"/>
                </a:lnTo>
                <a:lnTo>
                  <a:pt x="3664" y="673"/>
                </a:lnTo>
                <a:lnTo>
                  <a:pt x="3663" y="674"/>
                </a:lnTo>
                <a:lnTo>
                  <a:pt x="3661" y="675"/>
                </a:lnTo>
                <a:lnTo>
                  <a:pt x="3253" y="822"/>
                </a:lnTo>
                <a:lnTo>
                  <a:pt x="3265" y="849"/>
                </a:lnTo>
                <a:lnTo>
                  <a:pt x="3272" y="876"/>
                </a:lnTo>
                <a:lnTo>
                  <a:pt x="3277" y="904"/>
                </a:lnTo>
                <a:lnTo>
                  <a:pt x="3278" y="930"/>
                </a:lnTo>
                <a:lnTo>
                  <a:pt x="3277" y="967"/>
                </a:lnTo>
                <a:lnTo>
                  <a:pt x="3271" y="1003"/>
                </a:lnTo>
                <a:lnTo>
                  <a:pt x="3266" y="1037"/>
                </a:lnTo>
                <a:lnTo>
                  <a:pt x="3259" y="1070"/>
                </a:lnTo>
                <a:lnTo>
                  <a:pt x="3254" y="1102"/>
                </a:lnTo>
                <a:lnTo>
                  <a:pt x="3251" y="1131"/>
                </a:lnTo>
                <a:lnTo>
                  <a:pt x="3251" y="1141"/>
                </a:lnTo>
                <a:lnTo>
                  <a:pt x="3252" y="1164"/>
                </a:lnTo>
                <a:lnTo>
                  <a:pt x="3256" y="1189"/>
                </a:lnTo>
                <a:lnTo>
                  <a:pt x="3261" y="1215"/>
                </a:lnTo>
                <a:lnTo>
                  <a:pt x="3270" y="1240"/>
                </a:lnTo>
                <a:lnTo>
                  <a:pt x="3280" y="1261"/>
                </a:lnTo>
                <a:lnTo>
                  <a:pt x="3287" y="1260"/>
                </a:lnTo>
                <a:lnTo>
                  <a:pt x="3293" y="1260"/>
                </a:lnTo>
                <a:lnTo>
                  <a:pt x="3316" y="1263"/>
                </a:lnTo>
                <a:lnTo>
                  <a:pt x="3338" y="1270"/>
                </a:lnTo>
                <a:lnTo>
                  <a:pt x="3357" y="1280"/>
                </a:lnTo>
                <a:lnTo>
                  <a:pt x="3374" y="1296"/>
                </a:lnTo>
                <a:lnTo>
                  <a:pt x="3385" y="1314"/>
                </a:lnTo>
                <a:lnTo>
                  <a:pt x="3393" y="1333"/>
                </a:lnTo>
                <a:lnTo>
                  <a:pt x="3396" y="1355"/>
                </a:lnTo>
                <a:lnTo>
                  <a:pt x="3396" y="1359"/>
                </a:lnTo>
                <a:lnTo>
                  <a:pt x="3599" y="1492"/>
                </a:lnTo>
                <a:lnTo>
                  <a:pt x="3567" y="1528"/>
                </a:lnTo>
                <a:lnTo>
                  <a:pt x="3535" y="1559"/>
                </a:lnTo>
                <a:lnTo>
                  <a:pt x="3501" y="1587"/>
                </a:lnTo>
                <a:lnTo>
                  <a:pt x="3465" y="1610"/>
                </a:lnTo>
                <a:lnTo>
                  <a:pt x="3426" y="1629"/>
                </a:lnTo>
                <a:lnTo>
                  <a:pt x="3385" y="1646"/>
                </a:lnTo>
                <a:lnTo>
                  <a:pt x="3340" y="1660"/>
                </a:lnTo>
                <a:lnTo>
                  <a:pt x="3292" y="1670"/>
                </a:lnTo>
                <a:lnTo>
                  <a:pt x="3250" y="1441"/>
                </a:lnTo>
                <a:lnTo>
                  <a:pt x="3230" y="1430"/>
                </a:lnTo>
                <a:lnTo>
                  <a:pt x="3214" y="1416"/>
                </a:lnTo>
                <a:lnTo>
                  <a:pt x="3200" y="1398"/>
                </a:lnTo>
                <a:lnTo>
                  <a:pt x="3192" y="1377"/>
                </a:lnTo>
                <a:lnTo>
                  <a:pt x="3190" y="1355"/>
                </a:lnTo>
                <a:lnTo>
                  <a:pt x="3192" y="1336"/>
                </a:lnTo>
                <a:lnTo>
                  <a:pt x="3198" y="1317"/>
                </a:lnTo>
                <a:lnTo>
                  <a:pt x="3208" y="1301"/>
                </a:lnTo>
                <a:lnTo>
                  <a:pt x="3191" y="1269"/>
                </a:lnTo>
                <a:lnTo>
                  <a:pt x="3180" y="1236"/>
                </a:lnTo>
                <a:lnTo>
                  <a:pt x="3172" y="1203"/>
                </a:lnTo>
                <a:lnTo>
                  <a:pt x="3168" y="1170"/>
                </a:lnTo>
                <a:lnTo>
                  <a:pt x="3167" y="1141"/>
                </a:lnTo>
                <a:lnTo>
                  <a:pt x="3167" y="1134"/>
                </a:lnTo>
                <a:lnTo>
                  <a:pt x="3167" y="1127"/>
                </a:lnTo>
                <a:lnTo>
                  <a:pt x="3170" y="1091"/>
                </a:lnTo>
                <a:lnTo>
                  <a:pt x="3176" y="1057"/>
                </a:lnTo>
                <a:lnTo>
                  <a:pt x="3182" y="1024"/>
                </a:lnTo>
                <a:lnTo>
                  <a:pt x="3188" y="992"/>
                </a:lnTo>
                <a:lnTo>
                  <a:pt x="3191" y="961"/>
                </a:lnTo>
                <a:lnTo>
                  <a:pt x="3194" y="930"/>
                </a:lnTo>
                <a:lnTo>
                  <a:pt x="3191" y="902"/>
                </a:lnTo>
                <a:lnTo>
                  <a:pt x="3186" y="876"/>
                </a:lnTo>
                <a:lnTo>
                  <a:pt x="3173" y="851"/>
                </a:lnTo>
                <a:lnTo>
                  <a:pt x="2793" y="990"/>
                </a:lnTo>
                <a:lnTo>
                  <a:pt x="2793" y="769"/>
                </a:lnTo>
                <a:lnTo>
                  <a:pt x="2708" y="739"/>
                </a:lnTo>
                <a:lnTo>
                  <a:pt x="2619" y="712"/>
                </a:lnTo>
                <a:lnTo>
                  <a:pt x="2527" y="688"/>
                </a:lnTo>
                <a:lnTo>
                  <a:pt x="2430" y="668"/>
                </a:lnTo>
                <a:lnTo>
                  <a:pt x="2330" y="651"/>
                </a:lnTo>
                <a:lnTo>
                  <a:pt x="2226" y="638"/>
                </a:lnTo>
                <a:lnTo>
                  <a:pt x="2120" y="627"/>
                </a:lnTo>
                <a:lnTo>
                  <a:pt x="2012" y="621"/>
                </a:lnTo>
                <a:lnTo>
                  <a:pt x="1902" y="619"/>
                </a:lnTo>
                <a:lnTo>
                  <a:pt x="1793" y="621"/>
                </a:lnTo>
                <a:lnTo>
                  <a:pt x="1687" y="627"/>
                </a:lnTo>
                <a:lnTo>
                  <a:pt x="1582" y="636"/>
                </a:lnTo>
                <a:lnTo>
                  <a:pt x="1481" y="650"/>
                </a:lnTo>
                <a:lnTo>
                  <a:pt x="1383" y="667"/>
                </a:lnTo>
                <a:lnTo>
                  <a:pt x="1287" y="686"/>
                </a:lnTo>
                <a:lnTo>
                  <a:pt x="1196" y="709"/>
                </a:lnTo>
                <a:lnTo>
                  <a:pt x="1108" y="735"/>
                </a:lnTo>
                <a:lnTo>
                  <a:pt x="1024" y="764"/>
                </a:lnTo>
                <a:lnTo>
                  <a:pt x="1114" y="738"/>
                </a:lnTo>
                <a:lnTo>
                  <a:pt x="1207" y="715"/>
                </a:lnTo>
                <a:lnTo>
                  <a:pt x="1304" y="696"/>
                </a:lnTo>
                <a:lnTo>
                  <a:pt x="1404" y="680"/>
                </a:lnTo>
                <a:lnTo>
                  <a:pt x="1508" y="667"/>
                </a:lnTo>
                <a:lnTo>
                  <a:pt x="1614" y="657"/>
                </a:lnTo>
                <a:lnTo>
                  <a:pt x="1722" y="651"/>
                </a:lnTo>
                <a:lnTo>
                  <a:pt x="1832" y="650"/>
                </a:lnTo>
                <a:lnTo>
                  <a:pt x="1946" y="652"/>
                </a:lnTo>
                <a:lnTo>
                  <a:pt x="2057" y="657"/>
                </a:lnTo>
                <a:lnTo>
                  <a:pt x="2165" y="668"/>
                </a:lnTo>
                <a:lnTo>
                  <a:pt x="2271" y="681"/>
                </a:lnTo>
                <a:lnTo>
                  <a:pt x="2374" y="699"/>
                </a:lnTo>
                <a:lnTo>
                  <a:pt x="2472" y="719"/>
                </a:lnTo>
                <a:lnTo>
                  <a:pt x="2568" y="742"/>
                </a:lnTo>
                <a:lnTo>
                  <a:pt x="2659" y="769"/>
                </a:lnTo>
                <a:lnTo>
                  <a:pt x="2745" y="800"/>
                </a:lnTo>
                <a:lnTo>
                  <a:pt x="2745" y="1260"/>
                </a:lnTo>
                <a:lnTo>
                  <a:pt x="2727" y="1248"/>
                </a:lnTo>
                <a:lnTo>
                  <a:pt x="2706" y="1238"/>
                </a:lnTo>
                <a:lnTo>
                  <a:pt x="2670" y="1223"/>
                </a:lnTo>
                <a:lnTo>
                  <a:pt x="2628" y="1211"/>
                </a:lnTo>
                <a:lnTo>
                  <a:pt x="2579" y="1199"/>
                </a:lnTo>
                <a:lnTo>
                  <a:pt x="2525" y="1188"/>
                </a:lnTo>
                <a:lnTo>
                  <a:pt x="2464" y="1178"/>
                </a:lnTo>
                <a:lnTo>
                  <a:pt x="2399" y="1169"/>
                </a:lnTo>
                <a:lnTo>
                  <a:pt x="2329" y="1161"/>
                </a:lnTo>
                <a:lnTo>
                  <a:pt x="2256" y="1154"/>
                </a:lnTo>
                <a:lnTo>
                  <a:pt x="2178" y="1149"/>
                </a:lnTo>
                <a:lnTo>
                  <a:pt x="2097" y="1143"/>
                </a:lnTo>
                <a:lnTo>
                  <a:pt x="2013" y="1140"/>
                </a:lnTo>
                <a:lnTo>
                  <a:pt x="1927" y="1138"/>
                </a:lnTo>
                <a:lnTo>
                  <a:pt x="1839" y="1138"/>
                </a:lnTo>
                <a:lnTo>
                  <a:pt x="1750" y="1139"/>
                </a:lnTo>
                <a:lnTo>
                  <a:pt x="1667" y="1141"/>
                </a:lnTo>
                <a:lnTo>
                  <a:pt x="1589" y="1145"/>
                </a:lnTo>
                <a:lnTo>
                  <a:pt x="1517" y="1151"/>
                </a:lnTo>
                <a:lnTo>
                  <a:pt x="1449" y="1158"/>
                </a:lnTo>
                <a:lnTo>
                  <a:pt x="1387" y="1165"/>
                </a:lnTo>
                <a:lnTo>
                  <a:pt x="1331" y="1173"/>
                </a:lnTo>
                <a:lnTo>
                  <a:pt x="1279" y="1183"/>
                </a:lnTo>
                <a:lnTo>
                  <a:pt x="1232" y="1192"/>
                </a:lnTo>
                <a:lnTo>
                  <a:pt x="1188" y="1203"/>
                </a:lnTo>
                <a:lnTo>
                  <a:pt x="1150" y="1213"/>
                </a:lnTo>
                <a:lnTo>
                  <a:pt x="1115" y="1223"/>
                </a:lnTo>
                <a:lnTo>
                  <a:pt x="1084" y="1234"/>
                </a:lnTo>
                <a:lnTo>
                  <a:pt x="1142" y="1222"/>
                </a:lnTo>
                <a:lnTo>
                  <a:pt x="1207" y="1212"/>
                </a:lnTo>
                <a:lnTo>
                  <a:pt x="1278" y="1202"/>
                </a:lnTo>
                <a:lnTo>
                  <a:pt x="1356" y="1193"/>
                </a:lnTo>
                <a:lnTo>
                  <a:pt x="1439" y="1185"/>
                </a:lnTo>
                <a:lnTo>
                  <a:pt x="1527" y="1179"/>
                </a:lnTo>
                <a:lnTo>
                  <a:pt x="1618" y="1175"/>
                </a:lnTo>
                <a:lnTo>
                  <a:pt x="1714" y="1171"/>
                </a:lnTo>
                <a:lnTo>
                  <a:pt x="1812" y="1170"/>
                </a:lnTo>
                <a:lnTo>
                  <a:pt x="1903" y="1171"/>
                </a:lnTo>
                <a:lnTo>
                  <a:pt x="1992" y="1175"/>
                </a:lnTo>
                <a:lnTo>
                  <a:pt x="2078" y="1178"/>
                </a:lnTo>
                <a:lnTo>
                  <a:pt x="2160" y="1183"/>
                </a:lnTo>
                <a:lnTo>
                  <a:pt x="2236" y="1190"/>
                </a:lnTo>
                <a:lnTo>
                  <a:pt x="2310" y="1197"/>
                </a:lnTo>
                <a:lnTo>
                  <a:pt x="2378" y="1207"/>
                </a:lnTo>
                <a:lnTo>
                  <a:pt x="2441" y="1216"/>
                </a:lnTo>
                <a:lnTo>
                  <a:pt x="2498" y="1226"/>
                </a:lnTo>
                <a:lnTo>
                  <a:pt x="2548" y="1238"/>
                </a:lnTo>
                <a:lnTo>
                  <a:pt x="2589" y="1248"/>
                </a:lnTo>
                <a:lnTo>
                  <a:pt x="2624" y="1259"/>
                </a:lnTo>
                <a:lnTo>
                  <a:pt x="2652" y="1270"/>
                </a:lnTo>
                <a:lnTo>
                  <a:pt x="2670" y="1279"/>
                </a:lnTo>
                <a:lnTo>
                  <a:pt x="2683" y="1289"/>
                </a:lnTo>
                <a:lnTo>
                  <a:pt x="2693" y="1299"/>
                </a:lnTo>
                <a:lnTo>
                  <a:pt x="2695" y="1309"/>
                </a:lnTo>
                <a:lnTo>
                  <a:pt x="2691" y="1320"/>
                </a:lnTo>
                <a:lnTo>
                  <a:pt x="2679" y="1330"/>
                </a:lnTo>
                <a:lnTo>
                  <a:pt x="2660" y="1341"/>
                </a:lnTo>
                <a:lnTo>
                  <a:pt x="2633" y="1351"/>
                </a:lnTo>
                <a:lnTo>
                  <a:pt x="2600" y="1360"/>
                </a:lnTo>
                <a:lnTo>
                  <a:pt x="2560" y="1370"/>
                </a:lnTo>
                <a:lnTo>
                  <a:pt x="2515" y="1378"/>
                </a:lnTo>
                <a:lnTo>
                  <a:pt x="2463" y="1386"/>
                </a:lnTo>
                <a:lnTo>
                  <a:pt x="2406" y="1394"/>
                </a:lnTo>
                <a:lnTo>
                  <a:pt x="2345" y="1401"/>
                </a:lnTo>
                <a:lnTo>
                  <a:pt x="2278" y="1406"/>
                </a:lnTo>
                <a:lnTo>
                  <a:pt x="2208" y="1411"/>
                </a:lnTo>
                <a:lnTo>
                  <a:pt x="2134" y="1417"/>
                </a:lnTo>
                <a:lnTo>
                  <a:pt x="2056" y="1420"/>
                </a:lnTo>
                <a:lnTo>
                  <a:pt x="1976" y="1422"/>
                </a:lnTo>
                <a:lnTo>
                  <a:pt x="1893" y="1424"/>
                </a:lnTo>
                <a:lnTo>
                  <a:pt x="1807" y="1424"/>
                </a:lnTo>
                <a:lnTo>
                  <a:pt x="1713" y="1424"/>
                </a:lnTo>
                <a:lnTo>
                  <a:pt x="1622" y="1422"/>
                </a:lnTo>
                <a:lnTo>
                  <a:pt x="1534" y="1419"/>
                </a:lnTo>
                <a:lnTo>
                  <a:pt x="1449" y="1414"/>
                </a:lnTo>
                <a:lnTo>
                  <a:pt x="1369" y="1409"/>
                </a:lnTo>
                <a:lnTo>
                  <a:pt x="1295" y="1403"/>
                </a:lnTo>
                <a:lnTo>
                  <a:pt x="1235" y="1397"/>
                </a:lnTo>
                <a:lnTo>
                  <a:pt x="1179" y="1391"/>
                </a:lnTo>
                <a:lnTo>
                  <a:pt x="1128" y="1383"/>
                </a:lnTo>
                <a:lnTo>
                  <a:pt x="1082" y="1375"/>
                </a:lnTo>
                <a:lnTo>
                  <a:pt x="1041" y="1367"/>
                </a:lnTo>
                <a:lnTo>
                  <a:pt x="1006" y="1358"/>
                </a:lnTo>
                <a:lnTo>
                  <a:pt x="975" y="1349"/>
                </a:lnTo>
                <a:lnTo>
                  <a:pt x="952" y="1339"/>
                </a:lnTo>
                <a:lnTo>
                  <a:pt x="934" y="1329"/>
                </a:lnTo>
                <a:lnTo>
                  <a:pt x="923" y="1319"/>
                </a:lnTo>
                <a:lnTo>
                  <a:pt x="920" y="1309"/>
                </a:lnTo>
                <a:lnTo>
                  <a:pt x="920" y="1022"/>
                </a:lnTo>
                <a:lnTo>
                  <a:pt x="917" y="1021"/>
                </a:lnTo>
                <a:lnTo>
                  <a:pt x="914" y="1020"/>
                </a:lnTo>
                <a:lnTo>
                  <a:pt x="5" y="689"/>
                </a:lnTo>
                <a:lnTo>
                  <a:pt x="2" y="688"/>
                </a:lnTo>
                <a:lnTo>
                  <a:pt x="1" y="687"/>
                </a:lnTo>
                <a:lnTo>
                  <a:pt x="0" y="687"/>
                </a:lnTo>
                <a:lnTo>
                  <a:pt x="0" y="676"/>
                </a:lnTo>
                <a:lnTo>
                  <a:pt x="0" y="675"/>
                </a:lnTo>
                <a:lnTo>
                  <a:pt x="0" y="674"/>
                </a:lnTo>
                <a:lnTo>
                  <a:pt x="0" y="673"/>
                </a:lnTo>
                <a:lnTo>
                  <a:pt x="1" y="672"/>
                </a:lnTo>
                <a:lnTo>
                  <a:pt x="2" y="670"/>
                </a:lnTo>
                <a:lnTo>
                  <a:pt x="5" y="669"/>
                </a:lnTo>
                <a:lnTo>
                  <a:pt x="1843" y="1"/>
                </a:lnTo>
                <a:lnTo>
                  <a:pt x="1852" y="0"/>
                </a:lnTo>
                <a:close/>
              </a:path>
            </a:pathLst>
          </a:custGeom>
          <a:solidFill>
            <a:srgbClr val="FF9900"/>
          </a:solidFill>
          <a:ln w="0">
            <a:solidFill>
              <a:srgbClr val="FF9900"/>
            </a:solidFill>
            <a:prstDash val="solid"/>
            <a:round/>
            <a:headEnd/>
            <a:tailEnd/>
          </a:ln>
        </p:spPr>
        <p:txBody>
          <a:bodyPr/>
          <a:lstStyle/>
          <a:p>
            <a:endParaRPr lang="en-US"/>
          </a:p>
        </p:txBody>
      </p:sp>
      <p:sp>
        <p:nvSpPr>
          <p:cNvPr id="53268" name="Freeform 33"/>
          <p:cNvSpPr>
            <a:spLocks noEditPoints="1"/>
          </p:cNvSpPr>
          <p:nvPr/>
        </p:nvSpPr>
        <p:spPr bwMode="auto">
          <a:xfrm>
            <a:off x="8905875" y="1534360"/>
            <a:ext cx="768350" cy="549275"/>
          </a:xfrm>
          <a:custGeom>
            <a:avLst/>
            <a:gdLst>
              <a:gd name="T0" fmla="*/ 2147483647 w 630"/>
              <a:gd name="T1" fmla="*/ 2147483647 h 410"/>
              <a:gd name="T2" fmla="*/ 2147483647 w 630"/>
              <a:gd name="T3" fmla="*/ 2147483647 h 410"/>
              <a:gd name="T4" fmla="*/ 2147483647 w 630"/>
              <a:gd name="T5" fmla="*/ 2147483647 h 410"/>
              <a:gd name="T6" fmla="*/ 2147483647 w 630"/>
              <a:gd name="T7" fmla="*/ 2147483647 h 410"/>
              <a:gd name="T8" fmla="*/ 2147483647 w 630"/>
              <a:gd name="T9" fmla="*/ 2147483647 h 410"/>
              <a:gd name="T10" fmla="*/ 2147483647 w 630"/>
              <a:gd name="T11" fmla="*/ 2147483647 h 410"/>
              <a:gd name="T12" fmla="*/ 2147483647 w 630"/>
              <a:gd name="T13" fmla="*/ 2147483647 h 410"/>
              <a:gd name="T14" fmla="*/ 2147483647 w 630"/>
              <a:gd name="T15" fmla="*/ 0 h 410"/>
              <a:gd name="T16" fmla="*/ 2147483647 w 630"/>
              <a:gd name="T17" fmla="*/ 2147483647 h 410"/>
              <a:gd name="T18" fmla="*/ 2147483647 w 630"/>
              <a:gd name="T19" fmla="*/ 2147483647 h 410"/>
              <a:gd name="T20" fmla="*/ 2147483647 w 630"/>
              <a:gd name="T21" fmla="*/ 2147483647 h 410"/>
              <a:gd name="T22" fmla="*/ 2147483647 w 630"/>
              <a:gd name="T23" fmla="*/ 2147483647 h 410"/>
              <a:gd name="T24" fmla="*/ 2147483647 w 630"/>
              <a:gd name="T25" fmla="*/ 2147483647 h 410"/>
              <a:gd name="T26" fmla="*/ 2147483647 w 630"/>
              <a:gd name="T27" fmla="*/ 2147483647 h 410"/>
              <a:gd name="T28" fmla="*/ 2147483647 w 630"/>
              <a:gd name="T29" fmla="*/ 2147483647 h 410"/>
              <a:gd name="T30" fmla="*/ 2147483647 w 630"/>
              <a:gd name="T31" fmla="*/ 2147483647 h 410"/>
              <a:gd name="T32" fmla="*/ 2147483647 w 630"/>
              <a:gd name="T33" fmla="*/ 2147483647 h 410"/>
              <a:gd name="T34" fmla="*/ 0 w 630"/>
              <a:gd name="T35" fmla="*/ 2147483647 h 410"/>
              <a:gd name="T36" fmla="*/ 2147483647 w 630"/>
              <a:gd name="T37" fmla="*/ 2147483647 h 410"/>
              <a:gd name="T38" fmla="*/ 2147483647 w 630"/>
              <a:gd name="T39" fmla="*/ 2147483647 h 410"/>
              <a:gd name="T40" fmla="*/ 2147483647 w 630"/>
              <a:gd name="T41" fmla="*/ 2147483647 h 410"/>
              <a:gd name="T42" fmla="*/ 2147483647 w 630"/>
              <a:gd name="T43" fmla="*/ 2147483647 h 410"/>
              <a:gd name="T44" fmla="*/ 2147483647 w 630"/>
              <a:gd name="T45" fmla="*/ 2147483647 h 410"/>
              <a:gd name="T46" fmla="*/ 2147483647 w 630"/>
              <a:gd name="T47" fmla="*/ 2147483647 h 410"/>
              <a:gd name="T48" fmla="*/ 2147483647 w 630"/>
              <a:gd name="T49" fmla="*/ 2147483647 h 410"/>
              <a:gd name="T50" fmla="*/ 2147483647 w 630"/>
              <a:gd name="T51" fmla="*/ 2147483647 h 410"/>
              <a:gd name="T52" fmla="*/ 2147483647 w 630"/>
              <a:gd name="T53" fmla="*/ 2147483647 h 410"/>
              <a:gd name="T54" fmla="*/ 2147483647 w 630"/>
              <a:gd name="T55" fmla="*/ 2147483647 h 410"/>
              <a:gd name="T56" fmla="*/ 2147483647 w 630"/>
              <a:gd name="T57" fmla="*/ 2147483647 h 410"/>
              <a:gd name="T58" fmla="*/ 2147483647 w 630"/>
              <a:gd name="T59" fmla="*/ 2147483647 h 410"/>
              <a:gd name="T60" fmla="*/ 2147483647 w 630"/>
              <a:gd name="T61" fmla="*/ 2147483647 h 410"/>
              <a:gd name="T62" fmla="*/ 2147483647 w 630"/>
              <a:gd name="T63" fmla="*/ 2147483647 h 410"/>
              <a:gd name="T64" fmla="*/ 2147483647 w 630"/>
              <a:gd name="T65" fmla="*/ 2147483647 h 410"/>
              <a:gd name="T66" fmla="*/ 2147483647 w 630"/>
              <a:gd name="T67" fmla="*/ 2147483647 h 410"/>
              <a:gd name="T68" fmla="*/ 2147483647 w 630"/>
              <a:gd name="T69" fmla="*/ 2147483647 h 410"/>
              <a:gd name="T70" fmla="*/ 2147483647 w 630"/>
              <a:gd name="T71" fmla="*/ 2147483647 h 410"/>
              <a:gd name="T72" fmla="*/ 2147483647 w 630"/>
              <a:gd name="T73" fmla="*/ 2147483647 h 410"/>
              <a:gd name="T74" fmla="*/ 2147483647 w 630"/>
              <a:gd name="T75" fmla="*/ 2147483647 h 410"/>
              <a:gd name="T76" fmla="*/ 2147483647 w 630"/>
              <a:gd name="T77" fmla="*/ 2147483647 h 410"/>
              <a:gd name="T78" fmla="*/ 2147483647 w 630"/>
              <a:gd name="T79" fmla="*/ 2147483647 h 410"/>
              <a:gd name="T80" fmla="*/ 2147483647 w 630"/>
              <a:gd name="T81" fmla="*/ 2147483647 h 410"/>
              <a:gd name="T82" fmla="*/ 2147483647 w 630"/>
              <a:gd name="T83" fmla="*/ 2147483647 h 410"/>
              <a:gd name="T84" fmla="*/ 2147483647 w 630"/>
              <a:gd name="T85" fmla="*/ 2147483647 h 410"/>
              <a:gd name="T86" fmla="*/ 2147483647 w 630"/>
              <a:gd name="T87" fmla="*/ 2147483647 h 410"/>
              <a:gd name="T88" fmla="*/ 2147483647 w 630"/>
              <a:gd name="T89" fmla="*/ 2147483647 h 410"/>
              <a:gd name="T90" fmla="*/ 2147483647 w 630"/>
              <a:gd name="T91" fmla="*/ 2147483647 h 410"/>
              <a:gd name="T92" fmla="*/ 2147483647 w 630"/>
              <a:gd name="T93" fmla="*/ 2147483647 h 410"/>
              <a:gd name="T94" fmla="*/ 2147483647 w 630"/>
              <a:gd name="T95" fmla="*/ 2147483647 h 410"/>
              <a:gd name="T96" fmla="*/ 2147483647 w 630"/>
              <a:gd name="T97" fmla="*/ 2147483647 h 410"/>
              <a:gd name="T98" fmla="*/ 2147483647 w 630"/>
              <a:gd name="T99" fmla="*/ 2147483647 h 410"/>
              <a:gd name="T100" fmla="*/ 2147483647 w 630"/>
              <a:gd name="T101" fmla="*/ 2147483647 h 410"/>
              <a:gd name="T102" fmla="*/ 2147483647 w 630"/>
              <a:gd name="T103" fmla="*/ 2147483647 h 410"/>
              <a:gd name="T104" fmla="*/ 2147483647 w 630"/>
              <a:gd name="T105" fmla="*/ 2147483647 h 410"/>
              <a:gd name="T106" fmla="*/ 2147483647 w 630"/>
              <a:gd name="T107" fmla="*/ 2147483647 h 410"/>
              <a:gd name="T108" fmla="*/ 2147483647 w 630"/>
              <a:gd name="T109" fmla="*/ 2147483647 h 41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0"/>
              <a:gd name="T166" fmla="*/ 0 h 410"/>
              <a:gd name="T167" fmla="*/ 630 w 630"/>
              <a:gd name="T168" fmla="*/ 410 h 41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0" h="410">
                <a:moveTo>
                  <a:pt x="616" y="176"/>
                </a:moveTo>
                <a:lnTo>
                  <a:pt x="582" y="170"/>
                </a:lnTo>
                <a:lnTo>
                  <a:pt x="578" y="154"/>
                </a:lnTo>
                <a:lnTo>
                  <a:pt x="574" y="138"/>
                </a:lnTo>
                <a:lnTo>
                  <a:pt x="566" y="122"/>
                </a:lnTo>
                <a:lnTo>
                  <a:pt x="556" y="108"/>
                </a:lnTo>
                <a:lnTo>
                  <a:pt x="572" y="68"/>
                </a:lnTo>
                <a:lnTo>
                  <a:pt x="572" y="62"/>
                </a:lnTo>
                <a:lnTo>
                  <a:pt x="570" y="56"/>
                </a:lnTo>
                <a:lnTo>
                  <a:pt x="566" y="54"/>
                </a:lnTo>
                <a:lnTo>
                  <a:pt x="560" y="52"/>
                </a:lnTo>
                <a:lnTo>
                  <a:pt x="510" y="58"/>
                </a:lnTo>
                <a:lnTo>
                  <a:pt x="490" y="46"/>
                </a:lnTo>
                <a:lnTo>
                  <a:pt x="470" y="34"/>
                </a:lnTo>
                <a:lnTo>
                  <a:pt x="448" y="24"/>
                </a:lnTo>
                <a:lnTo>
                  <a:pt x="426" y="16"/>
                </a:lnTo>
                <a:lnTo>
                  <a:pt x="402" y="10"/>
                </a:lnTo>
                <a:lnTo>
                  <a:pt x="378" y="4"/>
                </a:lnTo>
                <a:lnTo>
                  <a:pt x="352" y="2"/>
                </a:lnTo>
                <a:lnTo>
                  <a:pt x="324" y="0"/>
                </a:lnTo>
                <a:lnTo>
                  <a:pt x="298" y="2"/>
                </a:lnTo>
                <a:lnTo>
                  <a:pt x="272" y="4"/>
                </a:lnTo>
                <a:lnTo>
                  <a:pt x="248" y="10"/>
                </a:lnTo>
                <a:lnTo>
                  <a:pt x="224" y="16"/>
                </a:lnTo>
                <a:lnTo>
                  <a:pt x="200" y="24"/>
                </a:lnTo>
                <a:lnTo>
                  <a:pt x="180" y="34"/>
                </a:lnTo>
                <a:lnTo>
                  <a:pt x="158" y="46"/>
                </a:lnTo>
                <a:lnTo>
                  <a:pt x="140" y="58"/>
                </a:lnTo>
                <a:lnTo>
                  <a:pt x="124" y="72"/>
                </a:lnTo>
                <a:lnTo>
                  <a:pt x="108" y="88"/>
                </a:lnTo>
                <a:lnTo>
                  <a:pt x="96" y="104"/>
                </a:lnTo>
                <a:lnTo>
                  <a:pt x="84" y="120"/>
                </a:lnTo>
                <a:lnTo>
                  <a:pt x="76" y="138"/>
                </a:lnTo>
                <a:lnTo>
                  <a:pt x="70" y="158"/>
                </a:lnTo>
                <a:lnTo>
                  <a:pt x="66" y="176"/>
                </a:lnTo>
                <a:lnTo>
                  <a:pt x="64" y="196"/>
                </a:lnTo>
                <a:lnTo>
                  <a:pt x="50" y="200"/>
                </a:lnTo>
                <a:lnTo>
                  <a:pt x="34" y="198"/>
                </a:lnTo>
                <a:lnTo>
                  <a:pt x="26" y="196"/>
                </a:lnTo>
                <a:lnTo>
                  <a:pt x="18" y="192"/>
                </a:lnTo>
                <a:lnTo>
                  <a:pt x="12" y="186"/>
                </a:lnTo>
                <a:lnTo>
                  <a:pt x="6" y="178"/>
                </a:lnTo>
                <a:lnTo>
                  <a:pt x="2" y="174"/>
                </a:lnTo>
                <a:lnTo>
                  <a:pt x="0" y="174"/>
                </a:lnTo>
                <a:lnTo>
                  <a:pt x="0" y="176"/>
                </a:lnTo>
                <a:lnTo>
                  <a:pt x="0" y="188"/>
                </a:lnTo>
                <a:lnTo>
                  <a:pt x="4" y="200"/>
                </a:lnTo>
                <a:lnTo>
                  <a:pt x="10" y="216"/>
                </a:lnTo>
                <a:lnTo>
                  <a:pt x="18" y="230"/>
                </a:lnTo>
                <a:lnTo>
                  <a:pt x="24" y="236"/>
                </a:lnTo>
                <a:lnTo>
                  <a:pt x="32" y="242"/>
                </a:lnTo>
                <a:lnTo>
                  <a:pt x="40" y="246"/>
                </a:lnTo>
                <a:lnTo>
                  <a:pt x="50" y="250"/>
                </a:lnTo>
                <a:lnTo>
                  <a:pt x="62" y="252"/>
                </a:lnTo>
                <a:lnTo>
                  <a:pt x="74" y="252"/>
                </a:lnTo>
                <a:lnTo>
                  <a:pt x="82" y="270"/>
                </a:lnTo>
                <a:lnTo>
                  <a:pt x="94" y="286"/>
                </a:lnTo>
                <a:lnTo>
                  <a:pt x="106" y="302"/>
                </a:lnTo>
                <a:lnTo>
                  <a:pt x="120" y="318"/>
                </a:lnTo>
                <a:lnTo>
                  <a:pt x="120" y="410"/>
                </a:lnTo>
                <a:lnTo>
                  <a:pt x="176" y="410"/>
                </a:lnTo>
                <a:lnTo>
                  <a:pt x="198" y="368"/>
                </a:lnTo>
                <a:lnTo>
                  <a:pt x="228" y="378"/>
                </a:lnTo>
                <a:lnTo>
                  <a:pt x="258" y="386"/>
                </a:lnTo>
                <a:lnTo>
                  <a:pt x="290" y="390"/>
                </a:lnTo>
                <a:lnTo>
                  <a:pt x="324" y="392"/>
                </a:lnTo>
                <a:lnTo>
                  <a:pt x="358" y="390"/>
                </a:lnTo>
                <a:lnTo>
                  <a:pt x="390" y="386"/>
                </a:lnTo>
                <a:lnTo>
                  <a:pt x="422" y="378"/>
                </a:lnTo>
                <a:lnTo>
                  <a:pt x="450" y="368"/>
                </a:lnTo>
                <a:lnTo>
                  <a:pt x="474" y="410"/>
                </a:lnTo>
                <a:lnTo>
                  <a:pt x="528" y="410"/>
                </a:lnTo>
                <a:lnTo>
                  <a:pt x="528" y="318"/>
                </a:lnTo>
                <a:lnTo>
                  <a:pt x="540" y="306"/>
                </a:lnTo>
                <a:lnTo>
                  <a:pt x="550" y="292"/>
                </a:lnTo>
                <a:lnTo>
                  <a:pt x="596" y="300"/>
                </a:lnTo>
                <a:lnTo>
                  <a:pt x="602" y="300"/>
                </a:lnTo>
                <a:lnTo>
                  <a:pt x="608" y="298"/>
                </a:lnTo>
                <a:lnTo>
                  <a:pt x="612" y="292"/>
                </a:lnTo>
                <a:lnTo>
                  <a:pt x="614" y="286"/>
                </a:lnTo>
                <a:lnTo>
                  <a:pt x="630" y="194"/>
                </a:lnTo>
                <a:lnTo>
                  <a:pt x="628" y="188"/>
                </a:lnTo>
                <a:lnTo>
                  <a:pt x="626" y="182"/>
                </a:lnTo>
                <a:lnTo>
                  <a:pt x="622" y="178"/>
                </a:lnTo>
                <a:lnTo>
                  <a:pt x="616" y="176"/>
                </a:lnTo>
                <a:close/>
                <a:moveTo>
                  <a:pt x="422" y="78"/>
                </a:moveTo>
                <a:lnTo>
                  <a:pt x="422" y="78"/>
                </a:lnTo>
                <a:lnTo>
                  <a:pt x="418" y="84"/>
                </a:lnTo>
                <a:lnTo>
                  <a:pt x="414" y="88"/>
                </a:lnTo>
                <a:lnTo>
                  <a:pt x="408" y="90"/>
                </a:lnTo>
                <a:lnTo>
                  <a:pt x="402" y="88"/>
                </a:lnTo>
                <a:lnTo>
                  <a:pt x="382" y="84"/>
                </a:lnTo>
                <a:lnTo>
                  <a:pt x="364" y="80"/>
                </a:lnTo>
                <a:lnTo>
                  <a:pt x="344" y="78"/>
                </a:lnTo>
                <a:lnTo>
                  <a:pt x="324" y="76"/>
                </a:lnTo>
                <a:lnTo>
                  <a:pt x="304" y="78"/>
                </a:lnTo>
                <a:lnTo>
                  <a:pt x="286" y="80"/>
                </a:lnTo>
                <a:lnTo>
                  <a:pt x="266" y="84"/>
                </a:lnTo>
                <a:lnTo>
                  <a:pt x="248" y="88"/>
                </a:lnTo>
                <a:lnTo>
                  <a:pt x="242" y="90"/>
                </a:lnTo>
                <a:lnTo>
                  <a:pt x="238" y="88"/>
                </a:lnTo>
                <a:lnTo>
                  <a:pt x="234" y="86"/>
                </a:lnTo>
                <a:lnTo>
                  <a:pt x="230" y="84"/>
                </a:lnTo>
                <a:lnTo>
                  <a:pt x="228" y="78"/>
                </a:lnTo>
                <a:lnTo>
                  <a:pt x="226" y="72"/>
                </a:lnTo>
                <a:lnTo>
                  <a:pt x="228" y="66"/>
                </a:lnTo>
                <a:lnTo>
                  <a:pt x="232" y="62"/>
                </a:lnTo>
                <a:lnTo>
                  <a:pt x="238" y="58"/>
                </a:lnTo>
                <a:lnTo>
                  <a:pt x="258" y="52"/>
                </a:lnTo>
                <a:lnTo>
                  <a:pt x="280" y="48"/>
                </a:lnTo>
                <a:lnTo>
                  <a:pt x="302" y="46"/>
                </a:lnTo>
                <a:lnTo>
                  <a:pt x="324" y="44"/>
                </a:lnTo>
                <a:lnTo>
                  <a:pt x="346" y="46"/>
                </a:lnTo>
                <a:lnTo>
                  <a:pt x="368" y="48"/>
                </a:lnTo>
                <a:lnTo>
                  <a:pt x="390" y="52"/>
                </a:lnTo>
                <a:lnTo>
                  <a:pt x="412" y="58"/>
                </a:lnTo>
                <a:lnTo>
                  <a:pt x="416" y="62"/>
                </a:lnTo>
                <a:lnTo>
                  <a:pt x="420" y="66"/>
                </a:lnTo>
                <a:lnTo>
                  <a:pt x="422" y="72"/>
                </a:lnTo>
                <a:lnTo>
                  <a:pt x="422" y="78"/>
                </a:lnTo>
                <a:close/>
                <a:moveTo>
                  <a:pt x="512" y="180"/>
                </a:moveTo>
                <a:lnTo>
                  <a:pt x="512" y="180"/>
                </a:lnTo>
                <a:lnTo>
                  <a:pt x="504" y="178"/>
                </a:lnTo>
                <a:lnTo>
                  <a:pt x="496" y="174"/>
                </a:lnTo>
                <a:lnTo>
                  <a:pt x="492" y="168"/>
                </a:lnTo>
                <a:lnTo>
                  <a:pt x="490" y="158"/>
                </a:lnTo>
                <a:lnTo>
                  <a:pt x="492" y="150"/>
                </a:lnTo>
                <a:lnTo>
                  <a:pt x="496" y="144"/>
                </a:lnTo>
                <a:lnTo>
                  <a:pt x="504" y="140"/>
                </a:lnTo>
                <a:lnTo>
                  <a:pt x="512" y="138"/>
                </a:lnTo>
                <a:lnTo>
                  <a:pt x="520" y="140"/>
                </a:lnTo>
                <a:lnTo>
                  <a:pt x="526" y="144"/>
                </a:lnTo>
                <a:lnTo>
                  <a:pt x="532" y="150"/>
                </a:lnTo>
                <a:lnTo>
                  <a:pt x="532" y="158"/>
                </a:lnTo>
                <a:lnTo>
                  <a:pt x="532" y="168"/>
                </a:lnTo>
                <a:lnTo>
                  <a:pt x="526" y="174"/>
                </a:lnTo>
                <a:lnTo>
                  <a:pt x="520" y="178"/>
                </a:lnTo>
                <a:lnTo>
                  <a:pt x="512" y="180"/>
                </a:lnTo>
                <a:close/>
              </a:path>
            </a:pathLst>
          </a:custGeom>
          <a:solidFill>
            <a:srgbClr val="FF9900"/>
          </a:solidFill>
          <a:ln w="9525">
            <a:noFill/>
            <a:round/>
            <a:headEnd/>
            <a:tailEnd/>
          </a:ln>
        </p:spPr>
        <p:txBody>
          <a:bodyPr/>
          <a:lstStyle/>
          <a:p>
            <a:endParaRPr lang="en-US"/>
          </a:p>
        </p:txBody>
      </p:sp>
      <p:grpSp>
        <p:nvGrpSpPr>
          <p:cNvPr id="53269" name="Group 82"/>
          <p:cNvGrpSpPr>
            <a:grpSpLocks/>
          </p:cNvGrpSpPr>
          <p:nvPr/>
        </p:nvGrpSpPr>
        <p:grpSpPr bwMode="auto">
          <a:xfrm>
            <a:off x="6850063" y="1477209"/>
            <a:ext cx="692150" cy="687388"/>
            <a:chOff x="3832" y="3584"/>
            <a:chExt cx="436" cy="433"/>
          </a:xfrm>
        </p:grpSpPr>
        <p:sp>
          <p:nvSpPr>
            <p:cNvPr id="53311" name="Freeform 126"/>
            <p:cNvSpPr>
              <a:spLocks noEditPoints="1"/>
            </p:cNvSpPr>
            <p:nvPr/>
          </p:nvSpPr>
          <p:spPr bwMode="auto">
            <a:xfrm>
              <a:off x="3832" y="3584"/>
              <a:ext cx="436" cy="433"/>
            </a:xfrm>
            <a:custGeom>
              <a:avLst/>
              <a:gdLst>
                <a:gd name="T0" fmla="*/ 6747 w 2181"/>
                <a:gd name="T1" fmla="*/ 2165 h 2163"/>
                <a:gd name="T2" fmla="*/ 4870 w 2181"/>
                <a:gd name="T3" fmla="*/ 2904 h 2163"/>
                <a:gd name="T4" fmla="*/ 3424 w 2181"/>
                <a:gd name="T5" fmla="*/ 4113 h 2163"/>
                <a:gd name="T6" fmla="*/ 2536 w 2181"/>
                <a:gd name="T7" fmla="*/ 5604 h 2163"/>
                <a:gd name="T8" fmla="*/ 2194 w 2181"/>
                <a:gd name="T9" fmla="*/ 7246 h 2163"/>
                <a:gd name="T10" fmla="*/ 2397 w 2181"/>
                <a:gd name="T11" fmla="*/ 8915 h 2163"/>
                <a:gd name="T12" fmla="*/ 3171 w 2181"/>
                <a:gd name="T13" fmla="*/ 10468 h 2163"/>
                <a:gd name="T14" fmla="*/ 15447 w 2181"/>
                <a:gd name="T15" fmla="*/ 24006 h 2163"/>
                <a:gd name="T16" fmla="*/ 17033 w 2181"/>
                <a:gd name="T17" fmla="*/ 25012 h 2163"/>
                <a:gd name="T18" fmla="*/ 18884 w 2181"/>
                <a:gd name="T19" fmla="*/ 25483 h 2163"/>
                <a:gd name="T20" fmla="*/ 20901 w 2181"/>
                <a:gd name="T21" fmla="*/ 25381 h 2163"/>
                <a:gd name="T22" fmla="*/ 22791 w 2181"/>
                <a:gd name="T23" fmla="*/ 24643 h 2163"/>
                <a:gd name="T24" fmla="*/ 24211 w 2181"/>
                <a:gd name="T25" fmla="*/ 23420 h 2163"/>
                <a:gd name="T26" fmla="*/ 25111 w 2181"/>
                <a:gd name="T27" fmla="*/ 21943 h 2163"/>
                <a:gd name="T28" fmla="*/ 25454 w 2181"/>
                <a:gd name="T29" fmla="*/ 20300 h 2163"/>
                <a:gd name="T30" fmla="*/ 25251 w 2181"/>
                <a:gd name="T31" fmla="*/ 18632 h 2163"/>
                <a:gd name="T32" fmla="*/ 24490 w 2181"/>
                <a:gd name="T33" fmla="*/ 17078 h 2163"/>
                <a:gd name="T34" fmla="*/ 12213 w 2181"/>
                <a:gd name="T35" fmla="*/ 3540 h 2163"/>
                <a:gd name="T36" fmla="*/ 10615 w 2181"/>
                <a:gd name="T37" fmla="*/ 2534 h 2163"/>
                <a:gd name="T38" fmla="*/ 8751 w 2181"/>
                <a:gd name="T39" fmla="*/ 2063 h 2163"/>
                <a:gd name="T40" fmla="*/ 8903 w 2181"/>
                <a:gd name="T41" fmla="*/ 25 h 2163"/>
                <a:gd name="T42" fmla="*/ 11199 w 2181"/>
                <a:gd name="T43" fmla="*/ 548 h 2163"/>
                <a:gd name="T44" fmla="*/ 13215 w 2181"/>
                <a:gd name="T45" fmla="*/ 1656 h 2163"/>
                <a:gd name="T46" fmla="*/ 25784 w 2181"/>
                <a:gd name="T47" fmla="*/ 15295 h 2163"/>
                <a:gd name="T48" fmla="*/ 27001 w 2181"/>
                <a:gd name="T49" fmla="*/ 17116 h 2163"/>
                <a:gd name="T50" fmla="*/ 27585 w 2181"/>
                <a:gd name="T51" fmla="*/ 19077 h 2163"/>
                <a:gd name="T52" fmla="*/ 27585 w 2181"/>
                <a:gd name="T53" fmla="*/ 21102 h 2163"/>
                <a:gd name="T54" fmla="*/ 27001 w 2181"/>
                <a:gd name="T55" fmla="*/ 23038 h 2163"/>
                <a:gd name="T56" fmla="*/ 25822 w 2181"/>
                <a:gd name="T57" fmla="*/ 24808 h 2163"/>
                <a:gd name="T58" fmla="*/ 24173 w 2181"/>
                <a:gd name="T59" fmla="*/ 26209 h 2163"/>
                <a:gd name="T60" fmla="*/ 22309 w 2181"/>
                <a:gd name="T61" fmla="*/ 27101 h 2163"/>
                <a:gd name="T62" fmla="*/ 20254 w 2181"/>
                <a:gd name="T63" fmla="*/ 27521 h 2163"/>
                <a:gd name="T64" fmla="*/ 17959 w 2181"/>
                <a:gd name="T65" fmla="*/ 27406 h 2163"/>
                <a:gd name="T66" fmla="*/ 15739 w 2181"/>
                <a:gd name="T67" fmla="*/ 26680 h 2163"/>
                <a:gd name="T68" fmla="*/ 13837 w 2181"/>
                <a:gd name="T69" fmla="*/ 25394 h 2163"/>
                <a:gd name="T70" fmla="*/ 1382 w 2181"/>
                <a:gd name="T71" fmla="*/ 11666 h 2163"/>
                <a:gd name="T72" fmla="*/ 380 w 2181"/>
                <a:gd name="T73" fmla="*/ 9793 h 2163"/>
                <a:gd name="T74" fmla="*/ 0 w 2181"/>
                <a:gd name="T75" fmla="*/ 7794 h 2163"/>
                <a:gd name="T76" fmla="*/ 203 w 2181"/>
                <a:gd name="T77" fmla="*/ 5782 h 2163"/>
                <a:gd name="T78" fmla="*/ 977 w 2181"/>
                <a:gd name="T79" fmla="*/ 3884 h 2163"/>
                <a:gd name="T80" fmla="*/ 2334 w 2181"/>
                <a:gd name="T81" fmla="*/ 2203 h 2163"/>
                <a:gd name="T82" fmla="*/ 4071 w 2181"/>
                <a:gd name="T83" fmla="*/ 981 h 2163"/>
                <a:gd name="T84" fmla="*/ 6011 w 2181"/>
                <a:gd name="T85" fmla="*/ 242 h 2163"/>
                <a:gd name="T86" fmla="*/ 8104 w 2181"/>
                <a:gd name="T87" fmla="*/ 0 h 21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81"/>
                <a:gd name="T133" fmla="*/ 0 h 2163"/>
                <a:gd name="T134" fmla="*/ 2181 w 2181"/>
                <a:gd name="T135" fmla="*/ 2163 h 21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81" h="2163">
                  <a:moveTo>
                    <a:pt x="639" y="158"/>
                  </a:moveTo>
                  <a:lnTo>
                    <a:pt x="585" y="162"/>
                  </a:lnTo>
                  <a:lnTo>
                    <a:pt x="532" y="170"/>
                  </a:lnTo>
                  <a:lnTo>
                    <a:pt x="481" y="184"/>
                  </a:lnTo>
                  <a:lnTo>
                    <a:pt x="431" y="204"/>
                  </a:lnTo>
                  <a:lnTo>
                    <a:pt x="384" y="228"/>
                  </a:lnTo>
                  <a:lnTo>
                    <a:pt x="340" y="257"/>
                  </a:lnTo>
                  <a:lnTo>
                    <a:pt x="303" y="289"/>
                  </a:lnTo>
                  <a:lnTo>
                    <a:pt x="270" y="323"/>
                  </a:lnTo>
                  <a:lnTo>
                    <a:pt x="242" y="360"/>
                  </a:lnTo>
                  <a:lnTo>
                    <a:pt x="220" y="400"/>
                  </a:lnTo>
                  <a:lnTo>
                    <a:pt x="200" y="440"/>
                  </a:lnTo>
                  <a:lnTo>
                    <a:pt x="187" y="482"/>
                  </a:lnTo>
                  <a:lnTo>
                    <a:pt x="177" y="525"/>
                  </a:lnTo>
                  <a:lnTo>
                    <a:pt x="173" y="569"/>
                  </a:lnTo>
                  <a:lnTo>
                    <a:pt x="173" y="612"/>
                  </a:lnTo>
                  <a:lnTo>
                    <a:pt x="179" y="656"/>
                  </a:lnTo>
                  <a:lnTo>
                    <a:pt x="189" y="700"/>
                  </a:lnTo>
                  <a:lnTo>
                    <a:pt x="205" y="742"/>
                  </a:lnTo>
                  <a:lnTo>
                    <a:pt x="225" y="782"/>
                  </a:lnTo>
                  <a:lnTo>
                    <a:pt x="250" y="822"/>
                  </a:lnTo>
                  <a:lnTo>
                    <a:pt x="280" y="859"/>
                  </a:lnTo>
                  <a:lnTo>
                    <a:pt x="1182" y="1850"/>
                  </a:lnTo>
                  <a:lnTo>
                    <a:pt x="1218" y="1885"/>
                  </a:lnTo>
                  <a:lnTo>
                    <a:pt x="1256" y="1916"/>
                  </a:lnTo>
                  <a:lnTo>
                    <a:pt x="1298" y="1941"/>
                  </a:lnTo>
                  <a:lnTo>
                    <a:pt x="1343" y="1964"/>
                  </a:lnTo>
                  <a:lnTo>
                    <a:pt x="1390" y="1982"/>
                  </a:lnTo>
                  <a:lnTo>
                    <a:pt x="1438" y="1994"/>
                  </a:lnTo>
                  <a:lnTo>
                    <a:pt x="1489" y="2001"/>
                  </a:lnTo>
                  <a:lnTo>
                    <a:pt x="1541" y="2004"/>
                  </a:lnTo>
                  <a:lnTo>
                    <a:pt x="1595" y="2001"/>
                  </a:lnTo>
                  <a:lnTo>
                    <a:pt x="1648" y="1993"/>
                  </a:lnTo>
                  <a:lnTo>
                    <a:pt x="1700" y="1979"/>
                  </a:lnTo>
                  <a:lnTo>
                    <a:pt x="1749" y="1959"/>
                  </a:lnTo>
                  <a:lnTo>
                    <a:pt x="1797" y="1935"/>
                  </a:lnTo>
                  <a:lnTo>
                    <a:pt x="1839" y="1905"/>
                  </a:lnTo>
                  <a:lnTo>
                    <a:pt x="1877" y="1873"/>
                  </a:lnTo>
                  <a:lnTo>
                    <a:pt x="1909" y="1839"/>
                  </a:lnTo>
                  <a:lnTo>
                    <a:pt x="1937" y="1802"/>
                  </a:lnTo>
                  <a:lnTo>
                    <a:pt x="1961" y="1763"/>
                  </a:lnTo>
                  <a:lnTo>
                    <a:pt x="1980" y="1723"/>
                  </a:lnTo>
                  <a:lnTo>
                    <a:pt x="1994" y="1681"/>
                  </a:lnTo>
                  <a:lnTo>
                    <a:pt x="2003" y="1637"/>
                  </a:lnTo>
                  <a:lnTo>
                    <a:pt x="2007" y="1594"/>
                  </a:lnTo>
                  <a:lnTo>
                    <a:pt x="2007" y="1550"/>
                  </a:lnTo>
                  <a:lnTo>
                    <a:pt x="2002" y="1506"/>
                  </a:lnTo>
                  <a:lnTo>
                    <a:pt x="1991" y="1463"/>
                  </a:lnTo>
                  <a:lnTo>
                    <a:pt x="1976" y="1421"/>
                  </a:lnTo>
                  <a:lnTo>
                    <a:pt x="1955" y="1381"/>
                  </a:lnTo>
                  <a:lnTo>
                    <a:pt x="1931" y="1341"/>
                  </a:lnTo>
                  <a:lnTo>
                    <a:pt x="1900" y="1303"/>
                  </a:lnTo>
                  <a:lnTo>
                    <a:pt x="998" y="312"/>
                  </a:lnTo>
                  <a:lnTo>
                    <a:pt x="963" y="278"/>
                  </a:lnTo>
                  <a:lnTo>
                    <a:pt x="924" y="247"/>
                  </a:lnTo>
                  <a:lnTo>
                    <a:pt x="882" y="220"/>
                  </a:lnTo>
                  <a:lnTo>
                    <a:pt x="837" y="199"/>
                  </a:lnTo>
                  <a:lnTo>
                    <a:pt x="791" y="181"/>
                  </a:lnTo>
                  <a:lnTo>
                    <a:pt x="741" y="169"/>
                  </a:lnTo>
                  <a:lnTo>
                    <a:pt x="690" y="162"/>
                  </a:lnTo>
                  <a:lnTo>
                    <a:pt x="639" y="158"/>
                  </a:lnTo>
                  <a:close/>
                  <a:moveTo>
                    <a:pt x="639" y="0"/>
                  </a:moveTo>
                  <a:lnTo>
                    <a:pt x="702" y="2"/>
                  </a:lnTo>
                  <a:lnTo>
                    <a:pt x="764" y="11"/>
                  </a:lnTo>
                  <a:lnTo>
                    <a:pt x="824" y="24"/>
                  </a:lnTo>
                  <a:lnTo>
                    <a:pt x="883" y="43"/>
                  </a:lnTo>
                  <a:lnTo>
                    <a:pt x="938" y="68"/>
                  </a:lnTo>
                  <a:lnTo>
                    <a:pt x="992" y="97"/>
                  </a:lnTo>
                  <a:lnTo>
                    <a:pt x="1042" y="130"/>
                  </a:lnTo>
                  <a:lnTo>
                    <a:pt x="1089" y="168"/>
                  </a:lnTo>
                  <a:lnTo>
                    <a:pt x="1132" y="211"/>
                  </a:lnTo>
                  <a:lnTo>
                    <a:pt x="2033" y="1201"/>
                  </a:lnTo>
                  <a:lnTo>
                    <a:pt x="2070" y="1247"/>
                  </a:lnTo>
                  <a:lnTo>
                    <a:pt x="2102" y="1294"/>
                  </a:lnTo>
                  <a:lnTo>
                    <a:pt x="2129" y="1344"/>
                  </a:lnTo>
                  <a:lnTo>
                    <a:pt x="2149" y="1394"/>
                  </a:lnTo>
                  <a:lnTo>
                    <a:pt x="2165" y="1446"/>
                  </a:lnTo>
                  <a:lnTo>
                    <a:pt x="2175" y="1498"/>
                  </a:lnTo>
                  <a:lnTo>
                    <a:pt x="2181" y="1551"/>
                  </a:lnTo>
                  <a:lnTo>
                    <a:pt x="2181" y="1603"/>
                  </a:lnTo>
                  <a:lnTo>
                    <a:pt x="2175" y="1657"/>
                  </a:lnTo>
                  <a:lnTo>
                    <a:pt x="2165" y="1708"/>
                  </a:lnTo>
                  <a:lnTo>
                    <a:pt x="2149" y="1760"/>
                  </a:lnTo>
                  <a:lnTo>
                    <a:pt x="2129" y="1809"/>
                  </a:lnTo>
                  <a:lnTo>
                    <a:pt x="2103" y="1858"/>
                  </a:lnTo>
                  <a:lnTo>
                    <a:pt x="2073" y="1904"/>
                  </a:lnTo>
                  <a:lnTo>
                    <a:pt x="2036" y="1948"/>
                  </a:lnTo>
                  <a:lnTo>
                    <a:pt x="1996" y="1989"/>
                  </a:lnTo>
                  <a:lnTo>
                    <a:pt x="1951" y="2027"/>
                  </a:lnTo>
                  <a:lnTo>
                    <a:pt x="1906" y="2058"/>
                  </a:lnTo>
                  <a:lnTo>
                    <a:pt x="1860" y="2086"/>
                  </a:lnTo>
                  <a:lnTo>
                    <a:pt x="1810" y="2108"/>
                  </a:lnTo>
                  <a:lnTo>
                    <a:pt x="1759" y="2128"/>
                  </a:lnTo>
                  <a:lnTo>
                    <a:pt x="1706" y="2143"/>
                  </a:lnTo>
                  <a:lnTo>
                    <a:pt x="1652" y="2154"/>
                  </a:lnTo>
                  <a:lnTo>
                    <a:pt x="1597" y="2161"/>
                  </a:lnTo>
                  <a:lnTo>
                    <a:pt x="1541" y="2163"/>
                  </a:lnTo>
                  <a:lnTo>
                    <a:pt x="1478" y="2160"/>
                  </a:lnTo>
                  <a:lnTo>
                    <a:pt x="1416" y="2152"/>
                  </a:lnTo>
                  <a:lnTo>
                    <a:pt x="1356" y="2138"/>
                  </a:lnTo>
                  <a:lnTo>
                    <a:pt x="1298" y="2119"/>
                  </a:lnTo>
                  <a:lnTo>
                    <a:pt x="1241" y="2095"/>
                  </a:lnTo>
                  <a:lnTo>
                    <a:pt x="1188" y="2066"/>
                  </a:lnTo>
                  <a:lnTo>
                    <a:pt x="1138" y="2032"/>
                  </a:lnTo>
                  <a:lnTo>
                    <a:pt x="1091" y="1994"/>
                  </a:lnTo>
                  <a:lnTo>
                    <a:pt x="1049" y="1952"/>
                  </a:lnTo>
                  <a:lnTo>
                    <a:pt x="146" y="960"/>
                  </a:lnTo>
                  <a:lnTo>
                    <a:pt x="109" y="916"/>
                  </a:lnTo>
                  <a:lnTo>
                    <a:pt x="78" y="869"/>
                  </a:lnTo>
                  <a:lnTo>
                    <a:pt x="52" y="819"/>
                  </a:lnTo>
                  <a:lnTo>
                    <a:pt x="30" y="769"/>
                  </a:lnTo>
                  <a:lnTo>
                    <a:pt x="15" y="717"/>
                  </a:lnTo>
                  <a:lnTo>
                    <a:pt x="5" y="664"/>
                  </a:lnTo>
                  <a:lnTo>
                    <a:pt x="0" y="612"/>
                  </a:lnTo>
                  <a:lnTo>
                    <a:pt x="0" y="558"/>
                  </a:lnTo>
                  <a:lnTo>
                    <a:pt x="5" y="506"/>
                  </a:lnTo>
                  <a:lnTo>
                    <a:pt x="16" y="454"/>
                  </a:lnTo>
                  <a:lnTo>
                    <a:pt x="30" y="403"/>
                  </a:lnTo>
                  <a:lnTo>
                    <a:pt x="52" y="353"/>
                  </a:lnTo>
                  <a:lnTo>
                    <a:pt x="77" y="305"/>
                  </a:lnTo>
                  <a:lnTo>
                    <a:pt x="108" y="258"/>
                  </a:lnTo>
                  <a:lnTo>
                    <a:pt x="143" y="214"/>
                  </a:lnTo>
                  <a:lnTo>
                    <a:pt x="184" y="173"/>
                  </a:lnTo>
                  <a:lnTo>
                    <a:pt x="230" y="135"/>
                  </a:lnTo>
                  <a:lnTo>
                    <a:pt x="274" y="104"/>
                  </a:lnTo>
                  <a:lnTo>
                    <a:pt x="321" y="77"/>
                  </a:lnTo>
                  <a:lnTo>
                    <a:pt x="369" y="54"/>
                  </a:lnTo>
                  <a:lnTo>
                    <a:pt x="421" y="35"/>
                  </a:lnTo>
                  <a:lnTo>
                    <a:pt x="474" y="19"/>
                  </a:lnTo>
                  <a:lnTo>
                    <a:pt x="528" y="8"/>
                  </a:lnTo>
                  <a:lnTo>
                    <a:pt x="583" y="2"/>
                  </a:lnTo>
                  <a:lnTo>
                    <a:pt x="639" y="0"/>
                  </a:lnTo>
                  <a:close/>
                </a:path>
              </a:pathLst>
            </a:custGeom>
            <a:solidFill>
              <a:srgbClr val="FF9900"/>
            </a:solidFill>
            <a:ln w="0">
              <a:solidFill>
                <a:srgbClr val="FF9900"/>
              </a:solidFill>
              <a:prstDash val="solid"/>
              <a:round/>
              <a:headEnd/>
              <a:tailEnd/>
            </a:ln>
          </p:spPr>
          <p:txBody>
            <a:bodyPr/>
            <a:lstStyle/>
            <a:p>
              <a:endParaRPr lang="en-US"/>
            </a:p>
          </p:txBody>
        </p:sp>
        <p:sp>
          <p:nvSpPr>
            <p:cNvPr id="53312" name="Freeform 127"/>
            <p:cNvSpPr>
              <a:spLocks/>
            </p:cNvSpPr>
            <p:nvPr/>
          </p:nvSpPr>
          <p:spPr bwMode="auto">
            <a:xfrm>
              <a:off x="3883" y="3631"/>
              <a:ext cx="217" cy="204"/>
            </a:xfrm>
            <a:custGeom>
              <a:avLst/>
              <a:gdLst>
                <a:gd name="T0" fmla="*/ 5060 w 1081"/>
                <a:gd name="T1" fmla="*/ 0 h 1019"/>
                <a:gd name="T2" fmla="*/ 5637 w 1081"/>
                <a:gd name="T3" fmla="*/ 51 h 1019"/>
                <a:gd name="T4" fmla="*/ 6202 w 1081"/>
                <a:gd name="T5" fmla="*/ 153 h 1019"/>
                <a:gd name="T6" fmla="*/ 6755 w 1081"/>
                <a:gd name="T7" fmla="*/ 319 h 1019"/>
                <a:gd name="T8" fmla="*/ 7268 w 1081"/>
                <a:gd name="T9" fmla="*/ 561 h 1019"/>
                <a:gd name="T10" fmla="*/ 7782 w 1081"/>
                <a:gd name="T11" fmla="*/ 853 h 1019"/>
                <a:gd name="T12" fmla="*/ 8244 w 1081"/>
                <a:gd name="T13" fmla="*/ 1185 h 1019"/>
                <a:gd name="T14" fmla="*/ 8668 w 1081"/>
                <a:gd name="T15" fmla="*/ 1592 h 1019"/>
                <a:gd name="T16" fmla="*/ 13882 w 1081"/>
                <a:gd name="T17" fmla="*/ 7286 h 1019"/>
                <a:gd name="T18" fmla="*/ 6331 w 1081"/>
                <a:gd name="T19" fmla="*/ 12980 h 1019"/>
                <a:gd name="T20" fmla="*/ 1130 w 1081"/>
                <a:gd name="T21" fmla="*/ 7299 h 1019"/>
                <a:gd name="T22" fmla="*/ 770 w 1081"/>
                <a:gd name="T23" fmla="*/ 6853 h 1019"/>
                <a:gd name="T24" fmla="*/ 475 w 1081"/>
                <a:gd name="T25" fmla="*/ 6381 h 1019"/>
                <a:gd name="T26" fmla="*/ 244 w 1081"/>
                <a:gd name="T27" fmla="*/ 5872 h 1019"/>
                <a:gd name="T28" fmla="*/ 103 w 1081"/>
                <a:gd name="T29" fmla="*/ 5350 h 1019"/>
                <a:gd name="T30" fmla="*/ 13 w 1081"/>
                <a:gd name="T31" fmla="*/ 4840 h 1019"/>
                <a:gd name="T32" fmla="*/ 0 w 1081"/>
                <a:gd name="T33" fmla="*/ 4318 h 1019"/>
                <a:gd name="T34" fmla="*/ 51 w 1081"/>
                <a:gd name="T35" fmla="*/ 3796 h 1019"/>
                <a:gd name="T36" fmla="*/ 167 w 1081"/>
                <a:gd name="T37" fmla="*/ 3261 h 1019"/>
                <a:gd name="T38" fmla="*/ 360 w 1081"/>
                <a:gd name="T39" fmla="*/ 2764 h 1019"/>
                <a:gd name="T40" fmla="*/ 604 w 1081"/>
                <a:gd name="T41" fmla="*/ 2293 h 1019"/>
                <a:gd name="T42" fmla="*/ 925 w 1081"/>
                <a:gd name="T43" fmla="*/ 1834 h 1019"/>
                <a:gd name="T44" fmla="*/ 1310 w 1081"/>
                <a:gd name="T45" fmla="*/ 1414 h 1019"/>
                <a:gd name="T46" fmla="*/ 1759 w 1081"/>
                <a:gd name="T47" fmla="*/ 1032 h 1019"/>
                <a:gd name="T48" fmla="*/ 2260 w 1081"/>
                <a:gd name="T49" fmla="*/ 700 h 1019"/>
                <a:gd name="T50" fmla="*/ 2787 w 1081"/>
                <a:gd name="T51" fmla="*/ 433 h 1019"/>
                <a:gd name="T52" fmla="*/ 3339 w 1081"/>
                <a:gd name="T53" fmla="*/ 229 h 1019"/>
                <a:gd name="T54" fmla="*/ 3904 w 1081"/>
                <a:gd name="T55" fmla="*/ 89 h 1019"/>
                <a:gd name="T56" fmla="*/ 4482 w 1081"/>
                <a:gd name="T57" fmla="*/ 25 h 1019"/>
                <a:gd name="T58" fmla="*/ 5060 w 1081"/>
                <a:gd name="T59" fmla="*/ 0 h 10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81"/>
                <a:gd name="T91" fmla="*/ 0 h 1019"/>
                <a:gd name="T92" fmla="*/ 1081 w 1081"/>
                <a:gd name="T93" fmla="*/ 1019 h 101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81" h="1019">
                  <a:moveTo>
                    <a:pt x="394" y="0"/>
                  </a:moveTo>
                  <a:lnTo>
                    <a:pt x="439" y="4"/>
                  </a:lnTo>
                  <a:lnTo>
                    <a:pt x="483" y="12"/>
                  </a:lnTo>
                  <a:lnTo>
                    <a:pt x="526" y="25"/>
                  </a:lnTo>
                  <a:lnTo>
                    <a:pt x="566" y="44"/>
                  </a:lnTo>
                  <a:lnTo>
                    <a:pt x="606" y="67"/>
                  </a:lnTo>
                  <a:lnTo>
                    <a:pt x="642" y="93"/>
                  </a:lnTo>
                  <a:lnTo>
                    <a:pt x="675" y="125"/>
                  </a:lnTo>
                  <a:lnTo>
                    <a:pt x="1081" y="572"/>
                  </a:lnTo>
                  <a:lnTo>
                    <a:pt x="493" y="1019"/>
                  </a:lnTo>
                  <a:lnTo>
                    <a:pt x="88" y="573"/>
                  </a:lnTo>
                  <a:lnTo>
                    <a:pt x="60" y="538"/>
                  </a:lnTo>
                  <a:lnTo>
                    <a:pt x="37" y="501"/>
                  </a:lnTo>
                  <a:lnTo>
                    <a:pt x="19" y="461"/>
                  </a:lnTo>
                  <a:lnTo>
                    <a:pt x="8" y="420"/>
                  </a:lnTo>
                  <a:lnTo>
                    <a:pt x="1" y="380"/>
                  </a:lnTo>
                  <a:lnTo>
                    <a:pt x="0" y="339"/>
                  </a:lnTo>
                  <a:lnTo>
                    <a:pt x="4" y="298"/>
                  </a:lnTo>
                  <a:lnTo>
                    <a:pt x="13" y="256"/>
                  </a:lnTo>
                  <a:lnTo>
                    <a:pt x="28" y="217"/>
                  </a:lnTo>
                  <a:lnTo>
                    <a:pt x="47" y="180"/>
                  </a:lnTo>
                  <a:lnTo>
                    <a:pt x="72" y="144"/>
                  </a:lnTo>
                  <a:lnTo>
                    <a:pt x="102" y="111"/>
                  </a:lnTo>
                  <a:lnTo>
                    <a:pt x="137" y="81"/>
                  </a:lnTo>
                  <a:lnTo>
                    <a:pt x="176" y="55"/>
                  </a:lnTo>
                  <a:lnTo>
                    <a:pt x="217" y="34"/>
                  </a:lnTo>
                  <a:lnTo>
                    <a:pt x="260" y="18"/>
                  </a:lnTo>
                  <a:lnTo>
                    <a:pt x="304" y="7"/>
                  </a:lnTo>
                  <a:lnTo>
                    <a:pt x="349" y="2"/>
                  </a:lnTo>
                  <a:lnTo>
                    <a:pt x="394" y="0"/>
                  </a:lnTo>
                  <a:close/>
                </a:path>
              </a:pathLst>
            </a:custGeom>
            <a:solidFill>
              <a:srgbClr val="FF9900"/>
            </a:solidFill>
            <a:ln w="0">
              <a:solidFill>
                <a:srgbClr val="FF9900"/>
              </a:solidFill>
              <a:prstDash val="solid"/>
              <a:round/>
              <a:headEnd/>
              <a:tailEnd/>
            </a:ln>
          </p:spPr>
          <p:txBody>
            <a:bodyPr/>
            <a:lstStyle/>
            <a:p>
              <a:endParaRPr lang="en-US"/>
            </a:p>
          </p:txBody>
        </p:sp>
      </p:grpSp>
      <p:grpSp>
        <p:nvGrpSpPr>
          <p:cNvPr id="53270" name="Group 2"/>
          <p:cNvGrpSpPr>
            <a:grpSpLocks/>
          </p:cNvGrpSpPr>
          <p:nvPr/>
        </p:nvGrpSpPr>
        <p:grpSpPr bwMode="auto">
          <a:xfrm>
            <a:off x="2722563" y="3952123"/>
            <a:ext cx="450850" cy="771525"/>
            <a:chOff x="4284663" y="295275"/>
            <a:chExt cx="414337" cy="1046163"/>
          </a:xfrm>
        </p:grpSpPr>
        <p:sp>
          <p:nvSpPr>
            <p:cNvPr id="53305" name="Freeform 32"/>
            <p:cNvSpPr>
              <a:spLocks/>
            </p:cNvSpPr>
            <p:nvPr/>
          </p:nvSpPr>
          <p:spPr bwMode="auto">
            <a:xfrm>
              <a:off x="4286250" y="695325"/>
              <a:ext cx="411162" cy="69850"/>
            </a:xfrm>
            <a:custGeom>
              <a:avLst/>
              <a:gdLst>
                <a:gd name="T0" fmla="*/ 2147483647 w 1292"/>
                <a:gd name="T1" fmla="*/ 0 h 265"/>
                <a:gd name="T2" fmla="*/ 2147483647 w 1292"/>
                <a:gd name="T3" fmla="*/ 0 h 265"/>
                <a:gd name="T4" fmla="*/ 2147483647 w 1292"/>
                <a:gd name="T5" fmla="*/ 54956390 h 265"/>
                <a:gd name="T6" fmla="*/ 2147483647 w 1292"/>
                <a:gd name="T7" fmla="*/ 311326446 h 265"/>
                <a:gd name="T8" fmla="*/ 2147483647 w 1292"/>
                <a:gd name="T9" fmla="*/ 622652893 h 265"/>
                <a:gd name="T10" fmla="*/ 2147483647 w 1292"/>
                <a:gd name="T11" fmla="*/ 988935054 h 265"/>
                <a:gd name="T12" fmla="*/ 2147483647 w 1292"/>
                <a:gd name="T13" fmla="*/ 1428446603 h 265"/>
                <a:gd name="T14" fmla="*/ 2147483647 w 1292"/>
                <a:gd name="T15" fmla="*/ 1904572451 h 265"/>
                <a:gd name="T16" fmla="*/ 2147483647 w 1292"/>
                <a:gd name="T17" fmla="*/ 2147483647 h 265"/>
                <a:gd name="T18" fmla="*/ 2147483647 w 1292"/>
                <a:gd name="T19" fmla="*/ 2147483647 h 265"/>
                <a:gd name="T20" fmla="*/ 2147483647 w 1292"/>
                <a:gd name="T21" fmla="*/ 2147483647 h 265"/>
                <a:gd name="T22" fmla="*/ 2147483647 w 1292"/>
                <a:gd name="T23" fmla="*/ 2147483647 h 265"/>
                <a:gd name="T24" fmla="*/ 2147483647 w 1292"/>
                <a:gd name="T25" fmla="*/ 2147483647 h 265"/>
                <a:gd name="T26" fmla="*/ 2147483647 w 1292"/>
                <a:gd name="T27" fmla="*/ 2147483647 h 265"/>
                <a:gd name="T28" fmla="*/ 2147483647 w 1292"/>
                <a:gd name="T29" fmla="*/ 2147483647 h 265"/>
                <a:gd name="T30" fmla="*/ 1869328232 w 1292"/>
                <a:gd name="T31" fmla="*/ 2147483647 h 265"/>
                <a:gd name="T32" fmla="*/ 1321431843 w 1292"/>
                <a:gd name="T33" fmla="*/ 2147483647 h 265"/>
                <a:gd name="T34" fmla="*/ 902458560 w 1292"/>
                <a:gd name="T35" fmla="*/ 2147483647 h 265"/>
                <a:gd name="T36" fmla="*/ 515690674 w 1292"/>
                <a:gd name="T37" fmla="*/ 2147483647 h 265"/>
                <a:gd name="T38" fmla="*/ 257845337 w 1292"/>
                <a:gd name="T39" fmla="*/ 2147483647 h 265"/>
                <a:gd name="T40" fmla="*/ 64410814 w 1292"/>
                <a:gd name="T41" fmla="*/ 2147483647 h 265"/>
                <a:gd name="T42" fmla="*/ 0 w 1292"/>
                <a:gd name="T43" fmla="*/ 2147483647 h 265"/>
                <a:gd name="T44" fmla="*/ 64410814 w 1292"/>
                <a:gd name="T45" fmla="*/ 1904572451 h 265"/>
                <a:gd name="T46" fmla="*/ 290050575 w 1292"/>
                <a:gd name="T47" fmla="*/ 1428446603 h 265"/>
                <a:gd name="T48" fmla="*/ 612407905 w 1292"/>
                <a:gd name="T49" fmla="*/ 988935054 h 265"/>
                <a:gd name="T50" fmla="*/ 1063586267 w 1292"/>
                <a:gd name="T51" fmla="*/ 622652893 h 265"/>
                <a:gd name="T52" fmla="*/ 1643686940 w 1292"/>
                <a:gd name="T53" fmla="*/ 311326446 h 265"/>
                <a:gd name="T54" fmla="*/ 2147483647 w 1292"/>
                <a:gd name="T55" fmla="*/ 54956390 h 265"/>
                <a:gd name="T56" fmla="*/ 2147483647 w 1292"/>
                <a:gd name="T57" fmla="*/ 0 h 2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92"/>
                <a:gd name="T88" fmla="*/ 0 h 265"/>
                <a:gd name="T89" fmla="*/ 1292 w 1292"/>
                <a:gd name="T90" fmla="*/ 265 h 26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92" h="265">
                  <a:moveTo>
                    <a:pt x="75" y="0"/>
                  </a:moveTo>
                  <a:lnTo>
                    <a:pt x="1217" y="0"/>
                  </a:lnTo>
                  <a:lnTo>
                    <a:pt x="1222" y="3"/>
                  </a:lnTo>
                  <a:lnTo>
                    <a:pt x="1243" y="17"/>
                  </a:lnTo>
                  <a:lnTo>
                    <a:pt x="1260" y="34"/>
                  </a:lnTo>
                  <a:lnTo>
                    <a:pt x="1274" y="54"/>
                  </a:lnTo>
                  <a:lnTo>
                    <a:pt x="1285" y="78"/>
                  </a:lnTo>
                  <a:lnTo>
                    <a:pt x="1291" y="104"/>
                  </a:lnTo>
                  <a:lnTo>
                    <a:pt x="1292" y="133"/>
                  </a:lnTo>
                  <a:lnTo>
                    <a:pt x="1291" y="162"/>
                  </a:lnTo>
                  <a:lnTo>
                    <a:pt x="1286" y="190"/>
                  </a:lnTo>
                  <a:lnTo>
                    <a:pt x="1277" y="214"/>
                  </a:lnTo>
                  <a:lnTo>
                    <a:pt x="1266" y="235"/>
                  </a:lnTo>
                  <a:lnTo>
                    <a:pt x="1251" y="252"/>
                  </a:lnTo>
                  <a:lnTo>
                    <a:pt x="1235" y="265"/>
                  </a:lnTo>
                  <a:lnTo>
                    <a:pt x="58" y="265"/>
                  </a:lnTo>
                  <a:lnTo>
                    <a:pt x="41" y="252"/>
                  </a:lnTo>
                  <a:lnTo>
                    <a:pt x="28" y="235"/>
                  </a:lnTo>
                  <a:lnTo>
                    <a:pt x="16" y="214"/>
                  </a:lnTo>
                  <a:lnTo>
                    <a:pt x="8" y="190"/>
                  </a:lnTo>
                  <a:lnTo>
                    <a:pt x="2" y="162"/>
                  </a:lnTo>
                  <a:lnTo>
                    <a:pt x="0" y="133"/>
                  </a:lnTo>
                  <a:lnTo>
                    <a:pt x="2" y="104"/>
                  </a:lnTo>
                  <a:lnTo>
                    <a:pt x="9" y="78"/>
                  </a:lnTo>
                  <a:lnTo>
                    <a:pt x="19" y="54"/>
                  </a:lnTo>
                  <a:lnTo>
                    <a:pt x="33" y="34"/>
                  </a:lnTo>
                  <a:lnTo>
                    <a:pt x="51" y="17"/>
                  </a:lnTo>
                  <a:lnTo>
                    <a:pt x="72" y="3"/>
                  </a:lnTo>
                  <a:lnTo>
                    <a:pt x="75" y="0"/>
                  </a:lnTo>
                  <a:close/>
                </a:path>
              </a:pathLst>
            </a:custGeom>
            <a:solidFill>
              <a:srgbClr val="FF9900"/>
            </a:solidFill>
            <a:ln w="0">
              <a:solidFill>
                <a:srgbClr val="FF9900"/>
              </a:solidFill>
              <a:prstDash val="solid"/>
              <a:round/>
              <a:headEnd/>
              <a:tailEnd/>
            </a:ln>
          </p:spPr>
          <p:txBody>
            <a:bodyPr/>
            <a:lstStyle/>
            <a:p>
              <a:endParaRPr lang="en-US"/>
            </a:p>
          </p:txBody>
        </p:sp>
        <p:sp>
          <p:nvSpPr>
            <p:cNvPr id="53306" name="Freeform 33"/>
            <p:cNvSpPr>
              <a:spLocks/>
            </p:cNvSpPr>
            <p:nvPr/>
          </p:nvSpPr>
          <p:spPr bwMode="auto">
            <a:xfrm>
              <a:off x="4286250" y="400050"/>
              <a:ext cx="411162" cy="274638"/>
            </a:xfrm>
            <a:custGeom>
              <a:avLst/>
              <a:gdLst>
                <a:gd name="T0" fmla="*/ 2147483647 w 1292"/>
                <a:gd name="T1" fmla="*/ 0 h 1033"/>
                <a:gd name="T2" fmla="*/ 2147483647 w 1292"/>
                <a:gd name="T3" fmla="*/ 0 h 1033"/>
                <a:gd name="T4" fmla="*/ 2147483647 w 1292"/>
                <a:gd name="T5" fmla="*/ 1033610126 h 1033"/>
                <a:gd name="T6" fmla="*/ 2147483647 w 1292"/>
                <a:gd name="T7" fmla="*/ 1597314590 h 1033"/>
                <a:gd name="T8" fmla="*/ 2147483647 w 1292"/>
                <a:gd name="T9" fmla="*/ 2085951991 h 1033"/>
                <a:gd name="T10" fmla="*/ 2147483647 w 1292"/>
                <a:gd name="T11" fmla="*/ 2147483647 h 1033"/>
                <a:gd name="T12" fmla="*/ 2147483647 w 1292"/>
                <a:gd name="T13" fmla="*/ 2147483647 h 1033"/>
                <a:gd name="T14" fmla="*/ 2147483647 w 1292"/>
                <a:gd name="T15" fmla="*/ 2147483647 h 1033"/>
                <a:gd name="T16" fmla="*/ 2147483647 w 1292"/>
                <a:gd name="T17" fmla="*/ 2147483647 h 1033"/>
                <a:gd name="T18" fmla="*/ 2147483647 w 1292"/>
                <a:gd name="T19" fmla="*/ 2147483647 h 1033"/>
                <a:gd name="T20" fmla="*/ 2147483647 w 1292"/>
                <a:gd name="T21" fmla="*/ 2147483647 h 1033"/>
                <a:gd name="T22" fmla="*/ 2147483647 w 1292"/>
                <a:gd name="T23" fmla="*/ 2147483647 h 1033"/>
                <a:gd name="T24" fmla="*/ 2147483647 w 1292"/>
                <a:gd name="T25" fmla="*/ 2147483647 h 1033"/>
                <a:gd name="T26" fmla="*/ 2147483647 w 1292"/>
                <a:gd name="T27" fmla="*/ 2147483647 h 1033"/>
                <a:gd name="T28" fmla="*/ 2147483647 w 1292"/>
                <a:gd name="T29" fmla="*/ 2147483647 h 1033"/>
                <a:gd name="T30" fmla="*/ 2147483647 w 1292"/>
                <a:gd name="T31" fmla="*/ 2147483647 h 1033"/>
                <a:gd name="T32" fmla="*/ 2147483647 w 1292"/>
                <a:gd name="T33" fmla="*/ 2147483647 h 1033"/>
                <a:gd name="T34" fmla="*/ 2147483647 w 1292"/>
                <a:gd name="T35" fmla="*/ 2147483647 h 1033"/>
                <a:gd name="T36" fmla="*/ 2147483647 w 1292"/>
                <a:gd name="T37" fmla="*/ 2147483647 h 1033"/>
                <a:gd name="T38" fmla="*/ 2147483647 w 1292"/>
                <a:gd name="T39" fmla="*/ 2147483647 h 1033"/>
                <a:gd name="T40" fmla="*/ 2147483647 w 1292"/>
                <a:gd name="T41" fmla="*/ 2147483647 h 1033"/>
                <a:gd name="T42" fmla="*/ 2147483647 w 1292"/>
                <a:gd name="T43" fmla="*/ 2147483647 h 1033"/>
                <a:gd name="T44" fmla="*/ 2147483647 w 1292"/>
                <a:gd name="T45" fmla="*/ 2147483647 h 1033"/>
                <a:gd name="T46" fmla="*/ 2147483647 w 1292"/>
                <a:gd name="T47" fmla="*/ 2147483647 h 1033"/>
                <a:gd name="T48" fmla="*/ 2147483647 w 1292"/>
                <a:gd name="T49" fmla="*/ 2147483647 h 1033"/>
                <a:gd name="T50" fmla="*/ 1998249747 w 1292"/>
                <a:gd name="T51" fmla="*/ 2147483647 h 1033"/>
                <a:gd name="T52" fmla="*/ 1385842637 w 1292"/>
                <a:gd name="T53" fmla="*/ 2147483647 h 1033"/>
                <a:gd name="T54" fmla="*/ 902458560 w 1292"/>
                <a:gd name="T55" fmla="*/ 2147483647 h 1033"/>
                <a:gd name="T56" fmla="*/ 515690674 w 1292"/>
                <a:gd name="T57" fmla="*/ 2147483647 h 1033"/>
                <a:gd name="T58" fmla="*/ 257845337 w 1292"/>
                <a:gd name="T59" fmla="*/ 2147483647 h 1033"/>
                <a:gd name="T60" fmla="*/ 64410814 w 1292"/>
                <a:gd name="T61" fmla="*/ 2147483647 h 1033"/>
                <a:gd name="T62" fmla="*/ 0 w 1292"/>
                <a:gd name="T63" fmla="*/ 2147483647 h 1033"/>
                <a:gd name="T64" fmla="*/ 96717271 w 1292"/>
                <a:gd name="T65" fmla="*/ 2147483647 h 1033"/>
                <a:gd name="T66" fmla="*/ 386767886 w 1292"/>
                <a:gd name="T67" fmla="*/ 2147483647 h 1033"/>
                <a:gd name="T68" fmla="*/ 805741328 w 1292"/>
                <a:gd name="T69" fmla="*/ 2147483647 h 1033"/>
                <a:gd name="T70" fmla="*/ 1321431843 w 1292"/>
                <a:gd name="T71" fmla="*/ 2147483647 h 1033"/>
                <a:gd name="T72" fmla="*/ 1965943628 w 1292"/>
                <a:gd name="T73" fmla="*/ 2147483647 h 1033"/>
                <a:gd name="T74" fmla="*/ 2147483647 w 1292"/>
                <a:gd name="T75" fmla="*/ 2147483647 h 1033"/>
                <a:gd name="T76" fmla="*/ 2147483647 w 1292"/>
                <a:gd name="T77" fmla="*/ 2147483647 h 1033"/>
                <a:gd name="T78" fmla="*/ 2147483647 w 1292"/>
                <a:gd name="T79" fmla="*/ 2147483647 h 1033"/>
                <a:gd name="T80" fmla="*/ 2147483647 w 1292"/>
                <a:gd name="T81" fmla="*/ 2147483647 h 1033"/>
                <a:gd name="T82" fmla="*/ 2147483647 w 1292"/>
                <a:gd name="T83" fmla="*/ 2147483647 h 1033"/>
                <a:gd name="T84" fmla="*/ 2147483647 w 1292"/>
                <a:gd name="T85" fmla="*/ 2147483647 h 1033"/>
                <a:gd name="T86" fmla="*/ 2147483647 w 1292"/>
                <a:gd name="T87" fmla="*/ 2147483647 h 1033"/>
                <a:gd name="T88" fmla="*/ 2147483647 w 1292"/>
                <a:gd name="T89" fmla="*/ 2147483647 h 1033"/>
                <a:gd name="T90" fmla="*/ 2147483647 w 1292"/>
                <a:gd name="T91" fmla="*/ 2085951991 h 1033"/>
                <a:gd name="T92" fmla="*/ 2147483647 w 1292"/>
                <a:gd name="T93" fmla="*/ 1597314590 h 1033"/>
                <a:gd name="T94" fmla="*/ 2147483647 w 1292"/>
                <a:gd name="T95" fmla="*/ 1033610126 h 1033"/>
                <a:gd name="T96" fmla="*/ 2147483647 w 1292"/>
                <a:gd name="T97" fmla="*/ 0 h 103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2"/>
                <a:gd name="T148" fmla="*/ 0 h 1033"/>
                <a:gd name="T149" fmla="*/ 1292 w 1292"/>
                <a:gd name="T150" fmla="*/ 1033 h 103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2" h="1033">
                  <a:moveTo>
                    <a:pt x="457" y="0"/>
                  </a:moveTo>
                  <a:lnTo>
                    <a:pt x="847" y="0"/>
                  </a:lnTo>
                  <a:lnTo>
                    <a:pt x="847" y="55"/>
                  </a:lnTo>
                  <a:lnTo>
                    <a:pt x="848" y="85"/>
                  </a:lnTo>
                  <a:lnTo>
                    <a:pt x="851" y="111"/>
                  </a:lnTo>
                  <a:lnTo>
                    <a:pt x="855" y="133"/>
                  </a:lnTo>
                  <a:lnTo>
                    <a:pt x="861" y="152"/>
                  </a:lnTo>
                  <a:lnTo>
                    <a:pt x="868" y="169"/>
                  </a:lnTo>
                  <a:lnTo>
                    <a:pt x="878" y="184"/>
                  </a:lnTo>
                  <a:lnTo>
                    <a:pt x="888" y="199"/>
                  </a:lnTo>
                  <a:lnTo>
                    <a:pt x="901" y="213"/>
                  </a:lnTo>
                  <a:lnTo>
                    <a:pt x="1191" y="638"/>
                  </a:lnTo>
                  <a:lnTo>
                    <a:pt x="1212" y="665"/>
                  </a:lnTo>
                  <a:lnTo>
                    <a:pt x="1233" y="697"/>
                  </a:lnTo>
                  <a:lnTo>
                    <a:pt x="1252" y="733"/>
                  </a:lnTo>
                  <a:lnTo>
                    <a:pt x="1268" y="772"/>
                  </a:lnTo>
                  <a:lnTo>
                    <a:pt x="1281" y="813"/>
                  </a:lnTo>
                  <a:lnTo>
                    <a:pt x="1290" y="852"/>
                  </a:lnTo>
                  <a:lnTo>
                    <a:pt x="1292" y="893"/>
                  </a:lnTo>
                  <a:lnTo>
                    <a:pt x="1291" y="917"/>
                  </a:lnTo>
                  <a:lnTo>
                    <a:pt x="1286" y="943"/>
                  </a:lnTo>
                  <a:lnTo>
                    <a:pt x="1277" y="968"/>
                  </a:lnTo>
                  <a:lnTo>
                    <a:pt x="1266" y="992"/>
                  </a:lnTo>
                  <a:lnTo>
                    <a:pt x="1250" y="1015"/>
                  </a:lnTo>
                  <a:lnTo>
                    <a:pt x="1231" y="1033"/>
                  </a:lnTo>
                  <a:lnTo>
                    <a:pt x="62" y="1033"/>
                  </a:lnTo>
                  <a:lnTo>
                    <a:pt x="43" y="1015"/>
                  </a:lnTo>
                  <a:lnTo>
                    <a:pt x="28" y="992"/>
                  </a:lnTo>
                  <a:lnTo>
                    <a:pt x="16" y="968"/>
                  </a:lnTo>
                  <a:lnTo>
                    <a:pt x="8" y="942"/>
                  </a:lnTo>
                  <a:lnTo>
                    <a:pt x="2" y="917"/>
                  </a:lnTo>
                  <a:lnTo>
                    <a:pt x="0" y="893"/>
                  </a:lnTo>
                  <a:lnTo>
                    <a:pt x="3" y="852"/>
                  </a:lnTo>
                  <a:lnTo>
                    <a:pt x="12" y="813"/>
                  </a:lnTo>
                  <a:lnTo>
                    <a:pt x="25" y="772"/>
                  </a:lnTo>
                  <a:lnTo>
                    <a:pt x="41" y="733"/>
                  </a:lnTo>
                  <a:lnTo>
                    <a:pt x="61" y="696"/>
                  </a:lnTo>
                  <a:lnTo>
                    <a:pt x="81" y="664"/>
                  </a:lnTo>
                  <a:lnTo>
                    <a:pt x="103" y="635"/>
                  </a:lnTo>
                  <a:lnTo>
                    <a:pt x="402" y="217"/>
                  </a:lnTo>
                  <a:lnTo>
                    <a:pt x="415" y="201"/>
                  </a:lnTo>
                  <a:lnTo>
                    <a:pt x="427" y="186"/>
                  </a:lnTo>
                  <a:lnTo>
                    <a:pt x="436" y="170"/>
                  </a:lnTo>
                  <a:lnTo>
                    <a:pt x="445" y="153"/>
                  </a:lnTo>
                  <a:lnTo>
                    <a:pt x="450" y="134"/>
                  </a:lnTo>
                  <a:lnTo>
                    <a:pt x="454" y="111"/>
                  </a:lnTo>
                  <a:lnTo>
                    <a:pt x="457" y="85"/>
                  </a:lnTo>
                  <a:lnTo>
                    <a:pt x="457" y="55"/>
                  </a:lnTo>
                  <a:lnTo>
                    <a:pt x="457" y="0"/>
                  </a:lnTo>
                  <a:close/>
                </a:path>
              </a:pathLst>
            </a:custGeom>
            <a:solidFill>
              <a:srgbClr val="FF9900"/>
            </a:solidFill>
            <a:ln w="0">
              <a:solidFill>
                <a:srgbClr val="FF9900"/>
              </a:solidFill>
              <a:prstDash val="solid"/>
              <a:round/>
              <a:headEnd/>
              <a:tailEnd/>
            </a:ln>
          </p:spPr>
          <p:txBody>
            <a:bodyPr/>
            <a:lstStyle/>
            <a:p>
              <a:endParaRPr lang="en-US"/>
            </a:p>
          </p:txBody>
        </p:sp>
        <p:sp>
          <p:nvSpPr>
            <p:cNvPr id="53307" name="Freeform 34"/>
            <p:cNvSpPr>
              <a:spLocks/>
            </p:cNvSpPr>
            <p:nvPr/>
          </p:nvSpPr>
          <p:spPr bwMode="auto">
            <a:xfrm>
              <a:off x="4418013" y="295275"/>
              <a:ext cx="147637" cy="84138"/>
            </a:xfrm>
            <a:custGeom>
              <a:avLst/>
              <a:gdLst>
                <a:gd name="T0" fmla="*/ 2147483647 w 465"/>
                <a:gd name="T1" fmla="*/ 0 h 320"/>
                <a:gd name="T2" fmla="*/ 2147483647 w 465"/>
                <a:gd name="T3" fmla="*/ 0 h 320"/>
                <a:gd name="T4" fmla="*/ 2147483647 w 465"/>
                <a:gd name="T5" fmla="*/ 18181960 h 320"/>
                <a:gd name="T6" fmla="*/ 2147483647 w 465"/>
                <a:gd name="T7" fmla="*/ 54545872 h 320"/>
                <a:gd name="T8" fmla="*/ 2147483647 w 465"/>
                <a:gd name="T9" fmla="*/ 127273433 h 320"/>
                <a:gd name="T10" fmla="*/ 2147483647 w 465"/>
                <a:gd name="T11" fmla="*/ 236296027 h 320"/>
                <a:gd name="T12" fmla="*/ 2147483647 w 465"/>
                <a:gd name="T13" fmla="*/ 381751445 h 320"/>
                <a:gd name="T14" fmla="*/ 2147483647 w 465"/>
                <a:gd name="T15" fmla="*/ 563501682 h 320"/>
                <a:gd name="T16" fmla="*/ 2147483647 w 465"/>
                <a:gd name="T17" fmla="*/ 799797381 h 320"/>
                <a:gd name="T18" fmla="*/ 2147483647 w 465"/>
                <a:gd name="T19" fmla="*/ 1072457509 h 320"/>
                <a:gd name="T20" fmla="*/ 2147483647 w 465"/>
                <a:gd name="T21" fmla="*/ 1363299589 h 320"/>
                <a:gd name="T22" fmla="*/ 2147483647 w 465"/>
                <a:gd name="T23" fmla="*/ 2147483647 h 320"/>
                <a:gd name="T24" fmla="*/ 0 w 465"/>
                <a:gd name="T25" fmla="*/ 2147483647 h 320"/>
                <a:gd name="T26" fmla="*/ 0 w 465"/>
                <a:gd name="T27" fmla="*/ 1236026188 h 320"/>
                <a:gd name="T28" fmla="*/ 64011596 w 465"/>
                <a:gd name="T29" fmla="*/ 1036093605 h 320"/>
                <a:gd name="T30" fmla="*/ 159978498 w 465"/>
                <a:gd name="T31" fmla="*/ 872525188 h 320"/>
                <a:gd name="T32" fmla="*/ 320057644 w 465"/>
                <a:gd name="T33" fmla="*/ 745251788 h 320"/>
                <a:gd name="T34" fmla="*/ 704127023 w 465"/>
                <a:gd name="T35" fmla="*/ 545319599 h 320"/>
                <a:gd name="T36" fmla="*/ 1248174623 w 465"/>
                <a:gd name="T37" fmla="*/ 363569493 h 320"/>
                <a:gd name="T38" fmla="*/ 1888289434 w 465"/>
                <a:gd name="T39" fmla="*/ 254477979 h 320"/>
                <a:gd name="T40" fmla="*/ 2147483647 w 465"/>
                <a:gd name="T41" fmla="*/ 145386267 h 320"/>
                <a:gd name="T42" fmla="*/ 2147483647 w 465"/>
                <a:gd name="T43" fmla="*/ 90909793 h 320"/>
                <a:gd name="T44" fmla="*/ 2147483647 w 465"/>
                <a:gd name="T45" fmla="*/ 36363920 h 320"/>
                <a:gd name="T46" fmla="*/ 2147483647 w 465"/>
                <a:gd name="T47" fmla="*/ 18181960 h 320"/>
                <a:gd name="T48" fmla="*/ 2147483647 w 465"/>
                <a:gd name="T49" fmla="*/ 0 h 320"/>
                <a:gd name="T50" fmla="*/ 2147483647 w 465"/>
                <a:gd name="T51" fmla="*/ 0 h 320"/>
                <a:gd name="T52" fmla="*/ 2147483647 w 465"/>
                <a:gd name="T53" fmla="*/ 0 h 3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65"/>
                <a:gd name="T82" fmla="*/ 0 h 320"/>
                <a:gd name="T83" fmla="*/ 465 w 465"/>
                <a:gd name="T84" fmla="*/ 320 h 3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65" h="320">
                  <a:moveTo>
                    <a:pt x="235" y="0"/>
                  </a:moveTo>
                  <a:lnTo>
                    <a:pt x="271" y="0"/>
                  </a:lnTo>
                  <a:lnTo>
                    <a:pt x="316" y="1"/>
                  </a:lnTo>
                  <a:lnTo>
                    <a:pt x="353" y="3"/>
                  </a:lnTo>
                  <a:lnTo>
                    <a:pt x="385" y="7"/>
                  </a:lnTo>
                  <a:lnTo>
                    <a:pt x="410" y="13"/>
                  </a:lnTo>
                  <a:lnTo>
                    <a:pt x="430" y="21"/>
                  </a:lnTo>
                  <a:lnTo>
                    <a:pt x="446" y="31"/>
                  </a:lnTo>
                  <a:lnTo>
                    <a:pt x="456" y="44"/>
                  </a:lnTo>
                  <a:lnTo>
                    <a:pt x="463" y="59"/>
                  </a:lnTo>
                  <a:lnTo>
                    <a:pt x="465" y="75"/>
                  </a:lnTo>
                  <a:lnTo>
                    <a:pt x="465" y="320"/>
                  </a:lnTo>
                  <a:lnTo>
                    <a:pt x="0" y="320"/>
                  </a:lnTo>
                  <a:lnTo>
                    <a:pt x="0" y="68"/>
                  </a:lnTo>
                  <a:lnTo>
                    <a:pt x="2" y="57"/>
                  </a:lnTo>
                  <a:lnTo>
                    <a:pt x="5" y="48"/>
                  </a:lnTo>
                  <a:lnTo>
                    <a:pt x="10" y="41"/>
                  </a:lnTo>
                  <a:lnTo>
                    <a:pt x="22" y="30"/>
                  </a:lnTo>
                  <a:lnTo>
                    <a:pt x="39" y="20"/>
                  </a:lnTo>
                  <a:lnTo>
                    <a:pt x="59" y="14"/>
                  </a:lnTo>
                  <a:lnTo>
                    <a:pt x="82" y="8"/>
                  </a:lnTo>
                  <a:lnTo>
                    <a:pt x="107" y="5"/>
                  </a:lnTo>
                  <a:lnTo>
                    <a:pt x="134" y="2"/>
                  </a:lnTo>
                  <a:lnTo>
                    <a:pt x="160" y="1"/>
                  </a:lnTo>
                  <a:lnTo>
                    <a:pt x="186" y="0"/>
                  </a:lnTo>
                  <a:lnTo>
                    <a:pt x="212" y="0"/>
                  </a:lnTo>
                  <a:lnTo>
                    <a:pt x="235" y="0"/>
                  </a:lnTo>
                  <a:close/>
                </a:path>
              </a:pathLst>
            </a:custGeom>
            <a:solidFill>
              <a:srgbClr val="FF9900"/>
            </a:solidFill>
            <a:ln w="0">
              <a:solidFill>
                <a:srgbClr val="FF9900"/>
              </a:solidFill>
              <a:prstDash val="solid"/>
              <a:round/>
              <a:headEnd/>
              <a:tailEnd/>
            </a:ln>
          </p:spPr>
          <p:txBody>
            <a:bodyPr/>
            <a:lstStyle/>
            <a:p>
              <a:endParaRPr lang="en-US"/>
            </a:p>
          </p:txBody>
        </p:sp>
        <p:sp>
          <p:nvSpPr>
            <p:cNvPr id="53308" name="Freeform 35"/>
            <p:cNvSpPr>
              <a:spLocks/>
            </p:cNvSpPr>
            <p:nvPr/>
          </p:nvSpPr>
          <p:spPr bwMode="auto">
            <a:xfrm>
              <a:off x="4286250" y="879475"/>
              <a:ext cx="411162" cy="73025"/>
            </a:xfrm>
            <a:custGeom>
              <a:avLst/>
              <a:gdLst>
                <a:gd name="T0" fmla="*/ 2147483647 w 1293"/>
                <a:gd name="T1" fmla="*/ 0 h 273"/>
                <a:gd name="T2" fmla="*/ 2147483647 w 1293"/>
                <a:gd name="T3" fmla="*/ 0 h 273"/>
                <a:gd name="T4" fmla="*/ 2147483647 w 1293"/>
                <a:gd name="T5" fmla="*/ 57384267 h 273"/>
                <a:gd name="T6" fmla="*/ 2147483647 w 1293"/>
                <a:gd name="T7" fmla="*/ 382799687 h 273"/>
                <a:gd name="T8" fmla="*/ 2147483647 w 1293"/>
                <a:gd name="T9" fmla="*/ 784703562 h 273"/>
                <a:gd name="T10" fmla="*/ 2147483647 w 1293"/>
                <a:gd name="T11" fmla="*/ 1244062438 h 273"/>
                <a:gd name="T12" fmla="*/ 2147483647 w 1293"/>
                <a:gd name="T13" fmla="*/ 1741702179 h 273"/>
                <a:gd name="T14" fmla="*/ 2147483647 w 1293"/>
                <a:gd name="T15" fmla="*/ 2147483647 h 273"/>
                <a:gd name="T16" fmla="*/ 2147483647 w 1293"/>
                <a:gd name="T17" fmla="*/ 2147483647 h 273"/>
                <a:gd name="T18" fmla="*/ 2147483647 w 1293"/>
                <a:gd name="T19" fmla="*/ 2147483647 h 273"/>
                <a:gd name="T20" fmla="*/ 2147483647 w 1293"/>
                <a:gd name="T21" fmla="*/ 2147483647 h 273"/>
                <a:gd name="T22" fmla="*/ 2147483647 w 1293"/>
                <a:gd name="T23" fmla="*/ 2147483647 h 273"/>
                <a:gd name="T24" fmla="*/ 2147483647 w 1293"/>
                <a:gd name="T25" fmla="*/ 2147483647 h 273"/>
                <a:gd name="T26" fmla="*/ 2147483647 w 1293"/>
                <a:gd name="T27" fmla="*/ 2147483647 h 273"/>
                <a:gd name="T28" fmla="*/ 1961387003 w 1293"/>
                <a:gd name="T29" fmla="*/ 2147483647 h 273"/>
                <a:gd name="T30" fmla="*/ 1318377259 w 1293"/>
                <a:gd name="T31" fmla="*/ 2147483647 h 273"/>
                <a:gd name="T32" fmla="*/ 771732975 w 1293"/>
                <a:gd name="T33" fmla="*/ 2147483647 h 273"/>
                <a:gd name="T34" fmla="*/ 385866488 w 1293"/>
                <a:gd name="T35" fmla="*/ 2147483647 h 273"/>
                <a:gd name="T36" fmla="*/ 96466622 w 1293"/>
                <a:gd name="T37" fmla="*/ 2147483647 h 273"/>
                <a:gd name="T38" fmla="*/ 0 w 1293"/>
                <a:gd name="T39" fmla="*/ 2147483647 h 273"/>
                <a:gd name="T40" fmla="*/ 64311075 w 1293"/>
                <a:gd name="T41" fmla="*/ 2147483647 h 273"/>
                <a:gd name="T42" fmla="*/ 289399826 w 1293"/>
                <a:gd name="T43" fmla="*/ 1741702179 h 273"/>
                <a:gd name="T44" fmla="*/ 610955497 w 1293"/>
                <a:gd name="T45" fmla="*/ 1244062438 h 273"/>
                <a:gd name="T46" fmla="*/ 1093288885 w 1293"/>
                <a:gd name="T47" fmla="*/ 784703562 h 273"/>
                <a:gd name="T48" fmla="*/ 1704244541 w 1293"/>
                <a:gd name="T49" fmla="*/ 382799687 h 273"/>
                <a:gd name="T50" fmla="*/ 2147483647 w 1293"/>
                <a:gd name="T51" fmla="*/ 57384267 h 273"/>
                <a:gd name="T52" fmla="*/ 2147483647 w 1293"/>
                <a:gd name="T53" fmla="*/ 0 h 27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93"/>
                <a:gd name="T82" fmla="*/ 0 h 273"/>
                <a:gd name="T83" fmla="*/ 1293 w 1293"/>
                <a:gd name="T84" fmla="*/ 273 h 27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93" h="273">
                  <a:moveTo>
                    <a:pt x="77" y="0"/>
                  </a:moveTo>
                  <a:lnTo>
                    <a:pt x="1215" y="0"/>
                  </a:lnTo>
                  <a:lnTo>
                    <a:pt x="1218" y="3"/>
                  </a:lnTo>
                  <a:lnTo>
                    <a:pt x="1241" y="20"/>
                  </a:lnTo>
                  <a:lnTo>
                    <a:pt x="1259" y="41"/>
                  </a:lnTo>
                  <a:lnTo>
                    <a:pt x="1274" y="65"/>
                  </a:lnTo>
                  <a:lnTo>
                    <a:pt x="1285" y="91"/>
                  </a:lnTo>
                  <a:lnTo>
                    <a:pt x="1291" y="120"/>
                  </a:lnTo>
                  <a:lnTo>
                    <a:pt x="1293" y="151"/>
                  </a:lnTo>
                  <a:lnTo>
                    <a:pt x="1290" y="180"/>
                  </a:lnTo>
                  <a:lnTo>
                    <a:pt x="1281" y="207"/>
                  </a:lnTo>
                  <a:lnTo>
                    <a:pt x="1269" y="234"/>
                  </a:lnTo>
                  <a:lnTo>
                    <a:pt x="1252" y="257"/>
                  </a:lnTo>
                  <a:lnTo>
                    <a:pt x="1232" y="273"/>
                  </a:lnTo>
                  <a:lnTo>
                    <a:pt x="61" y="273"/>
                  </a:lnTo>
                  <a:lnTo>
                    <a:pt x="41" y="257"/>
                  </a:lnTo>
                  <a:lnTo>
                    <a:pt x="24" y="234"/>
                  </a:lnTo>
                  <a:lnTo>
                    <a:pt x="12" y="207"/>
                  </a:lnTo>
                  <a:lnTo>
                    <a:pt x="3" y="180"/>
                  </a:lnTo>
                  <a:lnTo>
                    <a:pt x="0" y="151"/>
                  </a:lnTo>
                  <a:lnTo>
                    <a:pt x="2" y="120"/>
                  </a:lnTo>
                  <a:lnTo>
                    <a:pt x="9" y="91"/>
                  </a:lnTo>
                  <a:lnTo>
                    <a:pt x="19" y="65"/>
                  </a:lnTo>
                  <a:lnTo>
                    <a:pt x="34" y="41"/>
                  </a:lnTo>
                  <a:lnTo>
                    <a:pt x="53" y="20"/>
                  </a:lnTo>
                  <a:lnTo>
                    <a:pt x="75" y="3"/>
                  </a:lnTo>
                  <a:lnTo>
                    <a:pt x="77" y="0"/>
                  </a:lnTo>
                  <a:close/>
                </a:path>
              </a:pathLst>
            </a:custGeom>
            <a:solidFill>
              <a:srgbClr val="FF9900"/>
            </a:solidFill>
            <a:ln w="0">
              <a:solidFill>
                <a:srgbClr val="FF9900"/>
              </a:solidFill>
              <a:prstDash val="solid"/>
              <a:round/>
              <a:headEnd/>
              <a:tailEnd/>
            </a:ln>
          </p:spPr>
          <p:txBody>
            <a:bodyPr/>
            <a:lstStyle/>
            <a:p>
              <a:endParaRPr lang="en-US"/>
            </a:p>
          </p:txBody>
        </p:sp>
        <p:sp>
          <p:nvSpPr>
            <p:cNvPr id="53309" name="Freeform 36"/>
            <p:cNvSpPr>
              <a:spLocks/>
            </p:cNvSpPr>
            <p:nvPr/>
          </p:nvSpPr>
          <p:spPr bwMode="auto">
            <a:xfrm>
              <a:off x="4284663" y="973138"/>
              <a:ext cx="414337" cy="368300"/>
            </a:xfrm>
            <a:custGeom>
              <a:avLst/>
              <a:gdLst>
                <a:gd name="T0" fmla="*/ 2147483647 w 1307"/>
                <a:gd name="T1" fmla="*/ 0 h 1390"/>
                <a:gd name="T2" fmla="*/ 2147483647 w 1307"/>
                <a:gd name="T3" fmla="*/ 0 h 1390"/>
                <a:gd name="T4" fmla="*/ 2147483647 w 1307"/>
                <a:gd name="T5" fmla="*/ 0 h 1390"/>
                <a:gd name="T6" fmla="*/ 2147483647 w 1307"/>
                <a:gd name="T7" fmla="*/ 334812271 h 1390"/>
                <a:gd name="T8" fmla="*/ 2147483647 w 1307"/>
                <a:gd name="T9" fmla="*/ 725508086 h 1390"/>
                <a:gd name="T10" fmla="*/ 2147483647 w 1307"/>
                <a:gd name="T11" fmla="*/ 1190552384 h 1390"/>
                <a:gd name="T12" fmla="*/ 2147483647 w 1307"/>
                <a:gd name="T13" fmla="*/ 1711410010 h 1390"/>
                <a:gd name="T14" fmla="*/ 2147483647 w 1307"/>
                <a:gd name="T15" fmla="*/ 2147483647 h 1390"/>
                <a:gd name="T16" fmla="*/ 2147483647 w 1307"/>
                <a:gd name="T17" fmla="*/ 2147483647 h 1390"/>
                <a:gd name="T18" fmla="*/ 2147483647 w 1307"/>
                <a:gd name="T19" fmla="*/ 2147483647 h 1390"/>
                <a:gd name="T20" fmla="*/ 2147483647 w 1307"/>
                <a:gd name="T21" fmla="*/ 2147483647 h 1390"/>
                <a:gd name="T22" fmla="*/ 2147483647 w 1307"/>
                <a:gd name="T23" fmla="*/ 2147483647 h 1390"/>
                <a:gd name="T24" fmla="*/ 2147483647 w 1307"/>
                <a:gd name="T25" fmla="*/ 2147483647 h 1390"/>
                <a:gd name="T26" fmla="*/ 2147483647 w 1307"/>
                <a:gd name="T27" fmla="*/ 2147483647 h 1390"/>
                <a:gd name="T28" fmla="*/ 2147483647 w 1307"/>
                <a:gd name="T29" fmla="*/ 2147483647 h 1390"/>
                <a:gd name="T30" fmla="*/ 2147483647 w 1307"/>
                <a:gd name="T31" fmla="*/ 2147483647 h 1390"/>
                <a:gd name="T32" fmla="*/ 2147483647 w 1307"/>
                <a:gd name="T33" fmla="*/ 2147483647 h 1390"/>
                <a:gd name="T34" fmla="*/ 2147483647 w 1307"/>
                <a:gd name="T35" fmla="*/ 2147483647 h 1390"/>
                <a:gd name="T36" fmla="*/ 2147483647 w 1307"/>
                <a:gd name="T37" fmla="*/ 2147483647 h 1390"/>
                <a:gd name="T38" fmla="*/ 2147483647 w 1307"/>
                <a:gd name="T39" fmla="*/ 2147483647 h 1390"/>
                <a:gd name="T40" fmla="*/ 2147483647 w 1307"/>
                <a:gd name="T41" fmla="*/ 2147483647 h 1390"/>
                <a:gd name="T42" fmla="*/ 2147483647 w 1307"/>
                <a:gd name="T43" fmla="*/ 2147483647 h 1390"/>
                <a:gd name="T44" fmla="*/ 2147483647 w 1307"/>
                <a:gd name="T45" fmla="*/ 2147483647 h 1390"/>
                <a:gd name="T46" fmla="*/ 2147483647 w 1307"/>
                <a:gd name="T47" fmla="*/ 2147483647 h 1390"/>
                <a:gd name="T48" fmla="*/ 2147483647 w 1307"/>
                <a:gd name="T49" fmla="*/ 2147483647 h 1390"/>
                <a:gd name="T50" fmla="*/ 2147483647 w 1307"/>
                <a:gd name="T51" fmla="*/ 2147483647 h 1390"/>
                <a:gd name="T52" fmla="*/ 2147483647 w 1307"/>
                <a:gd name="T53" fmla="*/ 2147483647 h 1390"/>
                <a:gd name="T54" fmla="*/ 2147483647 w 1307"/>
                <a:gd name="T55" fmla="*/ 2147483647 h 1390"/>
                <a:gd name="T56" fmla="*/ 2147483647 w 1307"/>
                <a:gd name="T57" fmla="*/ 2147483647 h 1390"/>
                <a:gd name="T58" fmla="*/ 2147483647 w 1307"/>
                <a:gd name="T59" fmla="*/ 2147483647 h 1390"/>
                <a:gd name="T60" fmla="*/ 2147483647 w 1307"/>
                <a:gd name="T61" fmla="*/ 2147483647 h 1390"/>
                <a:gd name="T62" fmla="*/ 2147483647 w 1307"/>
                <a:gd name="T63" fmla="*/ 2147483647 h 1390"/>
                <a:gd name="T64" fmla="*/ 2147483647 w 1307"/>
                <a:gd name="T65" fmla="*/ 2147483647 h 1390"/>
                <a:gd name="T66" fmla="*/ 2147483647 w 1307"/>
                <a:gd name="T67" fmla="*/ 2147483647 h 1390"/>
                <a:gd name="T68" fmla="*/ 2147483647 w 1307"/>
                <a:gd name="T69" fmla="*/ 2147483647 h 1390"/>
                <a:gd name="T70" fmla="*/ 2147483647 w 1307"/>
                <a:gd name="T71" fmla="*/ 2147483647 h 1390"/>
                <a:gd name="T72" fmla="*/ 2147483647 w 1307"/>
                <a:gd name="T73" fmla="*/ 2147483647 h 1390"/>
                <a:gd name="T74" fmla="*/ 2102712888 w 1307"/>
                <a:gd name="T75" fmla="*/ 2147483647 h 1390"/>
                <a:gd name="T76" fmla="*/ 1561130567 w 1307"/>
                <a:gd name="T77" fmla="*/ 2147483647 h 1390"/>
                <a:gd name="T78" fmla="*/ 1115022296 w 1307"/>
                <a:gd name="T79" fmla="*/ 2147483647 h 1390"/>
                <a:gd name="T80" fmla="*/ 732728557 w 1307"/>
                <a:gd name="T81" fmla="*/ 2147483647 h 1390"/>
                <a:gd name="T82" fmla="*/ 446008887 w 1307"/>
                <a:gd name="T83" fmla="*/ 2147483647 h 1390"/>
                <a:gd name="T84" fmla="*/ 191146632 w 1307"/>
                <a:gd name="T85" fmla="*/ 2147483647 h 1390"/>
                <a:gd name="T86" fmla="*/ 63715643 w 1307"/>
                <a:gd name="T87" fmla="*/ 2147483647 h 1390"/>
                <a:gd name="T88" fmla="*/ 0 w 1307"/>
                <a:gd name="T89" fmla="*/ 2147483647 h 1390"/>
                <a:gd name="T90" fmla="*/ 0 w 1307"/>
                <a:gd name="T91" fmla="*/ 2147483647 h 1390"/>
                <a:gd name="T92" fmla="*/ 191146632 w 1307"/>
                <a:gd name="T93" fmla="*/ 2147483647 h 1390"/>
                <a:gd name="T94" fmla="*/ 286719908 w 1307"/>
                <a:gd name="T95" fmla="*/ 1711410010 h 1390"/>
                <a:gd name="T96" fmla="*/ 605297786 w 1307"/>
                <a:gd name="T97" fmla="*/ 1190552384 h 1390"/>
                <a:gd name="T98" fmla="*/ 1115022296 w 1307"/>
                <a:gd name="T99" fmla="*/ 725508086 h 1390"/>
                <a:gd name="T100" fmla="*/ 1784135724 w 1307"/>
                <a:gd name="T101" fmla="*/ 334812271 h 1390"/>
                <a:gd name="T102" fmla="*/ 2147483647 w 1307"/>
                <a:gd name="T103" fmla="*/ 0 h 1390"/>
                <a:gd name="T104" fmla="*/ 2147483647 w 1307"/>
                <a:gd name="T105" fmla="*/ 0 h 13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07"/>
                <a:gd name="T160" fmla="*/ 0 h 1390"/>
                <a:gd name="T161" fmla="*/ 1307 w 1307"/>
                <a:gd name="T162" fmla="*/ 1390 h 139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07" h="1390">
                  <a:moveTo>
                    <a:pt x="81" y="0"/>
                  </a:moveTo>
                  <a:lnTo>
                    <a:pt x="1227" y="0"/>
                  </a:lnTo>
                  <a:lnTo>
                    <a:pt x="1228" y="0"/>
                  </a:lnTo>
                  <a:lnTo>
                    <a:pt x="1252" y="18"/>
                  </a:lnTo>
                  <a:lnTo>
                    <a:pt x="1272" y="39"/>
                  </a:lnTo>
                  <a:lnTo>
                    <a:pt x="1287" y="64"/>
                  </a:lnTo>
                  <a:lnTo>
                    <a:pt x="1297" y="92"/>
                  </a:lnTo>
                  <a:lnTo>
                    <a:pt x="1301" y="120"/>
                  </a:lnTo>
                  <a:lnTo>
                    <a:pt x="1307" y="920"/>
                  </a:lnTo>
                  <a:lnTo>
                    <a:pt x="1307" y="947"/>
                  </a:lnTo>
                  <a:lnTo>
                    <a:pt x="1305" y="975"/>
                  </a:lnTo>
                  <a:lnTo>
                    <a:pt x="1300" y="1005"/>
                  </a:lnTo>
                  <a:lnTo>
                    <a:pt x="1294" y="1038"/>
                  </a:lnTo>
                  <a:lnTo>
                    <a:pt x="1284" y="1070"/>
                  </a:lnTo>
                  <a:lnTo>
                    <a:pt x="1273" y="1104"/>
                  </a:lnTo>
                  <a:lnTo>
                    <a:pt x="1258" y="1137"/>
                  </a:lnTo>
                  <a:lnTo>
                    <a:pt x="1241" y="1171"/>
                  </a:lnTo>
                  <a:lnTo>
                    <a:pt x="1222" y="1203"/>
                  </a:lnTo>
                  <a:lnTo>
                    <a:pt x="1200" y="1234"/>
                  </a:lnTo>
                  <a:lnTo>
                    <a:pt x="1175" y="1264"/>
                  </a:lnTo>
                  <a:lnTo>
                    <a:pt x="1148" y="1292"/>
                  </a:lnTo>
                  <a:lnTo>
                    <a:pt x="1118" y="1317"/>
                  </a:lnTo>
                  <a:lnTo>
                    <a:pt x="1085" y="1340"/>
                  </a:lnTo>
                  <a:lnTo>
                    <a:pt x="1048" y="1358"/>
                  </a:lnTo>
                  <a:lnTo>
                    <a:pt x="1010" y="1373"/>
                  </a:lnTo>
                  <a:lnTo>
                    <a:pt x="968" y="1384"/>
                  </a:lnTo>
                  <a:lnTo>
                    <a:pt x="923" y="1390"/>
                  </a:lnTo>
                  <a:lnTo>
                    <a:pt x="387" y="1390"/>
                  </a:lnTo>
                  <a:lnTo>
                    <a:pt x="341" y="1384"/>
                  </a:lnTo>
                  <a:lnTo>
                    <a:pt x="299" y="1373"/>
                  </a:lnTo>
                  <a:lnTo>
                    <a:pt x="260" y="1358"/>
                  </a:lnTo>
                  <a:lnTo>
                    <a:pt x="223" y="1340"/>
                  </a:lnTo>
                  <a:lnTo>
                    <a:pt x="190" y="1317"/>
                  </a:lnTo>
                  <a:lnTo>
                    <a:pt x="159" y="1292"/>
                  </a:lnTo>
                  <a:lnTo>
                    <a:pt x="132" y="1264"/>
                  </a:lnTo>
                  <a:lnTo>
                    <a:pt x="107" y="1234"/>
                  </a:lnTo>
                  <a:lnTo>
                    <a:pt x="85" y="1203"/>
                  </a:lnTo>
                  <a:lnTo>
                    <a:pt x="66" y="1171"/>
                  </a:lnTo>
                  <a:lnTo>
                    <a:pt x="49" y="1137"/>
                  </a:lnTo>
                  <a:lnTo>
                    <a:pt x="35" y="1104"/>
                  </a:lnTo>
                  <a:lnTo>
                    <a:pt x="23" y="1070"/>
                  </a:lnTo>
                  <a:lnTo>
                    <a:pt x="14" y="1036"/>
                  </a:lnTo>
                  <a:lnTo>
                    <a:pt x="6" y="1005"/>
                  </a:lnTo>
                  <a:lnTo>
                    <a:pt x="2" y="974"/>
                  </a:lnTo>
                  <a:lnTo>
                    <a:pt x="0" y="945"/>
                  </a:lnTo>
                  <a:lnTo>
                    <a:pt x="0" y="919"/>
                  </a:lnTo>
                  <a:lnTo>
                    <a:pt x="6" y="120"/>
                  </a:lnTo>
                  <a:lnTo>
                    <a:pt x="9" y="92"/>
                  </a:lnTo>
                  <a:lnTo>
                    <a:pt x="19" y="64"/>
                  </a:lnTo>
                  <a:lnTo>
                    <a:pt x="35" y="39"/>
                  </a:lnTo>
                  <a:lnTo>
                    <a:pt x="56" y="18"/>
                  </a:lnTo>
                  <a:lnTo>
                    <a:pt x="80" y="0"/>
                  </a:lnTo>
                  <a:lnTo>
                    <a:pt x="81" y="0"/>
                  </a:lnTo>
                  <a:close/>
                </a:path>
              </a:pathLst>
            </a:custGeom>
            <a:solidFill>
              <a:srgbClr val="FF9900"/>
            </a:solidFill>
            <a:ln w="0">
              <a:solidFill>
                <a:srgbClr val="FF9900"/>
              </a:solidFill>
              <a:prstDash val="solid"/>
              <a:round/>
              <a:headEnd/>
              <a:tailEnd/>
            </a:ln>
          </p:spPr>
          <p:txBody>
            <a:bodyPr/>
            <a:lstStyle/>
            <a:p>
              <a:endParaRPr lang="en-US"/>
            </a:p>
          </p:txBody>
        </p:sp>
        <p:sp>
          <p:nvSpPr>
            <p:cNvPr id="53310" name="Freeform 37"/>
            <p:cNvSpPr>
              <a:spLocks/>
            </p:cNvSpPr>
            <p:nvPr/>
          </p:nvSpPr>
          <p:spPr bwMode="auto">
            <a:xfrm>
              <a:off x="4286250" y="785813"/>
              <a:ext cx="411162" cy="73025"/>
            </a:xfrm>
            <a:custGeom>
              <a:avLst/>
              <a:gdLst>
                <a:gd name="T0" fmla="*/ 2147483647 w 1292"/>
                <a:gd name="T1" fmla="*/ 0 h 277"/>
                <a:gd name="T2" fmla="*/ 2147483647 w 1292"/>
                <a:gd name="T3" fmla="*/ 0 h 277"/>
                <a:gd name="T4" fmla="*/ 2147483647 w 1292"/>
                <a:gd name="T5" fmla="*/ 73322373 h 277"/>
                <a:gd name="T6" fmla="*/ 2147483647 w 1292"/>
                <a:gd name="T7" fmla="*/ 109948744 h 277"/>
                <a:gd name="T8" fmla="*/ 2147483647 w 1292"/>
                <a:gd name="T9" fmla="*/ 183201520 h 277"/>
                <a:gd name="T10" fmla="*/ 2147483647 w 1292"/>
                <a:gd name="T11" fmla="*/ 293150297 h 277"/>
                <a:gd name="T12" fmla="*/ 2147483647 w 1292"/>
                <a:gd name="T13" fmla="*/ 439725116 h 277"/>
                <a:gd name="T14" fmla="*/ 2147483647 w 1292"/>
                <a:gd name="T15" fmla="*/ 641274423 h 277"/>
                <a:gd name="T16" fmla="*/ 2147483647 w 1292"/>
                <a:gd name="T17" fmla="*/ 897798217 h 277"/>
                <a:gd name="T18" fmla="*/ 2147483647 w 1292"/>
                <a:gd name="T19" fmla="*/ 1227575017 h 277"/>
                <a:gd name="T20" fmla="*/ 2147483647 w 1292"/>
                <a:gd name="T21" fmla="*/ 1630672840 h 277"/>
                <a:gd name="T22" fmla="*/ 2147483647 w 1292"/>
                <a:gd name="T23" fmla="*/ 2125371916 h 277"/>
                <a:gd name="T24" fmla="*/ 2147483647 w 1292"/>
                <a:gd name="T25" fmla="*/ 2147483647 h 277"/>
                <a:gd name="T26" fmla="*/ 2147483647 w 1292"/>
                <a:gd name="T27" fmla="*/ 2147483647 h 277"/>
                <a:gd name="T28" fmla="*/ 2147483647 w 1292"/>
                <a:gd name="T29" fmla="*/ 2147483647 h 277"/>
                <a:gd name="T30" fmla="*/ 2147483647 w 1292"/>
                <a:gd name="T31" fmla="*/ 2147483647 h 277"/>
                <a:gd name="T32" fmla="*/ 2147483647 w 1292"/>
                <a:gd name="T33" fmla="*/ 2147483647 h 277"/>
                <a:gd name="T34" fmla="*/ 2147483647 w 1292"/>
                <a:gd name="T35" fmla="*/ 2147483647 h 277"/>
                <a:gd name="T36" fmla="*/ 2147483647 w 1292"/>
                <a:gd name="T37" fmla="*/ 2147483647 h 277"/>
                <a:gd name="T38" fmla="*/ 1837122676 w 1292"/>
                <a:gd name="T39" fmla="*/ 2147483647 h 277"/>
                <a:gd name="T40" fmla="*/ 1289125088 w 1292"/>
                <a:gd name="T41" fmla="*/ 2147483647 h 277"/>
                <a:gd name="T42" fmla="*/ 870151804 w 1292"/>
                <a:gd name="T43" fmla="*/ 2147483647 h 277"/>
                <a:gd name="T44" fmla="*/ 483485436 w 1292"/>
                <a:gd name="T45" fmla="*/ 2147483647 h 277"/>
                <a:gd name="T46" fmla="*/ 257845337 w 1292"/>
                <a:gd name="T47" fmla="*/ 2147483647 h 277"/>
                <a:gd name="T48" fmla="*/ 64410814 w 1292"/>
                <a:gd name="T49" fmla="*/ 2147483647 h 277"/>
                <a:gd name="T50" fmla="*/ 0 w 1292"/>
                <a:gd name="T51" fmla="*/ 2147483647 h 277"/>
                <a:gd name="T52" fmla="*/ 64410814 w 1292"/>
                <a:gd name="T53" fmla="*/ 2125371916 h 277"/>
                <a:gd name="T54" fmla="*/ 225640099 w 1292"/>
                <a:gd name="T55" fmla="*/ 1630672840 h 277"/>
                <a:gd name="T56" fmla="*/ 386767886 w 1292"/>
                <a:gd name="T57" fmla="*/ 1227575017 h 277"/>
                <a:gd name="T58" fmla="*/ 644613143 w 1292"/>
                <a:gd name="T59" fmla="*/ 897798217 h 277"/>
                <a:gd name="T60" fmla="*/ 934664116 w 1292"/>
                <a:gd name="T61" fmla="*/ 641274423 h 277"/>
                <a:gd name="T62" fmla="*/ 1224714612 w 1292"/>
                <a:gd name="T63" fmla="*/ 439725116 h 277"/>
                <a:gd name="T64" fmla="*/ 1482559869 w 1292"/>
                <a:gd name="T65" fmla="*/ 293150297 h 277"/>
                <a:gd name="T66" fmla="*/ 1804815284 w 1292"/>
                <a:gd name="T67" fmla="*/ 183201520 h 277"/>
                <a:gd name="T68" fmla="*/ 2030455303 w 1292"/>
                <a:gd name="T69" fmla="*/ 109948744 h 277"/>
                <a:gd name="T70" fmla="*/ 2147483647 w 1292"/>
                <a:gd name="T71" fmla="*/ 73322373 h 277"/>
                <a:gd name="T72" fmla="*/ 2147483647 w 1292"/>
                <a:gd name="T73" fmla="*/ 0 h 27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92"/>
                <a:gd name="T112" fmla="*/ 0 h 277"/>
                <a:gd name="T113" fmla="*/ 1292 w 1292"/>
                <a:gd name="T114" fmla="*/ 277 h 27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92" h="277">
                  <a:moveTo>
                    <a:pt x="76" y="0"/>
                  </a:moveTo>
                  <a:lnTo>
                    <a:pt x="1217" y="0"/>
                  </a:lnTo>
                  <a:lnTo>
                    <a:pt x="1224" y="4"/>
                  </a:lnTo>
                  <a:lnTo>
                    <a:pt x="1230" y="6"/>
                  </a:lnTo>
                  <a:lnTo>
                    <a:pt x="1237" y="10"/>
                  </a:lnTo>
                  <a:lnTo>
                    <a:pt x="1246" y="16"/>
                  </a:lnTo>
                  <a:lnTo>
                    <a:pt x="1255" y="24"/>
                  </a:lnTo>
                  <a:lnTo>
                    <a:pt x="1265" y="35"/>
                  </a:lnTo>
                  <a:lnTo>
                    <a:pt x="1273" y="49"/>
                  </a:lnTo>
                  <a:lnTo>
                    <a:pt x="1280" y="67"/>
                  </a:lnTo>
                  <a:lnTo>
                    <a:pt x="1287" y="89"/>
                  </a:lnTo>
                  <a:lnTo>
                    <a:pt x="1291" y="116"/>
                  </a:lnTo>
                  <a:lnTo>
                    <a:pt x="1292" y="149"/>
                  </a:lnTo>
                  <a:lnTo>
                    <a:pt x="1291" y="173"/>
                  </a:lnTo>
                  <a:lnTo>
                    <a:pt x="1286" y="197"/>
                  </a:lnTo>
                  <a:lnTo>
                    <a:pt x="1278" y="221"/>
                  </a:lnTo>
                  <a:lnTo>
                    <a:pt x="1267" y="242"/>
                  </a:lnTo>
                  <a:lnTo>
                    <a:pt x="1253" y="261"/>
                  </a:lnTo>
                  <a:lnTo>
                    <a:pt x="1235" y="277"/>
                  </a:lnTo>
                  <a:lnTo>
                    <a:pt x="57" y="277"/>
                  </a:lnTo>
                  <a:lnTo>
                    <a:pt x="40" y="261"/>
                  </a:lnTo>
                  <a:lnTo>
                    <a:pt x="27" y="242"/>
                  </a:lnTo>
                  <a:lnTo>
                    <a:pt x="15" y="221"/>
                  </a:lnTo>
                  <a:lnTo>
                    <a:pt x="8" y="197"/>
                  </a:lnTo>
                  <a:lnTo>
                    <a:pt x="2" y="173"/>
                  </a:lnTo>
                  <a:lnTo>
                    <a:pt x="0" y="149"/>
                  </a:lnTo>
                  <a:lnTo>
                    <a:pt x="2" y="116"/>
                  </a:lnTo>
                  <a:lnTo>
                    <a:pt x="7" y="89"/>
                  </a:lnTo>
                  <a:lnTo>
                    <a:pt x="12" y="67"/>
                  </a:lnTo>
                  <a:lnTo>
                    <a:pt x="20" y="49"/>
                  </a:lnTo>
                  <a:lnTo>
                    <a:pt x="29" y="35"/>
                  </a:lnTo>
                  <a:lnTo>
                    <a:pt x="38" y="24"/>
                  </a:lnTo>
                  <a:lnTo>
                    <a:pt x="46" y="16"/>
                  </a:lnTo>
                  <a:lnTo>
                    <a:pt x="56" y="10"/>
                  </a:lnTo>
                  <a:lnTo>
                    <a:pt x="63" y="6"/>
                  </a:lnTo>
                  <a:lnTo>
                    <a:pt x="70" y="4"/>
                  </a:lnTo>
                  <a:lnTo>
                    <a:pt x="76" y="0"/>
                  </a:lnTo>
                  <a:close/>
                </a:path>
              </a:pathLst>
            </a:custGeom>
            <a:solidFill>
              <a:srgbClr val="FF9900"/>
            </a:solidFill>
            <a:ln w="0">
              <a:solidFill>
                <a:srgbClr val="FF9900"/>
              </a:solidFill>
              <a:prstDash val="solid"/>
              <a:round/>
              <a:headEnd/>
              <a:tailEnd/>
            </a:ln>
          </p:spPr>
          <p:txBody>
            <a:bodyPr/>
            <a:lstStyle/>
            <a:p>
              <a:endParaRPr lang="en-US"/>
            </a:p>
          </p:txBody>
        </p:sp>
      </p:grpSp>
      <p:grpSp>
        <p:nvGrpSpPr>
          <p:cNvPr id="53271" name="Group 114"/>
          <p:cNvGrpSpPr>
            <a:grpSpLocks/>
          </p:cNvGrpSpPr>
          <p:nvPr/>
        </p:nvGrpSpPr>
        <p:grpSpPr bwMode="auto">
          <a:xfrm>
            <a:off x="4875213" y="4050547"/>
            <a:ext cx="482600" cy="709612"/>
            <a:chOff x="4781550" y="3543300"/>
            <a:chExt cx="641350" cy="1016001"/>
          </a:xfrm>
        </p:grpSpPr>
        <p:sp>
          <p:nvSpPr>
            <p:cNvPr id="53287" name="Freeform 84"/>
            <p:cNvSpPr>
              <a:spLocks/>
            </p:cNvSpPr>
            <p:nvPr/>
          </p:nvSpPr>
          <p:spPr bwMode="auto">
            <a:xfrm>
              <a:off x="4957763" y="4335463"/>
              <a:ext cx="290513" cy="28575"/>
            </a:xfrm>
            <a:custGeom>
              <a:avLst/>
              <a:gdLst>
                <a:gd name="T0" fmla="*/ 2147483647 w 915"/>
                <a:gd name="T1" fmla="*/ 0 h 107"/>
                <a:gd name="T2" fmla="*/ 2147483647 w 915"/>
                <a:gd name="T3" fmla="*/ 0 h 107"/>
                <a:gd name="T4" fmla="*/ 2147483647 w 915"/>
                <a:gd name="T5" fmla="*/ 19042169 h 107"/>
                <a:gd name="T6" fmla="*/ 2147483647 w 915"/>
                <a:gd name="T7" fmla="*/ 57126499 h 107"/>
                <a:gd name="T8" fmla="*/ 2147483647 w 915"/>
                <a:gd name="T9" fmla="*/ 133295160 h 107"/>
                <a:gd name="T10" fmla="*/ 2147483647 w 915"/>
                <a:gd name="T11" fmla="*/ 266661624 h 107"/>
                <a:gd name="T12" fmla="*/ 2147483647 w 915"/>
                <a:gd name="T13" fmla="*/ 438040872 h 107"/>
                <a:gd name="T14" fmla="*/ 2147483647 w 915"/>
                <a:gd name="T15" fmla="*/ 666617973 h 107"/>
                <a:gd name="T16" fmla="*/ 2147483647 w 915"/>
                <a:gd name="T17" fmla="*/ 857111153 h 107"/>
                <a:gd name="T18" fmla="*/ 2147483647 w 915"/>
                <a:gd name="T19" fmla="*/ 1009448441 h 107"/>
                <a:gd name="T20" fmla="*/ 2147483647 w 915"/>
                <a:gd name="T21" fmla="*/ 1142742766 h 107"/>
                <a:gd name="T22" fmla="*/ 2147483647 w 915"/>
                <a:gd name="T23" fmla="*/ 1218982981 h 107"/>
                <a:gd name="T24" fmla="*/ 2147483647 w 915"/>
                <a:gd name="T25" fmla="*/ 1276109464 h 107"/>
                <a:gd name="T26" fmla="*/ 2147483647 w 915"/>
                <a:gd name="T27" fmla="*/ 1333235946 h 107"/>
                <a:gd name="T28" fmla="*/ 2147483647 w 915"/>
                <a:gd name="T29" fmla="*/ 1333235946 h 107"/>
                <a:gd name="T30" fmla="*/ 2147483647 w 915"/>
                <a:gd name="T31" fmla="*/ 1352278107 h 107"/>
                <a:gd name="T32" fmla="*/ 1408267583 w 915"/>
                <a:gd name="T33" fmla="*/ 2037937974 h 107"/>
                <a:gd name="T34" fmla="*/ 1344255680 w 915"/>
                <a:gd name="T35" fmla="*/ 2037937974 h 107"/>
                <a:gd name="T36" fmla="*/ 1184275770 w 915"/>
                <a:gd name="T37" fmla="*/ 2037937974 h 107"/>
                <a:gd name="T38" fmla="*/ 992239425 w 915"/>
                <a:gd name="T39" fmla="*/ 2018895813 h 107"/>
                <a:gd name="T40" fmla="*/ 704133792 w 915"/>
                <a:gd name="T41" fmla="*/ 1999853653 h 107"/>
                <a:gd name="T42" fmla="*/ 480141820 w 915"/>
                <a:gd name="T43" fmla="*/ 1923686077 h 107"/>
                <a:gd name="T44" fmla="*/ 256048644 w 915"/>
                <a:gd name="T45" fmla="*/ 1828403701 h 107"/>
                <a:gd name="T46" fmla="*/ 64012240 w 915"/>
                <a:gd name="T47" fmla="*/ 1695108575 h 107"/>
                <a:gd name="T48" fmla="*/ 0 w 915"/>
                <a:gd name="T49" fmla="*/ 1504615395 h 107"/>
                <a:gd name="T50" fmla="*/ 32056444 w 915"/>
                <a:gd name="T51" fmla="*/ 1257067303 h 107"/>
                <a:gd name="T52" fmla="*/ 192036741 w 915"/>
                <a:gd name="T53" fmla="*/ 1066574924 h 107"/>
                <a:gd name="T54" fmla="*/ 416129916 w 915"/>
                <a:gd name="T55" fmla="*/ 914237636 h 107"/>
                <a:gd name="T56" fmla="*/ 640122047 w 915"/>
                <a:gd name="T57" fmla="*/ 799913100 h 107"/>
                <a:gd name="T58" fmla="*/ 928226887 w 915"/>
                <a:gd name="T59" fmla="*/ 723744456 h 107"/>
                <a:gd name="T60" fmla="*/ 1184275770 w 915"/>
                <a:gd name="T61" fmla="*/ 685660134 h 107"/>
                <a:gd name="T62" fmla="*/ 1376311797 w 915"/>
                <a:gd name="T63" fmla="*/ 666617973 h 107"/>
                <a:gd name="T64" fmla="*/ 1536292659 w 915"/>
                <a:gd name="T65" fmla="*/ 647576346 h 107"/>
                <a:gd name="T66" fmla="*/ 1600304562 w 915"/>
                <a:gd name="T67" fmla="*/ 647576346 h 107"/>
                <a:gd name="T68" fmla="*/ 2147483647 w 915"/>
                <a:gd name="T69" fmla="*/ 0 h 1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15"/>
                <a:gd name="T106" fmla="*/ 0 h 107"/>
                <a:gd name="T107" fmla="*/ 915 w 915"/>
                <a:gd name="T108" fmla="*/ 107 h 1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15" h="107">
                  <a:moveTo>
                    <a:pt x="875" y="0"/>
                  </a:moveTo>
                  <a:lnTo>
                    <a:pt x="877" y="0"/>
                  </a:lnTo>
                  <a:lnTo>
                    <a:pt x="882" y="1"/>
                  </a:lnTo>
                  <a:lnTo>
                    <a:pt x="890" y="3"/>
                  </a:lnTo>
                  <a:lnTo>
                    <a:pt x="898" y="7"/>
                  </a:lnTo>
                  <a:lnTo>
                    <a:pt x="906" y="14"/>
                  </a:lnTo>
                  <a:lnTo>
                    <a:pt x="912" y="23"/>
                  </a:lnTo>
                  <a:lnTo>
                    <a:pt x="915" y="35"/>
                  </a:lnTo>
                  <a:lnTo>
                    <a:pt x="913" y="45"/>
                  </a:lnTo>
                  <a:lnTo>
                    <a:pt x="908" y="53"/>
                  </a:lnTo>
                  <a:lnTo>
                    <a:pt x="902" y="60"/>
                  </a:lnTo>
                  <a:lnTo>
                    <a:pt x="894" y="64"/>
                  </a:lnTo>
                  <a:lnTo>
                    <a:pt x="885" y="67"/>
                  </a:lnTo>
                  <a:lnTo>
                    <a:pt x="879" y="70"/>
                  </a:lnTo>
                  <a:lnTo>
                    <a:pt x="874" y="70"/>
                  </a:lnTo>
                  <a:lnTo>
                    <a:pt x="872" y="71"/>
                  </a:lnTo>
                  <a:lnTo>
                    <a:pt x="44" y="107"/>
                  </a:lnTo>
                  <a:lnTo>
                    <a:pt x="42" y="107"/>
                  </a:lnTo>
                  <a:lnTo>
                    <a:pt x="37" y="107"/>
                  </a:lnTo>
                  <a:lnTo>
                    <a:pt x="31" y="106"/>
                  </a:lnTo>
                  <a:lnTo>
                    <a:pt x="22" y="105"/>
                  </a:lnTo>
                  <a:lnTo>
                    <a:pt x="15" y="101"/>
                  </a:lnTo>
                  <a:lnTo>
                    <a:pt x="8" y="96"/>
                  </a:lnTo>
                  <a:lnTo>
                    <a:pt x="2" y="89"/>
                  </a:lnTo>
                  <a:lnTo>
                    <a:pt x="0" y="79"/>
                  </a:lnTo>
                  <a:lnTo>
                    <a:pt x="1" y="66"/>
                  </a:lnTo>
                  <a:lnTo>
                    <a:pt x="6" y="56"/>
                  </a:lnTo>
                  <a:lnTo>
                    <a:pt x="13" y="48"/>
                  </a:lnTo>
                  <a:lnTo>
                    <a:pt x="20" y="42"/>
                  </a:lnTo>
                  <a:lnTo>
                    <a:pt x="29" y="38"/>
                  </a:lnTo>
                  <a:lnTo>
                    <a:pt x="37" y="36"/>
                  </a:lnTo>
                  <a:lnTo>
                    <a:pt x="43" y="35"/>
                  </a:lnTo>
                  <a:lnTo>
                    <a:pt x="48" y="34"/>
                  </a:lnTo>
                  <a:lnTo>
                    <a:pt x="50" y="34"/>
                  </a:lnTo>
                  <a:lnTo>
                    <a:pt x="875" y="0"/>
                  </a:lnTo>
                  <a:close/>
                </a:path>
              </a:pathLst>
            </a:custGeom>
            <a:solidFill>
              <a:srgbClr val="FF9900"/>
            </a:solidFill>
            <a:ln w="0">
              <a:solidFill>
                <a:srgbClr val="FF9900"/>
              </a:solidFill>
              <a:prstDash val="solid"/>
              <a:round/>
              <a:headEnd/>
              <a:tailEnd/>
            </a:ln>
          </p:spPr>
          <p:txBody>
            <a:bodyPr/>
            <a:lstStyle/>
            <a:p>
              <a:endParaRPr lang="en-US"/>
            </a:p>
          </p:txBody>
        </p:sp>
        <p:sp>
          <p:nvSpPr>
            <p:cNvPr id="53288" name="Freeform 85"/>
            <p:cNvSpPr>
              <a:spLocks/>
            </p:cNvSpPr>
            <p:nvPr/>
          </p:nvSpPr>
          <p:spPr bwMode="auto">
            <a:xfrm>
              <a:off x="4957763" y="4373563"/>
              <a:ext cx="290513" cy="28575"/>
            </a:xfrm>
            <a:custGeom>
              <a:avLst/>
              <a:gdLst>
                <a:gd name="T0" fmla="*/ 2147483647 w 915"/>
                <a:gd name="T1" fmla="*/ 0 h 107"/>
                <a:gd name="T2" fmla="*/ 2147483647 w 915"/>
                <a:gd name="T3" fmla="*/ 0 h 107"/>
                <a:gd name="T4" fmla="*/ 2147483647 w 915"/>
                <a:gd name="T5" fmla="*/ 19042169 h 107"/>
                <a:gd name="T6" fmla="*/ 2147483647 w 915"/>
                <a:gd name="T7" fmla="*/ 76168677 h 107"/>
                <a:gd name="T8" fmla="*/ 2147483647 w 915"/>
                <a:gd name="T9" fmla="*/ 133295160 h 107"/>
                <a:gd name="T10" fmla="*/ 2147483647 w 915"/>
                <a:gd name="T11" fmla="*/ 266661624 h 107"/>
                <a:gd name="T12" fmla="*/ 2147483647 w 915"/>
                <a:gd name="T13" fmla="*/ 418998978 h 107"/>
                <a:gd name="T14" fmla="*/ 2147483647 w 915"/>
                <a:gd name="T15" fmla="*/ 666617973 h 107"/>
                <a:gd name="T16" fmla="*/ 2147483647 w 915"/>
                <a:gd name="T17" fmla="*/ 876153314 h 107"/>
                <a:gd name="T18" fmla="*/ 2147483647 w 915"/>
                <a:gd name="T19" fmla="*/ 1028490602 h 107"/>
                <a:gd name="T20" fmla="*/ 2147483647 w 915"/>
                <a:gd name="T21" fmla="*/ 1142742766 h 107"/>
                <a:gd name="T22" fmla="*/ 2147483647 w 915"/>
                <a:gd name="T23" fmla="*/ 1218982981 h 107"/>
                <a:gd name="T24" fmla="*/ 2147483647 w 915"/>
                <a:gd name="T25" fmla="*/ 1295151625 h 107"/>
                <a:gd name="T26" fmla="*/ 2147483647 w 915"/>
                <a:gd name="T27" fmla="*/ 1314193785 h 107"/>
                <a:gd name="T28" fmla="*/ 2147483647 w 915"/>
                <a:gd name="T29" fmla="*/ 1333235946 h 107"/>
                <a:gd name="T30" fmla="*/ 2147483647 w 915"/>
                <a:gd name="T31" fmla="*/ 1333235946 h 107"/>
                <a:gd name="T32" fmla="*/ 1408267583 w 915"/>
                <a:gd name="T33" fmla="*/ 2037937974 h 107"/>
                <a:gd name="T34" fmla="*/ 1344255680 w 915"/>
                <a:gd name="T35" fmla="*/ 2037937974 h 107"/>
                <a:gd name="T36" fmla="*/ 1184275770 w 915"/>
                <a:gd name="T37" fmla="*/ 2037937974 h 107"/>
                <a:gd name="T38" fmla="*/ 992239425 w 915"/>
                <a:gd name="T39" fmla="*/ 2018895813 h 107"/>
                <a:gd name="T40" fmla="*/ 704133792 w 915"/>
                <a:gd name="T41" fmla="*/ 1999853653 h 107"/>
                <a:gd name="T42" fmla="*/ 480141820 w 915"/>
                <a:gd name="T43" fmla="*/ 1942727170 h 107"/>
                <a:gd name="T44" fmla="*/ 256048644 w 915"/>
                <a:gd name="T45" fmla="*/ 1847445862 h 107"/>
                <a:gd name="T46" fmla="*/ 64012240 w 915"/>
                <a:gd name="T47" fmla="*/ 1714150736 h 107"/>
                <a:gd name="T48" fmla="*/ 0 w 915"/>
                <a:gd name="T49" fmla="*/ 1504615395 h 107"/>
                <a:gd name="T50" fmla="*/ 32056444 w 915"/>
                <a:gd name="T51" fmla="*/ 1276109464 h 107"/>
                <a:gd name="T52" fmla="*/ 192036741 w 915"/>
                <a:gd name="T53" fmla="*/ 1066574924 h 107"/>
                <a:gd name="T54" fmla="*/ 416129916 w 915"/>
                <a:gd name="T55" fmla="*/ 914237636 h 107"/>
                <a:gd name="T56" fmla="*/ 640122047 w 915"/>
                <a:gd name="T57" fmla="*/ 799913100 h 107"/>
                <a:gd name="T58" fmla="*/ 928226887 w 915"/>
                <a:gd name="T59" fmla="*/ 742786617 h 107"/>
                <a:gd name="T60" fmla="*/ 1184275770 w 915"/>
                <a:gd name="T61" fmla="*/ 685660134 h 107"/>
                <a:gd name="T62" fmla="*/ 1376311797 w 915"/>
                <a:gd name="T63" fmla="*/ 647576346 h 107"/>
                <a:gd name="T64" fmla="*/ 1536292659 w 915"/>
                <a:gd name="T65" fmla="*/ 647576346 h 107"/>
                <a:gd name="T66" fmla="*/ 1600304562 w 915"/>
                <a:gd name="T67" fmla="*/ 647576346 h 107"/>
                <a:gd name="T68" fmla="*/ 2147483647 w 915"/>
                <a:gd name="T69" fmla="*/ 0 h 1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15"/>
                <a:gd name="T106" fmla="*/ 0 h 107"/>
                <a:gd name="T107" fmla="*/ 915 w 915"/>
                <a:gd name="T108" fmla="*/ 107 h 1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15" h="107">
                  <a:moveTo>
                    <a:pt x="875" y="0"/>
                  </a:moveTo>
                  <a:lnTo>
                    <a:pt x="877" y="0"/>
                  </a:lnTo>
                  <a:lnTo>
                    <a:pt x="882" y="1"/>
                  </a:lnTo>
                  <a:lnTo>
                    <a:pt x="890" y="4"/>
                  </a:lnTo>
                  <a:lnTo>
                    <a:pt x="898" y="7"/>
                  </a:lnTo>
                  <a:lnTo>
                    <a:pt x="906" y="14"/>
                  </a:lnTo>
                  <a:lnTo>
                    <a:pt x="912" y="22"/>
                  </a:lnTo>
                  <a:lnTo>
                    <a:pt x="915" y="35"/>
                  </a:lnTo>
                  <a:lnTo>
                    <a:pt x="913" y="46"/>
                  </a:lnTo>
                  <a:lnTo>
                    <a:pt x="908" y="54"/>
                  </a:lnTo>
                  <a:lnTo>
                    <a:pt x="902" y="60"/>
                  </a:lnTo>
                  <a:lnTo>
                    <a:pt x="894" y="64"/>
                  </a:lnTo>
                  <a:lnTo>
                    <a:pt x="885" y="68"/>
                  </a:lnTo>
                  <a:lnTo>
                    <a:pt x="879" y="69"/>
                  </a:lnTo>
                  <a:lnTo>
                    <a:pt x="874" y="70"/>
                  </a:lnTo>
                  <a:lnTo>
                    <a:pt x="872" y="70"/>
                  </a:lnTo>
                  <a:lnTo>
                    <a:pt x="44" y="107"/>
                  </a:lnTo>
                  <a:lnTo>
                    <a:pt x="42" y="107"/>
                  </a:lnTo>
                  <a:lnTo>
                    <a:pt x="37" y="107"/>
                  </a:lnTo>
                  <a:lnTo>
                    <a:pt x="31" y="106"/>
                  </a:lnTo>
                  <a:lnTo>
                    <a:pt x="22" y="105"/>
                  </a:lnTo>
                  <a:lnTo>
                    <a:pt x="15" y="102"/>
                  </a:lnTo>
                  <a:lnTo>
                    <a:pt x="8" y="97"/>
                  </a:lnTo>
                  <a:lnTo>
                    <a:pt x="2" y="90"/>
                  </a:lnTo>
                  <a:lnTo>
                    <a:pt x="0" y="79"/>
                  </a:lnTo>
                  <a:lnTo>
                    <a:pt x="1" y="67"/>
                  </a:lnTo>
                  <a:lnTo>
                    <a:pt x="6" y="56"/>
                  </a:lnTo>
                  <a:lnTo>
                    <a:pt x="13" y="48"/>
                  </a:lnTo>
                  <a:lnTo>
                    <a:pt x="20" y="42"/>
                  </a:lnTo>
                  <a:lnTo>
                    <a:pt x="29" y="39"/>
                  </a:lnTo>
                  <a:lnTo>
                    <a:pt x="37" y="36"/>
                  </a:lnTo>
                  <a:lnTo>
                    <a:pt x="43" y="34"/>
                  </a:lnTo>
                  <a:lnTo>
                    <a:pt x="48" y="34"/>
                  </a:lnTo>
                  <a:lnTo>
                    <a:pt x="50" y="34"/>
                  </a:lnTo>
                  <a:lnTo>
                    <a:pt x="875" y="0"/>
                  </a:lnTo>
                  <a:close/>
                </a:path>
              </a:pathLst>
            </a:custGeom>
            <a:solidFill>
              <a:srgbClr val="FF9900"/>
            </a:solidFill>
            <a:ln w="0">
              <a:solidFill>
                <a:srgbClr val="FF9900"/>
              </a:solidFill>
              <a:prstDash val="solid"/>
              <a:round/>
              <a:headEnd/>
              <a:tailEnd/>
            </a:ln>
          </p:spPr>
          <p:txBody>
            <a:bodyPr/>
            <a:lstStyle/>
            <a:p>
              <a:endParaRPr lang="en-US"/>
            </a:p>
          </p:txBody>
        </p:sp>
        <p:sp>
          <p:nvSpPr>
            <p:cNvPr id="53289" name="Freeform 86"/>
            <p:cNvSpPr>
              <a:spLocks/>
            </p:cNvSpPr>
            <p:nvPr/>
          </p:nvSpPr>
          <p:spPr bwMode="auto">
            <a:xfrm>
              <a:off x="4957763" y="4411663"/>
              <a:ext cx="290513" cy="28575"/>
            </a:xfrm>
            <a:custGeom>
              <a:avLst/>
              <a:gdLst>
                <a:gd name="T0" fmla="*/ 2147483647 w 915"/>
                <a:gd name="T1" fmla="*/ 0 h 107"/>
                <a:gd name="T2" fmla="*/ 2147483647 w 915"/>
                <a:gd name="T3" fmla="*/ 0 h 107"/>
                <a:gd name="T4" fmla="*/ 2147483647 w 915"/>
                <a:gd name="T5" fmla="*/ 19042169 h 107"/>
                <a:gd name="T6" fmla="*/ 2147483647 w 915"/>
                <a:gd name="T7" fmla="*/ 57126499 h 107"/>
                <a:gd name="T8" fmla="*/ 2147483647 w 915"/>
                <a:gd name="T9" fmla="*/ 133295160 h 107"/>
                <a:gd name="T10" fmla="*/ 2147483647 w 915"/>
                <a:gd name="T11" fmla="*/ 247619463 h 107"/>
                <a:gd name="T12" fmla="*/ 2147483647 w 915"/>
                <a:gd name="T13" fmla="*/ 418998978 h 107"/>
                <a:gd name="T14" fmla="*/ 2147483647 w 915"/>
                <a:gd name="T15" fmla="*/ 666617973 h 107"/>
                <a:gd name="T16" fmla="*/ 2147483647 w 915"/>
                <a:gd name="T17" fmla="*/ 857111153 h 107"/>
                <a:gd name="T18" fmla="*/ 2147483647 w 915"/>
                <a:gd name="T19" fmla="*/ 1009448441 h 107"/>
                <a:gd name="T20" fmla="*/ 2147483647 w 915"/>
                <a:gd name="T21" fmla="*/ 1123700605 h 107"/>
                <a:gd name="T22" fmla="*/ 2147483647 w 915"/>
                <a:gd name="T23" fmla="*/ 1218982981 h 107"/>
                <a:gd name="T24" fmla="*/ 2147483647 w 915"/>
                <a:gd name="T25" fmla="*/ 1276109464 h 107"/>
                <a:gd name="T26" fmla="*/ 2147483647 w 915"/>
                <a:gd name="T27" fmla="*/ 1295151625 h 107"/>
                <a:gd name="T28" fmla="*/ 2147483647 w 915"/>
                <a:gd name="T29" fmla="*/ 1333235946 h 107"/>
                <a:gd name="T30" fmla="*/ 2147483647 w 915"/>
                <a:gd name="T31" fmla="*/ 1333235946 h 107"/>
                <a:gd name="T32" fmla="*/ 1408267583 w 915"/>
                <a:gd name="T33" fmla="*/ 2037937974 h 107"/>
                <a:gd name="T34" fmla="*/ 1344255680 w 915"/>
                <a:gd name="T35" fmla="*/ 2037937974 h 107"/>
                <a:gd name="T36" fmla="*/ 1184275770 w 915"/>
                <a:gd name="T37" fmla="*/ 2037937974 h 107"/>
                <a:gd name="T38" fmla="*/ 992239425 w 915"/>
                <a:gd name="T39" fmla="*/ 2018895813 h 107"/>
                <a:gd name="T40" fmla="*/ 704133792 w 915"/>
                <a:gd name="T41" fmla="*/ 1999853653 h 107"/>
                <a:gd name="T42" fmla="*/ 480141820 w 915"/>
                <a:gd name="T43" fmla="*/ 1923686077 h 107"/>
                <a:gd name="T44" fmla="*/ 256048644 w 915"/>
                <a:gd name="T45" fmla="*/ 1828403701 h 107"/>
                <a:gd name="T46" fmla="*/ 64012240 w 915"/>
                <a:gd name="T47" fmla="*/ 1676066414 h 107"/>
                <a:gd name="T48" fmla="*/ 0 w 915"/>
                <a:gd name="T49" fmla="*/ 1504615395 h 107"/>
                <a:gd name="T50" fmla="*/ 32056444 w 915"/>
                <a:gd name="T51" fmla="*/ 1238025142 h 107"/>
                <a:gd name="T52" fmla="*/ 192036741 w 915"/>
                <a:gd name="T53" fmla="*/ 1066574924 h 107"/>
                <a:gd name="T54" fmla="*/ 416129916 w 915"/>
                <a:gd name="T55" fmla="*/ 914237636 h 107"/>
                <a:gd name="T56" fmla="*/ 640122047 w 915"/>
                <a:gd name="T57" fmla="*/ 799913100 h 107"/>
                <a:gd name="T58" fmla="*/ 928226887 w 915"/>
                <a:gd name="T59" fmla="*/ 704702295 h 107"/>
                <a:gd name="T60" fmla="*/ 1184275770 w 915"/>
                <a:gd name="T61" fmla="*/ 666617973 h 107"/>
                <a:gd name="T62" fmla="*/ 1376311797 w 915"/>
                <a:gd name="T63" fmla="*/ 647576346 h 107"/>
                <a:gd name="T64" fmla="*/ 1536292659 w 915"/>
                <a:gd name="T65" fmla="*/ 647576346 h 107"/>
                <a:gd name="T66" fmla="*/ 1600304562 w 915"/>
                <a:gd name="T67" fmla="*/ 647576346 h 107"/>
                <a:gd name="T68" fmla="*/ 2147483647 w 915"/>
                <a:gd name="T69" fmla="*/ 0 h 1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15"/>
                <a:gd name="T106" fmla="*/ 0 h 107"/>
                <a:gd name="T107" fmla="*/ 915 w 915"/>
                <a:gd name="T108" fmla="*/ 107 h 1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15" h="107">
                  <a:moveTo>
                    <a:pt x="875" y="0"/>
                  </a:moveTo>
                  <a:lnTo>
                    <a:pt x="877" y="0"/>
                  </a:lnTo>
                  <a:lnTo>
                    <a:pt x="882" y="1"/>
                  </a:lnTo>
                  <a:lnTo>
                    <a:pt x="890" y="3"/>
                  </a:lnTo>
                  <a:lnTo>
                    <a:pt x="898" y="7"/>
                  </a:lnTo>
                  <a:lnTo>
                    <a:pt x="906" y="13"/>
                  </a:lnTo>
                  <a:lnTo>
                    <a:pt x="912" y="22"/>
                  </a:lnTo>
                  <a:lnTo>
                    <a:pt x="915" y="35"/>
                  </a:lnTo>
                  <a:lnTo>
                    <a:pt x="913" y="45"/>
                  </a:lnTo>
                  <a:lnTo>
                    <a:pt x="908" y="53"/>
                  </a:lnTo>
                  <a:lnTo>
                    <a:pt x="902" y="59"/>
                  </a:lnTo>
                  <a:lnTo>
                    <a:pt x="894" y="64"/>
                  </a:lnTo>
                  <a:lnTo>
                    <a:pt x="885" y="67"/>
                  </a:lnTo>
                  <a:lnTo>
                    <a:pt x="879" y="68"/>
                  </a:lnTo>
                  <a:lnTo>
                    <a:pt x="874" y="70"/>
                  </a:lnTo>
                  <a:lnTo>
                    <a:pt x="872" y="70"/>
                  </a:lnTo>
                  <a:lnTo>
                    <a:pt x="44" y="107"/>
                  </a:lnTo>
                  <a:lnTo>
                    <a:pt x="42" y="107"/>
                  </a:lnTo>
                  <a:lnTo>
                    <a:pt x="37" y="107"/>
                  </a:lnTo>
                  <a:lnTo>
                    <a:pt x="31" y="106"/>
                  </a:lnTo>
                  <a:lnTo>
                    <a:pt x="22" y="105"/>
                  </a:lnTo>
                  <a:lnTo>
                    <a:pt x="15" y="101"/>
                  </a:lnTo>
                  <a:lnTo>
                    <a:pt x="8" y="96"/>
                  </a:lnTo>
                  <a:lnTo>
                    <a:pt x="2" y="88"/>
                  </a:lnTo>
                  <a:lnTo>
                    <a:pt x="0" y="79"/>
                  </a:lnTo>
                  <a:lnTo>
                    <a:pt x="1" y="65"/>
                  </a:lnTo>
                  <a:lnTo>
                    <a:pt x="6" y="56"/>
                  </a:lnTo>
                  <a:lnTo>
                    <a:pt x="13" y="48"/>
                  </a:lnTo>
                  <a:lnTo>
                    <a:pt x="20" y="42"/>
                  </a:lnTo>
                  <a:lnTo>
                    <a:pt x="29" y="37"/>
                  </a:lnTo>
                  <a:lnTo>
                    <a:pt x="37" y="35"/>
                  </a:lnTo>
                  <a:lnTo>
                    <a:pt x="43" y="34"/>
                  </a:lnTo>
                  <a:lnTo>
                    <a:pt x="48" y="34"/>
                  </a:lnTo>
                  <a:lnTo>
                    <a:pt x="50" y="34"/>
                  </a:lnTo>
                  <a:lnTo>
                    <a:pt x="875" y="0"/>
                  </a:lnTo>
                  <a:close/>
                </a:path>
              </a:pathLst>
            </a:custGeom>
            <a:solidFill>
              <a:srgbClr val="FF9900"/>
            </a:solidFill>
            <a:ln w="0">
              <a:solidFill>
                <a:srgbClr val="FF9900"/>
              </a:solidFill>
              <a:prstDash val="solid"/>
              <a:round/>
              <a:headEnd/>
              <a:tailEnd/>
            </a:ln>
          </p:spPr>
          <p:txBody>
            <a:bodyPr/>
            <a:lstStyle/>
            <a:p>
              <a:endParaRPr lang="en-US"/>
            </a:p>
          </p:txBody>
        </p:sp>
        <p:sp>
          <p:nvSpPr>
            <p:cNvPr id="53290" name="Freeform 87"/>
            <p:cNvSpPr>
              <a:spLocks/>
            </p:cNvSpPr>
            <p:nvPr/>
          </p:nvSpPr>
          <p:spPr bwMode="auto">
            <a:xfrm>
              <a:off x="5092700" y="3543300"/>
              <a:ext cx="19050" cy="0"/>
            </a:xfrm>
            <a:custGeom>
              <a:avLst/>
              <a:gdLst>
                <a:gd name="T0" fmla="*/ 0 w 59"/>
                <a:gd name="T1" fmla="*/ 0 h 1"/>
                <a:gd name="T2" fmla="*/ 1986007190 w 59"/>
                <a:gd name="T3" fmla="*/ 0 h 1"/>
                <a:gd name="T4" fmla="*/ 976218935 w 59"/>
                <a:gd name="T5" fmla="*/ 0 h 1"/>
                <a:gd name="T6" fmla="*/ 0 w 59"/>
                <a:gd name="T7" fmla="*/ 0 h 1"/>
                <a:gd name="T8" fmla="*/ 0 60000 65536"/>
                <a:gd name="T9" fmla="*/ 0 60000 65536"/>
                <a:gd name="T10" fmla="*/ 0 60000 65536"/>
                <a:gd name="T11" fmla="*/ 0 60000 65536"/>
                <a:gd name="T12" fmla="*/ 0 w 59"/>
                <a:gd name="T13" fmla="*/ 0 h 1"/>
                <a:gd name="T14" fmla="*/ 59 w 59"/>
                <a:gd name="T15" fmla="*/ 0 h 1"/>
              </a:gdLst>
              <a:ahLst/>
              <a:cxnLst>
                <a:cxn ang="T8">
                  <a:pos x="T0" y="T1"/>
                </a:cxn>
                <a:cxn ang="T9">
                  <a:pos x="T2" y="T3"/>
                </a:cxn>
                <a:cxn ang="T10">
                  <a:pos x="T4" y="T5"/>
                </a:cxn>
                <a:cxn ang="T11">
                  <a:pos x="T6" y="T7"/>
                </a:cxn>
              </a:cxnLst>
              <a:rect l="T12" t="T13" r="T14" b="T15"/>
              <a:pathLst>
                <a:path w="59" h="1">
                  <a:moveTo>
                    <a:pt x="0" y="0"/>
                  </a:moveTo>
                  <a:lnTo>
                    <a:pt x="59" y="0"/>
                  </a:lnTo>
                  <a:lnTo>
                    <a:pt x="29" y="1"/>
                  </a:lnTo>
                  <a:lnTo>
                    <a:pt x="0" y="0"/>
                  </a:lnTo>
                  <a:close/>
                </a:path>
              </a:pathLst>
            </a:custGeom>
            <a:solidFill>
              <a:srgbClr val="FF9900"/>
            </a:solidFill>
            <a:ln w="0">
              <a:solidFill>
                <a:srgbClr val="FF9900"/>
              </a:solidFill>
              <a:prstDash val="solid"/>
              <a:round/>
              <a:headEnd/>
              <a:tailEnd/>
            </a:ln>
          </p:spPr>
          <p:txBody>
            <a:bodyPr/>
            <a:lstStyle/>
            <a:p>
              <a:endParaRPr lang="en-US"/>
            </a:p>
          </p:txBody>
        </p:sp>
        <p:sp>
          <p:nvSpPr>
            <p:cNvPr id="53291" name="Freeform 88"/>
            <p:cNvSpPr>
              <a:spLocks/>
            </p:cNvSpPr>
            <p:nvPr/>
          </p:nvSpPr>
          <p:spPr bwMode="auto">
            <a:xfrm>
              <a:off x="4965700" y="4456113"/>
              <a:ext cx="268288" cy="103188"/>
            </a:xfrm>
            <a:custGeom>
              <a:avLst/>
              <a:gdLst>
                <a:gd name="T0" fmla="*/ 0 w 845"/>
                <a:gd name="T1" fmla="*/ 0 h 391"/>
                <a:gd name="T2" fmla="*/ 2147483647 w 845"/>
                <a:gd name="T3" fmla="*/ 0 h 391"/>
                <a:gd name="T4" fmla="*/ 2147483647 w 845"/>
                <a:gd name="T5" fmla="*/ 1066092427 h 391"/>
                <a:gd name="T6" fmla="*/ 2147483647 w 845"/>
                <a:gd name="T7" fmla="*/ 2147483647 h 391"/>
                <a:gd name="T8" fmla="*/ 2147483647 w 845"/>
                <a:gd name="T9" fmla="*/ 2147483647 h 391"/>
                <a:gd name="T10" fmla="*/ 2147483647 w 845"/>
                <a:gd name="T11" fmla="*/ 2147483647 h 391"/>
                <a:gd name="T12" fmla="*/ 2147483647 w 845"/>
                <a:gd name="T13" fmla="*/ 2147483647 h 391"/>
                <a:gd name="T14" fmla="*/ 2147483647 w 845"/>
                <a:gd name="T15" fmla="*/ 2147483647 h 391"/>
                <a:gd name="T16" fmla="*/ 2147483647 w 845"/>
                <a:gd name="T17" fmla="*/ 2147483647 h 391"/>
                <a:gd name="T18" fmla="*/ 2147483647 w 845"/>
                <a:gd name="T19" fmla="*/ 2147483647 h 391"/>
                <a:gd name="T20" fmla="*/ 2147483647 w 845"/>
                <a:gd name="T21" fmla="*/ 2147483647 h 391"/>
                <a:gd name="T22" fmla="*/ 2147483647 w 845"/>
                <a:gd name="T23" fmla="*/ 2147483647 h 391"/>
                <a:gd name="T24" fmla="*/ 2147483647 w 845"/>
                <a:gd name="T25" fmla="*/ 2147483647 h 391"/>
                <a:gd name="T26" fmla="*/ 2147483647 w 845"/>
                <a:gd name="T27" fmla="*/ 2147483647 h 391"/>
                <a:gd name="T28" fmla="*/ 2147483647 w 845"/>
                <a:gd name="T29" fmla="*/ 2147483647 h 391"/>
                <a:gd name="T30" fmla="*/ 2147483647 w 845"/>
                <a:gd name="T31" fmla="*/ 2147483647 h 391"/>
                <a:gd name="T32" fmla="*/ 2147483647 w 845"/>
                <a:gd name="T33" fmla="*/ 2147483647 h 391"/>
                <a:gd name="T34" fmla="*/ 2147483647 w 845"/>
                <a:gd name="T35" fmla="*/ 2147483647 h 391"/>
                <a:gd name="T36" fmla="*/ 2147483647 w 845"/>
                <a:gd name="T37" fmla="*/ 2147483647 h 391"/>
                <a:gd name="T38" fmla="*/ 2147483647 w 845"/>
                <a:gd name="T39" fmla="*/ 2147483647 h 391"/>
                <a:gd name="T40" fmla="*/ 2147483647 w 845"/>
                <a:gd name="T41" fmla="*/ 2147483647 h 391"/>
                <a:gd name="T42" fmla="*/ 2147483647 w 845"/>
                <a:gd name="T43" fmla="*/ 2147483647 h 391"/>
                <a:gd name="T44" fmla="*/ 2147483647 w 845"/>
                <a:gd name="T45" fmla="*/ 2147483647 h 391"/>
                <a:gd name="T46" fmla="*/ 2147483647 w 845"/>
                <a:gd name="T47" fmla="*/ 2147483647 h 391"/>
                <a:gd name="T48" fmla="*/ 2147483647 w 845"/>
                <a:gd name="T49" fmla="*/ 2147483647 h 391"/>
                <a:gd name="T50" fmla="*/ 2147483647 w 845"/>
                <a:gd name="T51" fmla="*/ 2147483647 h 391"/>
                <a:gd name="T52" fmla="*/ 256048993 w 845"/>
                <a:gd name="T53" fmla="*/ 1010931465 h 391"/>
                <a:gd name="T54" fmla="*/ 0 w 845"/>
                <a:gd name="T55" fmla="*/ 0 h 3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45"/>
                <a:gd name="T85" fmla="*/ 0 h 391"/>
                <a:gd name="T86" fmla="*/ 845 w 845"/>
                <a:gd name="T87" fmla="*/ 391 h 3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45" h="391">
                  <a:moveTo>
                    <a:pt x="0" y="0"/>
                  </a:moveTo>
                  <a:lnTo>
                    <a:pt x="845" y="0"/>
                  </a:lnTo>
                  <a:lnTo>
                    <a:pt x="833" y="58"/>
                  </a:lnTo>
                  <a:lnTo>
                    <a:pt x="605" y="315"/>
                  </a:lnTo>
                  <a:lnTo>
                    <a:pt x="604" y="318"/>
                  </a:lnTo>
                  <a:lnTo>
                    <a:pt x="600" y="322"/>
                  </a:lnTo>
                  <a:lnTo>
                    <a:pt x="595" y="329"/>
                  </a:lnTo>
                  <a:lnTo>
                    <a:pt x="585" y="339"/>
                  </a:lnTo>
                  <a:lnTo>
                    <a:pt x="574" y="348"/>
                  </a:lnTo>
                  <a:lnTo>
                    <a:pt x="559" y="358"/>
                  </a:lnTo>
                  <a:lnTo>
                    <a:pt x="540" y="369"/>
                  </a:lnTo>
                  <a:lnTo>
                    <a:pt x="519" y="377"/>
                  </a:lnTo>
                  <a:lnTo>
                    <a:pt x="493" y="384"/>
                  </a:lnTo>
                  <a:lnTo>
                    <a:pt x="463" y="389"/>
                  </a:lnTo>
                  <a:lnTo>
                    <a:pt x="430" y="391"/>
                  </a:lnTo>
                  <a:lnTo>
                    <a:pt x="395" y="389"/>
                  </a:lnTo>
                  <a:lnTo>
                    <a:pt x="365" y="384"/>
                  </a:lnTo>
                  <a:lnTo>
                    <a:pt x="338" y="377"/>
                  </a:lnTo>
                  <a:lnTo>
                    <a:pt x="313" y="367"/>
                  </a:lnTo>
                  <a:lnTo>
                    <a:pt x="293" y="356"/>
                  </a:lnTo>
                  <a:lnTo>
                    <a:pt x="276" y="346"/>
                  </a:lnTo>
                  <a:lnTo>
                    <a:pt x="262" y="335"/>
                  </a:lnTo>
                  <a:lnTo>
                    <a:pt x="251" y="326"/>
                  </a:lnTo>
                  <a:lnTo>
                    <a:pt x="244" y="319"/>
                  </a:lnTo>
                  <a:lnTo>
                    <a:pt x="239" y="313"/>
                  </a:lnTo>
                  <a:lnTo>
                    <a:pt x="238" y="312"/>
                  </a:lnTo>
                  <a:lnTo>
                    <a:pt x="8" y="55"/>
                  </a:lnTo>
                  <a:lnTo>
                    <a:pt x="0" y="0"/>
                  </a:lnTo>
                  <a:close/>
                </a:path>
              </a:pathLst>
            </a:custGeom>
            <a:solidFill>
              <a:srgbClr val="FF9900"/>
            </a:solidFill>
            <a:ln w="0">
              <a:solidFill>
                <a:srgbClr val="FF9900"/>
              </a:solidFill>
              <a:prstDash val="solid"/>
              <a:round/>
              <a:headEnd/>
              <a:tailEnd/>
            </a:ln>
          </p:spPr>
          <p:txBody>
            <a:bodyPr/>
            <a:lstStyle/>
            <a:p>
              <a:endParaRPr lang="en-US"/>
            </a:p>
          </p:txBody>
        </p:sp>
        <p:sp>
          <p:nvSpPr>
            <p:cNvPr id="53292" name="Freeform 89"/>
            <p:cNvSpPr>
              <a:spLocks/>
            </p:cNvSpPr>
            <p:nvPr/>
          </p:nvSpPr>
          <p:spPr bwMode="auto">
            <a:xfrm>
              <a:off x="5059363" y="4092575"/>
              <a:ext cx="76200" cy="73025"/>
            </a:xfrm>
            <a:custGeom>
              <a:avLst/>
              <a:gdLst>
                <a:gd name="T0" fmla="*/ 2147483647 w 237"/>
                <a:gd name="T1" fmla="*/ 0 h 271"/>
                <a:gd name="T2" fmla="*/ 2147483647 w 237"/>
                <a:gd name="T3" fmla="*/ 939154700 h 271"/>
                <a:gd name="T4" fmla="*/ 2147483647 w 237"/>
                <a:gd name="T5" fmla="*/ 2147483647 h 271"/>
                <a:gd name="T6" fmla="*/ 2147483647 w 237"/>
                <a:gd name="T7" fmla="*/ 2147483647 h 271"/>
                <a:gd name="T8" fmla="*/ 2147483647 w 237"/>
                <a:gd name="T9" fmla="*/ 2147483647 h 271"/>
                <a:gd name="T10" fmla="*/ 2147483647 w 237"/>
                <a:gd name="T11" fmla="*/ 2147483647 h 271"/>
                <a:gd name="T12" fmla="*/ 2147483647 w 237"/>
                <a:gd name="T13" fmla="*/ 2147483647 h 271"/>
                <a:gd name="T14" fmla="*/ 2147483647 w 237"/>
                <a:gd name="T15" fmla="*/ 2147483647 h 271"/>
                <a:gd name="T16" fmla="*/ 2147483647 w 237"/>
                <a:gd name="T17" fmla="*/ 2147483647 h 271"/>
                <a:gd name="T18" fmla="*/ 2147483647 w 237"/>
                <a:gd name="T19" fmla="*/ 2147483647 h 271"/>
                <a:gd name="T20" fmla="*/ 2147483647 w 237"/>
                <a:gd name="T21" fmla="*/ 2147483647 h 271"/>
                <a:gd name="T22" fmla="*/ 2147483647 w 237"/>
                <a:gd name="T23" fmla="*/ 2073996911 h 271"/>
                <a:gd name="T24" fmla="*/ 2147483647 w 237"/>
                <a:gd name="T25" fmla="*/ 2147483647 h 271"/>
                <a:gd name="T26" fmla="*/ 2147483647 w 237"/>
                <a:gd name="T27" fmla="*/ 2147483647 h 271"/>
                <a:gd name="T28" fmla="*/ 2093952954 w 237"/>
                <a:gd name="T29" fmla="*/ 2147483647 h 271"/>
                <a:gd name="T30" fmla="*/ 1728317798 w 237"/>
                <a:gd name="T31" fmla="*/ 2147483647 h 271"/>
                <a:gd name="T32" fmla="*/ 1495621706 w 237"/>
                <a:gd name="T33" fmla="*/ 2147483647 h 271"/>
                <a:gd name="T34" fmla="*/ 1329498997 w 237"/>
                <a:gd name="T35" fmla="*/ 2147483647 h 271"/>
                <a:gd name="T36" fmla="*/ 1296212145 w 237"/>
                <a:gd name="T37" fmla="*/ 2147483647 h 271"/>
                <a:gd name="T38" fmla="*/ 1329498997 w 237"/>
                <a:gd name="T39" fmla="*/ 2147483647 h 271"/>
                <a:gd name="T40" fmla="*/ 0 w 237"/>
                <a:gd name="T41" fmla="*/ 2147483647 h 271"/>
                <a:gd name="T42" fmla="*/ 166226278 w 237"/>
                <a:gd name="T43" fmla="*/ 1134841941 h 271"/>
                <a:gd name="T44" fmla="*/ 2147483647 w 237"/>
                <a:gd name="T45" fmla="*/ 39137627 h 271"/>
                <a:gd name="T46" fmla="*/ 2147483647 w 237"/>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7"/>
                <a:gd name="T73" fmla="*/ 0 h 271"/>
                <a:gd name="T74" fmla="*/ 237 w 237"/>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7" h="271">
                  <a:moveTo>
                    <a:pt x="142" y="0"/>
                  </a:moveTo>
                  <a:lnTo>
                    <a:pt x="237" y="48"/>
                  </a:lnTo>
                  <a:lnTo>
                    <a:pt x="231" y="271"/>
                  </a:lnTo>
                  <a:lnTo>
                    <a:pt x="182" y="240"/>
                  </a:lnTo>
                  <a:lnTo>
                    <a:pt x="184" y="219"/>
                  </a:lnTo>
                  <a:lnTo>
                    <a:pt x="182" y="195"/>
                  </a:lnTo>
                  <a:lnTo>
                    <a:pt x="177" y="172"/>
                  </a:lnTo>
                  <a:lnTo>
                    <a:pt x="170" y="151"/>
                  </a:lnTo>
                  <a:lnTo>
                    <a:pt x="159" y="134"/>
                  </a:lnTo>
                  <a:lnTo>
                    <a:pt x="146" y="120"/>
                  </a:lnTo>
                  <a:lnTo>
                    <a:pt x="130" y="110"/>
                  </a:lnTo>
                  <a:lnTo>
                    <a:pt x="111" y="106"/>
                  </a:lnTo>
                  <a:lnTo>
                    <a:pt x="92" y="110"/>
                  </a:lnTo>
                  <a:lnTo>
                    <a:pt x="76" y="120"/>
                  </a:lnTo>
                  <a:lnTo>
                    <a:pt x="63" y="134"/>
                  </a:lnTo>
                  <a:lnTo>
                    <a:pt x="52" y="151"/>
                  </a:lnTo>
                  <a:lnTo>
                    <a:pt x="45" y="172"/>
                  </a:lnTo>
                  <a:lnTo>
                    <a:pt x="40" y="195"/>
                  </a:lnTo>
                  <a:lnTo>
                    <a:pt x="39" y="219"/>
                  </a:lnTo>
                  <a:lnTo>
                    <a:pt x="40" y="239"/>
                  </a:lnTo>
                  <a:lnTo>
                    <a:pt x="0" y="259"/>
                  </a:lnTo>
                  <a:lnTo>
                    <a:pt x="5" y="58"/>
                  </a:lnTo>
                  <a:lnTo>
                    <a:pt x="99" y="2"/>
                  </a:lnTo>
                  <a:lnTo>
                    <a:pt x="142" y="0"/>
                  </a:lnTo>
                  <a:close/>
                </a:path>
              </a:pathLst>
            </a:custGeom>
            <a:solidFill>
              <a:srgbClr val="FF9900"/>
            </a:solidFill>
            <a:ln w="0">
              <a:solidFill>
                <a:srgbClr val="FF9900"/>
              </a:solidFill>
              <a:prstDash val="solid"/>
              <a:round/>
              <a:headEnd/>
              <a:tailEnd/>
            </a:ln>
          </p:spPr>
          <p:txBody>
            <a:bodyPr/>
            <a:lstStyle/>
            <a:p>
              <a:endParaRPr lang="en-US"/>
            </a:p>
          </p:txBody>
        </p:sp>
        <p:sp>
          <p:nvSpPr>
            <p:cNvPr id="53293" name="Freeform 90"/>
            <p:cNvSpPr>
              <a:spLocks/>
            </p:cNvSpPr>
            <p:nvPr/>
          </p:nvSpPr>
          <p:spPr bwMode="auto">
            <a:xfrm>
              <a:off x="5091113" y="3948113"/>
              <a:ext cx="12700" cy="134938"/>
            </a:xfrm>
            <a:custGeom>
              <a:avLst/>
              <a:gdLst>
                <a:gd name="T0" fmla="*/ 798686472 w 43"/>
                <a:gd name="T1" fmla="*/ 0 h 509"/>
                <a:gd name="T2" fmla="*/ 953259594 w 43"/>
                <a:gd name="T3" fmla="*/ 0 h 509"/>
                <a:gd name="T4" fmla="*/ 1107832716 w 43"/>
                <a:gd name="T5" fmla="*/ 18624364 h 509"/>
                <a:gd name="T6" fmla="*/ 1107832716 w 43"/>
                <a:gd name="T7" fmla="*/ 2147483647 h 509"/>
                <a:gd name="T8" fmla="*/ 0 w 43"/>
                <a:gd name="T9" fmla="*/ 2147483647 h 509"/>
                <a:gd name="T10" fmla="*/ 0 w 43"/>
                <a:gd name="T11" fmla="*/ 55872819 h 509"/>
                <a:gd name="T12" fmla="*/ 386432952 w 43"/>
                <a:gd name="T13" fmla="*/ 18624364 h 509"/>
                <a:gd name="T14" fmla="*/ 798686472 w 43"/>
                <a:gd name="T15" fmla="*/ 0 h 509"/>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509"/>
                <a:gd name="T26" fmla="*/ 43 w 43"/>
                <a:gd name="T27" fmla="*/ 509 h 5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509">
                  <a:moveTo>
                    <a:pt x="31" y="0"/>
                  </a:moveTo>
                  <a:lnTo>
                    <a:pt x="37" y="0"/>
                  </a:lnTo>
                  <a:lnTo>
                    <a:pt x="43" y="1"/>
                  </a:lnTo>
                  <a:lnTo>
                    <a:pt x="43" y="507"/>
                  </a:lnTo>
                  <a:lnTo>
                    <a:pt x="0" y="509"/>
                  </a:lnTo>
                  <a:lnTo>
                    <a:pt x="0" y="3"/>
                  </a:lnTo>
                  <a:lnTo>
                    <a:pt x="15" y="1"/>
                  </a:lnTo>
                  <a:lnTo>
                    <a:pt x="31" y="0"/>
                  </a:lnTo>
                  <a:close/>
                </a:path>
              </a:pathLst>
            </a:custGeom>
            <a:solidFill>
              <a:srgbClr val="FF9900"/>
            </a:solidFill>
            <a:ln w="0">
              <a:solidFill>
                <a:srgbClr val="FF9900"/>
              </a:solidFill>
              <a:prstDash val="solid"/>
              <a:round/>
              <a:headEnd/>
              <a:tailEnd/>
            </a:ln>
          </p:spPr>
          <p:txBody>
            <a:bodyPr/>
            <a:lstStyle/>
            <a:p>
              <a:endParaRPr lang="en-US"/>
            </a:p>
          </p:txBody>
        </p:sp>
        <p:sp>
          <p:nvSpPr>
            <p:cNvPr id="53294" name="Freeform 91"/>
            <p:cNvSpPr>
              <a:spLocks/>
            </p:cNvSpPr>
            <p:nvPr/>
          </p:nvSpPr>
          <p:spPr bwMode="auto">
            <a:xfrm>
              <a:off x="5091113" y="4167188"/>
              <a:ext cx="33338" cy="17463"/>
            </a:xfrm>
            <a:custGeom>
              <a:avLst/>
              <a:gdLst>
                <a:gd name="T0" fmla="*/ 2147483647 w 105"/>
                <a:gd name="T1" fmla="*/ 0 h 63"/>
                <a:gd name="T2" fmla="*/ 2147483647 w 105"/>
                <a:gd name="T3" fmla="*/ 425970837 h 63"/>
                <a:gd name="T4" fmla="*/ 672196439 w 105"/>
                <a:gd name="T5" fmla="*/ 1341761796 h 63"/>
                <a:gd name="T6" fmla="*/ 0 w 105"/>
                <a:gd name="T7" fmla="*/ 1064927022 h 63"/>
                <a:gd name="T8" fmla="*/ 224099003 w 105"/>
                <a:gd name="T9" fmla="*/ 1107493490 h 63"/>
                <a:gd name="T10" fmla="*/ 416140829 w 105"/>
                <a:gd name="T11" fmla="*/ 1128776170 h 63"/>
                <a:gd name="T12" fmla="*/ 960208100 w 105"/>
                <a:gd name="T13" fmla="*/ 1043566729 h 63"/>
                <a:gd name="T14" fmla="*/ 1376349087 w 105"/>
                <a:gd name="T15" fmla="*/ 894508141 h 63"/>
                <a:gd name="T16" fmla="*/ 1792389426 w 105"/>
                <a:gd name="T17" fmla="*/ 660239558 h 63"/>
                <a:gd name="T18" fmla="*/ 2112458263 w 105"/>
                <a:gd name="T19" fmla="*/ 362044630 h 63"/>
                <a:gd name="T20" fmla="*/ 2147483647 w 105"/>
                <a:gd name="T21" fmla="*/ 0 h 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5"/>
                <a:gd name="T34" fmla="*/ 0 h 63"/>
                <a:gd name="T35" fmla="*/ 105 w 105"/>
                <a:gd name="T36" fmla="*/ 63 h 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5" h="63">
                  <a:moveTo>
                    <a:pt x="75" y="0"/>
                  </a:moveTo>
                  <a:lnTo>
                    <a:pt x="105" y="20"/>
                  </a:lnTo>
                  <a:lnTo>
                    <a:pt x="21" y="63"/>
                  </a:lnTo>
                  <a:lnTo>
                    <a:pt x="0" y="50"/>
                  </a:lnTo>
                  <a:lnTo>
                    <a:pt x="7" y="52"/>
                  </a:lnTo>
                  <a:lnTo>
                    <a:pt x="13" y="53"/>
                  </a:lnTo>
                  <a:lnTo>
                    <a:pt x="30" y="49"/>
                  </a:lnTo>
                  <a:lnTo>
                    <a:pt x="43" y="42"/>
                  </a:lnTo>
                  <a:lnTo>
                    <a:pt x="56" y="31"/>
                  </a:lnTo>
                  <a:lnTo>
                    <a:pt x="66" y="17"/>
                  </a:lnTo>
                  <a:lnTo>
                    <a:pt x="75" y="0"/>
                  </a:lnTo>
                  <a:close/>
                </a:path>
              </a:pathLst>
            </a:custGeom>
            <a:solidFill>
              <a:srgbClr val="FF9900"/>
            </a:solidFill>
            <a:ln w="0">
              <a:solidFill>
                <a:srgbClr val="FF9900"/>
              </a:solidFill>
              <a:prstDash val="solid"/>
              <a:round/>
              <a:headEnd/>
              <a:tailEnd/>
            </a:ln>
          </p:spPr>
          <p:txBody>
            <a:bodyPr/>
            <a:lstStyle/>
            <a:p>
              <a:endParaRPr lang="en-US"/>
            </a:p>
          </p:txBody>
        </p:sp>
        <p:sp>
          <p:nvSpPr>
            <p:cNvPr id="53295" name="Freeform 92"/>
            <p:cNvSpPr>
              <a:spLocks/>
            </p:cNvSpPr>
            <p:nvPr/>
          </p:nvSpPr>
          <p:spPr bwMode="auto">
            <a:xfrm>
              <a:off x="5076825" y="3925888"/>
              <a:ext cx="49213" cy="14288"/>
            </a:xfrm>
            <a:custGeom>
              <a:avLst/>
              <a:gdLst>
                <a:gd name="T0" fmla="*/ 1892826460 w 154"/>
                <a:gd name="T1" fmla="*/ 0 h 54"/>
                <a:gd name="T2" fmla="*/ 2147483647 w 154"/>
                <a:gd name="T3" fmla="*/ 18552442 h 54"/>
                <a:gd name="T4" fmla="*/ 2147483647 w 154"/>
                <a:gd name="T5" fmla="*/ 74069798 h 54"/>
                <a:gd name="T6" fmla="*/ 2147483647 w 154"/>
                <a:gd name="T7" fmla="*/ 185244463 h 54"/>
                <a:gd name="T8" fmla="*/ 2147483647 w 154"/>
                <a:gd name="T9" fmla="*/ 259314228 h 54"/>
                <a:gd name="T10" fmla="*/ 2147483647 w 154"/>
                <a:gd name="T11" fmla="*/ 314901742 h 54"/>
                <a:gd name="T12" fmla="*/ 2147483647 w 154"/>
                <a:gd name="T13" fmla="*/ 351936492 h 54"/>
                <a:gd name="T14" fmla="*/ 2147483647 w 154"/>
                <a:gd name="T15" fmla="*/ 426076374 h 54"/>
                <a:gd name="T16" fmla="*/ 2147483647 w 154"/>
                <a:gd name="T17" fmla="*/ 463111124 h 54"/>
                <a:gd name="T18" fmla="*/ 2147483647 w 154"/>
                <a:gd name="T19" fmla="*/ 518698308 h 54"/>
                <a:gd name="T20" fmla="*/ 2147483647 w 154"/>
                <a:gd name="T21" fmla="*/ 537180889 h 54"/>
                <a:gd name="T22" fmla="*/ 2147483647 w 154"/>
                <a:gd name="T23" fmla="*/ 574215772 h 54"/>
                <a:gd name="T24" fmla="*/ 2147483647 w 154"/>
                <a:gd name="T25" fmla="*/ 574215772 h 54"/>
                <a:gd name="T26" fmla="*/ 2147483647 w 154"/>
                <a:gd name="T27" fmla="*/ 574215772 h 54"/>
                <a:gd name="T28" fmla="*/ 2147483647 w 154"/>
                <a:gd name="T29" fmla="*/ 592768470 h 54"/>
                <a:gd name="T30" fmla="*/ 2147483647 w 154"/>
                <a:gd name="T31" fmla="*/ 592768470 h 54"/>
                <a:gd name="T32" fmla="*/ 2147483647 w 154"/>
                <a:gd name="T33" fmla="*/ 648355654 h 54"/>
                <a:gd name="T34" fmla="*/ 2147483647 w 154"/>
                <a:gd name="T35" fmla="*/ 685390668 h 54"/>
                <a:gd name="T36" fmla="*/ 2147483647 w 154"/>
                <a:gd name="T37" fmla="*/ 778012867 h 54"/>
                <a:gd name="T38" fmla="*/ 2147483647 w 154"/>
                <a:gd name="T39" fmla="*/ 870635065 h 54"/>
                <a:gd name="T40" fmla="*/ 2147483647 w 154"/>
                <a:gd name="T41" fmla="*/ 944704565 h 54"/>
                <a:gd name="T42" fmla="*/ 2147483647 w 154"/>
                <a:gd name="T43" fmla="*/ 1000291749 h 54"/>
                <a:gd name="T44" fmla="*/ 2147483647 w 154"/>
                <a:gd name="T45" fmla="*/ 870635065 h 54"/>
                <a:gd name="T46" fmla="*/ 2147483647 w 154"/>
                <a:gd name="T47" fmla="*/ 833600050 h 54"/>
                <a:gd name="T48" fmla="*/ 2147483647 w 154"/>
                <a:gd name="T49" fmla="*/ 815047352 h 54"/>
                <a:gd name="T50" fmla="*/ 1794891351 w 154"/>
                <a:gd name="T51" fmla="*/ 833600050 h 54"/>
                <a:gd name="T52" fmla="*/ 1240063889 w 154"/>
                <a:gd name="T53" fmla="*/ 870635065 h 54"/>
                <a:gd name="T54" fmla="*/ 815850554 w 154"/>
                <a:gd name="T55" fmla="*/ 926222249 h 54"/>
                <a:gd name="T56" fmla="*/ 456892832 w 154"/>
                <a:gd name="T57" fmla="*/ 778012867 h 54"/>
                <a:gd name="T58" fmla="*/ 195767399 w 154"/>
                <a:gd name="T59" fmla="*/ 666837970 h 54"/>
                <a:gd name="T60" fmla="*/ 65255793 w 154"/>
                <a:gd name="T61" fmla="*/ 555733455 h 54"/>
                <a:gd name="T62" fmla="*/ 0 w 154"/>
                <a:gd name="T63" fmla="*/ 481593441 h 54"/>
                <a:gd name="T64" fmla="*/ 0 w 154"/>
                <a:gd name="T65" fmla="*/ 444558691 h 54"/>
                <a:gd name="T66" fmla="*/ 0 w 154"/>
                <a:gd name="T67" fmla="*/ 407523941 h 54"/>
                <a:gd name="T68" fmla="*/ 65255793 w 154"/>
                <a:gd name="T69" fmla="*/ 351936492 h 54"/>
                <a:gd name="T70" fmla="*/ 130511586 w 154"/>
                <a:gd name="T71" fmla="*/ 296349309 h 54"/>
                <a:gd name="T72" fmla="*/ 261125433 w 154"/>
                <a:gd name="T73" fmla="*/ 222279478 h 54"/>
                <a:gd name="T74" fmla="*/ 326380886 w 154"/>
                <a:gd name="T75" fmla="*/ 166692029 h 54"/>
                <a:gd name="T76" fmla="*/ 424213815 w 154"/>
                <a:gd name="T77" fmla="*/ 148209713 h 54"/>
                <a:gd name="T78" fmla="*/ 456892832 w 154"/>
                <a:gd name="T79" fmla="*/ 92622231 h 54"/>
                <a:gd name="T80" fmla="*/ 1174808116 w 154"/>
                <a:gd name="T81" fmla="*/ 18552442 h 54"/>
                <a:gd name="T82" fmla="*/ 1892826460 w 154"/>
                <a:gd name="T83" fmla="*/ 0 h 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4"/>
                <a:gd name="T127" fmla="*/ 0 h 54"/>
                <a:gd name="T128" fmla="*/ 154 w 154"/>
                <a:gd name="T129" fmla="*/ 54 h 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4" h="54">
                  <a:moveTo>
                    <a:pt x="58" y="0"/>
                  </a:moveTo>
                  <a:lnTo>
                    <a:pt x="80" y="1"/>
                  </a:lnTo>
                  <a:lnTo>
                    <a:pt x="102" y="4"/>
                  </a:lnTo>
                  <a:lnTo>
                    <a:pt x="120" y="10"/>
                  </a:lnTo>
                  <a:lnTo>
                    <a:pt x="131" y="14"/>
                  </a:lnTo>
                  <a:lnTo>
                    <a:pt x="140" y="17"/>
                  </a:lnTo>
                  <a:lnTo>
                    <a:pt x="146" y="19"/>
                  </a:lnTo>
                  <a:lnTo>
                    <a:pt x="149" y="23"/>
                  </a:lnTo>
                  <a:lnTo>
                    <a:pt x="151" y="25"/>
                  </a:lnTo>
                  <a:lnTo>
                    <a:pt x="153" y="28"/>
                  </a:lnTo>
                  <a:lnTo>
                    <a:pt x="153" y="29"/>
                  </a:lnTo>
                  <a:lnTo>
                    <a:pt x="154" y="31"/>
                  </a:lnTo>
                  <a:lnTo>
                    <a:pt x="154" y="32"/>
                  </a:lnTo>
                  <a:lnTo>
                    <a:pt x="153" y="35"/>
                  </a:lnTo>
                  <a:lnTo>
                    <a:pt x="151" y="37"/>
                  </a:lnTo>
                  <a:lnTo>
                    <a:pt x="146" y="42"/>
                  </a:lnTo>
                  <a:lnTo>
                    <a:pt x="138" y="47"/>
                  </a:lnTo>
                  <a:lnTo>
                    <a:pt x="129" y="51"/>
                  </a:lnTo>
                  <a:lnTo>
                    <a:pt x="122" y="54"/>
                  </a:lnTo>
                  <a:lnTo>
                    <a:pt x="106" y="47"/>
                  </a:lnTo>
                  <a:lnTo>
                    <a:pt x="90" y="45"/>
                  </a:lnTo>
                  <a:lnTo>
                    <a:pt x="75" y="44"/>
                  </a:lnTo>
                  <a:lnTo>
                    <a:pt x="55" y="45"/>
                  </a:lnTo>
                  <a:lnTo>
                    <a:pt x="38" y="47"/>
                  </a:lnTo>
                  <a:lnTo>
                    <a:pt x="25" y="50"/>
                  </a:lnTo>
                  <a:lnTo>
                    <a:pt x="14" y="42"/>
                  </a:lnTo>
                  <a:lnTo>
                    <a:pt x="6" y="36"/>
                  </a:lnTo>
                  <a:lnTo>
                    <a:pt x="2" y="30"/>
                  </a:lnTo>
                  <a:lnTo>
                    <a:pt x="0" y="26"/>
                  </a:lnTo>
                  <a:lnTo>
                    <a:pt x="0" y="24"/>
                  </a:lnTo>
                  <a:lnTo>
                    <a:pt x="0" y="22"/>
                  </a:lnTo>
                  <a:lnTo>
                    <a:pt x="2" y="19"/>
                  </a:lnTo>
                  <a:lnTo>
                    <a:pt x="4" y="16"/>
                  </a:lnTo>
                  <a:lnTo>
                    <a:pt x="8" y="12"/>
                  </a:lnTo>
                  <a:lnTo>
                    <a:pt x="10" y="9"/>
                  </a:lnTo>
                  <a:lnTo>
                    <a:pt x="13" y="8"/>
                  </a:lnTo>
                  <a:lnTo>
                    <a:pt x="14" y="5"/>
                  </a:lnTo>
                  <a:lnTo>
                    <a:pt x="36" y="1"/>
                  </a:lnTo>
                  <a:lnTo>
                    <a:pt x="58" y="0"/>
                  </a:lnTo>
                  <a:close/>
                </a:path>
              </a:pathLst>
            </a:custGeom>
            <a:solidFill>
              <a:srgbClr val="FF9900"/>
            </a:solidFill>
            <a:ln w="0">
              <a:solidFill>
                <a:srgbClr val="FF9900"/>
              </a:solidFill>
              <a:prstDash val="solid"/>
              <a:round/>
              <a:headEnd/>
              <a:tailEnd/>
            </a:ln>
          </p:spPr>
          <p:txBody>
            <a:bodyPr/>
            <a:lstStyle/>
            <a:p>
              <a:endParaRPr lang="en-US"/>
            </a:p>
          </p:txBody>
        </p:sp>
        <p:sp>
          <p:nvSpPr>
            <p:cNvPr id="53296" name="Freeform 93"/>
            <p:cNvSpPr>
              <a:spLocks/>
            </p:cNvSpPr>
            <p:nvPr/>
          </p:nvSpPr>
          <p:spPr bwMode="auto">
            <a:xfrm>
              <a:off x="5083175" y="4132263"/>
              <a:ext cx="23813" cy="38100"/>
            </a:xfrm>
            <a:custGeom>
              <a:avLst/>
              <a:gdLst>
                <a:gd name="T0" fmla="*/ 1233011210 w 74"/>
                <a:gd name="T1" fmla="*/ 0 h 145"/>
                <a:gd name="T2" fmla="*/ 1466212788 w 74"/>
                <a:gd name="T3" fmla="*/ 36316133 h 145"/>
                <a:gd name="T4" fmla="*/ 1766104576 w 74"/>
                <a:gd name="T5" fmla="*/ 126968361 h 145"/>
                <a:gd name="T6" fmla="*/ 1999410094 w 74"/>
                <a:gd name="T7" fmla="*/ 308411093 h 145"/>
                <a:gd name="T8" fmla="*/ 2147483647 w 74"/>
                <a:gd name="T9" fmla="*/ 580505807 h 145"/>
                <a:gd name="T10" fmla="*/ 2147483647 w 74"/>
                <a:gd name="T11" fmla="*/ 925232886 h 145"/>
                <a:gd name="T12" fmla="*/ 2147483647 w 74"/>
                <a:gd name="T13" fmla="*/ 1306206712 h 145"/>
                <a:gd name="T14" fmla="*/ 2147483647 w 74"/>
                <a:gd name="T15" fmla="*/ 1705269623 h 145"/>
                <a:gd name="T16" fmla="*/ 2147483647 w 74"/>
                <a:gd name="T17" fmla="*/ 2013680848 h 145"/>
                <a:gd name="T18" fmla="*/ 1999410094 w 74"/>
                <a:gd name="T19" fmla="*/ 2147483647 h 145"/>
                <a:gd name="T20" fmla="*/ 1766104576 w 74"/>
                <a:gd name="T21" fmla="*/ 2147483647 h 145"/>
                <a:gd name="T22" fmla="*/ 1466212788 w 74"/>
                <a:gd name="T23" fmla="*/ 2147483647 h 145"/>
                <a:gd name="T24" fmla="*/ 1233011210 w 74"/>
                <a:gd name="T25" fmla="*/ 2147483647 h 145"/>
                <a:gd name="T26" fmla="*/ 999705047 w 74"/>
                <a:gd name="T27" fmla="*/ 2147483647 h 145"/>
                <a:gd name="T28" fmla="*/ 699814546 w 74"/>
                <a:gd name="T29" fmla="*/ 2147483647 h 145"/>
                <a:gd name="T30" fmla="*/ 466508545 w 74"/>
                <a:gd name="T31" fmla="*/ 2147483647 h 145"/>
                <a:gd name="T32" fmla="*/ 233305921 w 74"/>
                <a:gd name="T33" fmla="*/ 2013680848 h 145"/>
                <a:gd name="T34" fmla="*/ 66688299 w 74"/>
                <a:gd name="T35" fmla="*/ 1705269623 h 145"/>
                <a:gd name="T36" fmla="*/ 0 w 74"/>
                <a:gd name="T37" fmla="*/ 1306206712 h 145"/>
                <a:gd name="T38" fmla="*/ 66688299 w 74"/>
                <a:gd name="T39" fmla="*/ 925232886 h 145"/>
                <a:gd name="T40" fmla="*/ 233305921 w 74"/>
                <a:gd name="T41" fmla="*/ 580505807 h 145"/>
                <a:gd name="T42" fmla="*/ 466508545 w 74"/>
                <a:gd name="T43" fmla="*/ 308411093 h 145"/>
                <a:gd name="T44" fmla="*/ 699814546 w 74"/>
                <a:gd name="T45" fmla="*/ 126968361 h 145"/>
                <a:gd name="T46" fmla="*/ 999705047 w 74"/>
                <a:gd name="T47" fmla="*/ 36316133 h 145"/>
                <a:gd name="T48" fmla="*/ 1233011210 w 74"/>
                <a:gd name="T49" fmla="*/ 0 h 1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4"/>
                <a:gd name="T76" fmla="*/ 0 h 145"/>
                <a:gd name="T77" fmla="*/ 74 w 74"/>
                <a:gd name="T78" fmla="*/ 145 h 1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4" h="145">
                  <a:moveTo>
                    <a:pt x="37" y="0"/>
                  </a:moveTo>
                  <a:lnTo>
                    <a:pt x="44" y="2"/>
                  </a:lnTo>
                  <a:lnTo>
                    <a:pt x="53" y="7"/>
                  </a:lnTo>
                  <a:lnTo>
                    <a:pt x="60" y="17"/>
                  </a:lnTo>
                  <a:lnTo>
                    <a:pt x="67" y="32"/>
                  </a:lnTo>
                  <a:lnTo>
                    <a:pt x="72" y="51"/>
                  </a:lnTo>
                  <a:lnTo>
                    <a:pt x="74" y="72"/>
                  </a:lnTo>
                  <a:lnTo>
                    <a:pt x="72" y="94"/>
                  </a:lnTo>
                  <a:lnTo>
                    <a:pt x="67" y="111"/>
                  </a:lnTo>
                  <a:lnTo>
                    <a:pt x="60" y="126"/>
                  </a:lnTo>
                  <a:lnTo>
                    <a:pt x="53" y="137"/>
                  </a:lnTo>
                  <a:lnTo>
                    <a:pt x="44" y="143"/>
                  </a:lnTo>
                  <a:lnTo>
                    <a:pt x="37" y="145"/>
                  </a:lnTo>
                  <a:lnTo>
                    <a:pt x="30" y="143"/>
                  </a:lnTo>
                  <a:lnTo>
                    <a:pt x="21" y="137"/>
                  </a:lnTo>
                  <a:lnTo>
                    <a:pt x="14" y="126"/>
                  </a:lnTo>
                  <a:lnTo>
                    <a:pt x="7" y="111"/>
                  </a:lnTo>
                  <a:lnTo>
                    <a:pt x="2" y="94"/>
                  </a:lnTo>
                  <a:lnTo>
                    <a:pt x="0" y="72"/>
                  </a:lnTo>
                  <a:lnTo>
                    <a:pt x="2" y="51"/>
                  </a:lnTo>
                  <a:lnTo>
                    <a:pt x="7" y="32"/>
                  </a:lnTo>
                  <a:lnTo>
                    <a:pt x="14" y="17"/>
                  </a:lnTo>
                  <a:lnTo>
                    <a:pt x="21" y="7"/>
                  </a:lnTo>
                  <a:lnTo>
                    <a:pt x="30" y="2"/>
                  </a:lnTo>
                  <a:lnTo>
                    <a:pt x="37" y="0"/>
                  </a:lnTo>
                  <a:close/>
                </a:path>
              </a:pathLst>
            </a:custGeom>
            <a:solidFill>
              <a:srgbClr val="FF9900"/>
            </a:solidFill>
            <a:ln w="0">
              <a:solidFill>
                <a:srgbClr val="FF9900"/>
              </a:solidFill>
              <a:prstDash val="solid"/>
              <a:round/>
              <a:headEnd/>
              <a:tailEnd/>
            </a:ln>
          </p:spPr>
          <p:txBody>
            <a:bodyPr/>
            <a:lstStyle/>
            <a:p>
              <a:endParaRPr lang="en-US"/>
            </a:p>
          </p:txBody>
        </p:sp>
        <p:sp>
          <p:nvSpPr>
            <p:cNvPr id="53297" name="Freeform 94"/>
            <p:cNvSpPr>
              <a:spLocks/>
            </p:cNvSpPr>
            <p:nvPr/>
          </p:nvSpPr>
          <p:spPr bwMode="auto">
            <a:xfrm>
              <a:off x="5118100" y="4179888"/>
              <a:ext cx="23813" cy="127000"/>
            </a:xfrm>
            <a:custGeom>
              <a:avLst/>
              <a:gdLst>
                <a:gd name="T0" fmla="*/ 1845690370 w 76"/>
                <a:gd name="T1" fmla="*/ 0 h 478"/>
                <a:gd name="T2" fmla="*/ 2147483647 w 76"/>
                <a:gd name="T3" fmla="*/ 187561217 h 478"/>
                <a:gd name="T4" fmla="*/ 2147483647 w 76"/>
                <a:gd name="T5" fmla="*/ 2147483647 h 478"/>
                <a:gd name="T6" fmla="*/ 0 w 76"/>
                <a:gd name="T7" fmla="*/ 2147483647 h 478"/>
                <a:gd name="T8" fmla="*/ 0 w 76"/>
                <a:gd name="T9" fmla="*/ 562683984 h 478"/>
                <a:gd name="T10" fmla="*/ 1845690370 w 76"/>
                <a:gd name="T11" fmla="*/ 0 h 478"/>
                <a:gd name="T12" fmla="*/ 0 60000 65536"/>
                <a:gd name="T13" fmla="*/ 0 60000 65536"/>
                <a:gd name="T14" fmla="*/ 0 60000 65536"/>
                <a:gd name="T15" fmla="*/ 0 60000 65536"/>
                <a:gd name="T16" fmla="*/ 0 60000 65536"/>
                <a:gd name="T17" fmla="*/ 0 60000 65536"/>
                <a:gd name="T18" fmla="*/ 0 w 76"/>
                <a:gd name="T19" fmla="*/ 0 h 478"/>
                <a:gd name="T20" fmla="*/ 76 w 76"/>
                <a:gd name="T21" fmla="*/ 478 h 478"/>
              </a:gdLst>
              <a:ahLst/>
              <a:cxnLst>
                <a:cxn ang="T12">
                  <a:pos x="T0" y="T1"/>
                </a:cxn>
                <a:cxn ang="T13">
                  <a:pos x="T2" y="T3"/>
                </a:cxn>
                <a:cxn ang="T14">
                  <a:pos x="T4" y="T5"/>
                </a:cxn>
                <a:cxn ang="T15">
                  <a:pos x="T6" y="T7"/>
                </a:cxn>
                <a:cxn ang="T16">
                  <a:pos x="T8" y="T9"/>
                </a:cxn>
                <a:cxn ang="T17">
                  <a:pos x="T10" y="T11"/>
                </a:cxn>
              </a:cxnLst>
              <a:rect l="T18" t="T19" r="T20" b="T21"/>
              <a:pathLst>
                <a:path w="76" h="478">
                  <a:moveTo>
                    <a:pt x="60" y="0"/>
                  </a:moveTo>
                  <a:lnTo>
                    <a:pt x="76" y="10"/>
                  </a:lnTo>
                  <a:lnTo>
                    <a:pt x="76" y="478"/>
                  </a:lnTo>
                  <a:lnTo>
                    <a:pt x="0" y="478"/>
                  </a:lnTo>
                  <a:lnTo>
                    <a:pt x="0" y="30"/>
                  </a:lnTo>
                  <a:lnTo>
                    <a:pt x="60" y="0"/>
                  </a:lnTo>
                  <a:close/>
                </a:path>
              </a:pathLst>
            </a:custGeom>
            <a:solidFill>
              <a:srgbClr val="FF9900"/>
            </a:solidFill>
            <a:ln w="0">
              <a:solidFill>
                <a:srgbClr val="FF9900"/>
              </a:solidFill>
              <a:prstDash val="solid"/>
              <a:round/>
              <a:headEnd/>
              <a:tailEnd/>
            </a:ln>
          </p:spPr>
          <p:txBody>
            <a:bodyPr/>
            <a:lstStyle/>
            <a:p>
              <a:endParaRPr lang="en-US"/>
            </a:p>
          </p:txBody>
        </p:sp>
        <p:sp>
          <p:nvSpPr>
            <p:cNvPr id="53298" name="Freeform 95"/>
            <p:cNvSpPr>
              <a:spLocks/>
            </p:cNvSpPr>
            <p:nvPr/>
          </p:nvSpPr>
          <p:spPr bwMode="auto">
            <a:xfrm>
              <a:off x="4781550" y="3543300"/>
              <a:ext cx="641350" cy="763588"/>
            </a:xfrm>
            <a:custGeom>
              <a:avLst/>
              <a:gdLst>
                <a:gd name="T0" fmla="*/ 2147483647 w 2019"/>
                <a:gd name="T1" fmla="*/ 260116773 h 2883"/>
                <a:gd name="T2" fmla="*/ 2147483647 w 2019"/>
                <a:gd name="T3" fmla="*/ 1281995219 h 2883"/>
                <a:gd name="T4" fmla="*/ 2147483647 w 2019"/>
                <a:gd name="T5" fmla="*/ 2147483647 h 2883"/>
                <a:gd name="T6" fmla="*/ 2147483647 w 2019"/>
                <a:gd name="T7" fmla="*/ 2147483647 h 2883"/>
                <a:gd name="T8" fmla="*/ 2147483647 w 2019"/>
                <a:gd name="T9" fmla="*/ 2147483647 h 2883"/>
                <a:gd name="T10" fmla="*/ 2147483647 w 2019"/>
                <a:gd name="T11" fmla="*/ 2147483647 h 2883"/>
                <a:gd name="T12" fmla="*/ 2147483647 w 2019"/>
                <a:gd name="T13" fmla="*/ 2147483647 h 2883"/>
                <a:gd name="T14" fmla="*/ 2147483647 w 2019"/>
                <a:gd name="T15" fmla="*/ 2147483647 h 2883"/>
                <a:gd name="T16" fmla="*/ 2147483647 w 2019"/>
                <a:gd name="T17" fmla="*/ 2147483647 h 2883"/>
                <a:gd name="T18" fmla="*/ 2147483647 w 2019"/>
                <a:gd name="T19" fmla="*/ 2147483647 h 2883"/>
                <a:gd name="T20" fmla="*/ 2147483647 w 2019"/>
                <a:gd name="T21" fmla="*/ 2147483647 h 2883"/>
                <a:gd name="T22" fmla="*/ 2147483647 w 2019"/>
                <a:gd name="T23" fmla="*/ 2147483647 h 2883"/>
                <a:gd name="T24" fmla="*/ 2147483647 w 2019"/>
                <a:gd name="T25" fmla="*/ 2147483647 h 2883"/>
                <a:gd name="T26" fmla="*/ 2147483647 w 2019"/>
                <a:gd name="T27" fmla="*/ 2147483647 h 2883"/>
                <a:gd name="T28" fmla="*/ 2147483647 w 2019"/>
                <a:gd name="T29" fmla="*/ 2147483647 h 2883"/>
                <a:gd name="T30" fmla="*/ 2147483647 w 2019"/>
                <a:gd name="T31" fmla="*/ 2147483647 h 2883"/>
                <a:gd name="T32" fmla="*/ 2147483647 w 2019"/>
                <a:gd name="T33" fmla="*/ 2147483647 h 2883"/>
                <a:gd name="T34" fmla="*/ 2147483647 w 2019"/>
                <a:gd name="T35" fmla="*/ 2147483647 h 2883"/>
                <a:gd name="T36" fmla="*/ 2147483647 w 2019"/>
                <a:gd name="T37" fmla="*/ 2147483647 h 2883"/>
                <a:gd name="T38" fmla="*/ 2147483647 w 2019"/>
                <a:gd name="T39" fmla="*/ 2147483647 h 2883"/>
                <a:gd name="T40" fmla="*/ 2147483647 w 2019"/>
                <a:gd name="T41" fmla="*/ 2147483647 h 2883"/>
                <a:gd name="T42" fmla="*/ 2147483647 w 2019"/>
                <a:gd name="T43" fmla="*/ 2147483647 h 2883"/>
                <a:gd name="T44" fmla="*/ 2147483647 w 2019"/>
                <a:gd name="T45" fmla="*/ 2147483647 h 2883"/>
                <a:gd name="T46" fmla="*/ 2147483647 w 2019"/>
                <a:gd name="T47" fmla="*/ 2147483647 h 2883"/>
                <a:gd name="T48" fmla="*/ 2147483647 w 2019"/>
                <a:gd name="T49" fmla="*/ 2147483647 h 2883"/>
                <a:gd name="T50" fmla="*/ 2147483647 w 2019"/>
                <a:gd name="T51" fmla="*/ 2147483647 h 2883"/>
                <a:gd name="T52" fmla="*/ 2147483647 w 2019"/>
                <a:gd name="T53" fmla="*/ 2147483647 h 2883"/>
                <a:gd name="T54" fmla="*/ 2147483647 w 2019"/>
                <a:gd name="T55" fmla="*/ 2147483647 h 2883"/>
                <a:gd name="T56" fmla="*/ 2147483647 w 2019"/>
                <a:gd name="T57" fmla="*/ 2147483647 h 2883"/>
                <a:gd name="T58" fmla="*/ 2147483647 w 2019"/>
                <a:gd name="T59" fmla="*/ 2147483647 h 2883"/>
                <a:gd name="T60" fmla="*/ 2147483647 w 2019"/>
                <a:gd name="T61" fmla="*/ 2147483647 h 2883"/>
                <a:gd name="T62" fmla="*/ 2147483647 w 2019"/>
                <a:gd name="T63" fmla="*/ 2147483647 h 2883"/>
                <a:gd name="T64" fmla="*/ 2147483647 w 2019"/>
                <a:gd name="T65" fmla="*/ 2147483647 h 2883"/>
                <a:gd name="T66" fmla="*/ 2147483647 w 2019"/>
                <a:gd name="T67" fmla="*/ 2147483647 h 2883"/>
                <a:gd name="T68" fmla="*/ 2147483647 w 2019"/>
                <a:gd name="T69" fmla="*/ 2147483647 h 2883"/>
                <a:gd name="T70" fmla="*/ 2147483647 w 2019"/>
                <a:gd name="T71" fmla="*/ 2147483647 h 2883"/>
                <a:gd name="T72" fmla="*/ 2147483647 w 2019"/>
                <a:gd name="T73" fmla="*/ 2147483647 h 2883"/>
                <a:gd name="T74" fmla="*/ 2147483647 w 2019"/>
                <a:gd name="T75" fmla="*/ 2147483647 h 2883"/>
                <a:gd name="T76" fmla="*/ 2147483647 w 2019"/>
                <a:gd name="T77" fmla="*/ 2147483647 h 2883"/>
                <a:gd name="T78" fmla="*/ 2147483647 w 2019"/>
                <a:gd name="T79" fmla="*/ 2147483647 h 2883"/>
                <a:gd name="T80" fmla="*/ 2147483647 w 2019"/>
                <a:gd name="T81" fmla="*/ 2147483647 h 2883"/>
                <a:gd name="T82" fmla="*/ 2147483647 w 2019"/>
                <a:gd name="T83" fmla="*/ 2147483647 h 2883"/>
                <a:gd name="T84" fmla="*/ 2147483647 w 2019"/>
                <a:gd name="T85" fmla="*/ 2147483647 h 2883"/>
                <a:gd name="T86" fmla="*/ 2147483647 w 2019"/>
                <a:gd name="T87" fmla="*/ 2147483647 h 2883"/>
                <a:gd name="T88" fmla="*/ 1314201435 w 2019"/>
                <a:gd name="T89" fmla="*/ 2147483647 h 2883"/>
                <a:gd name="T90" fmla="*/ 96163445 w 2019"/>
                <a:gd name="T91" fmla="*/ 2147483647 h 2883"/>
                <a:gd name="T92" fmla="*/ 96163445 w 2019"/>
                <a:gd name="T93" fmla="*/ 2147483647 h 2883"/>
                <a:gd name="T94" fmla="*/ 769308192 w 2019"/>
                <a:gd name="T95" fmla="*/ 2147483647 h 2883"/>
                <a:gd name="T96" fmla="*/ 2147483647 w 2019"/>
                <a:gd name="T97" fmla="*/ 2147483647 h 2883"/>
                <a:gd name="T98" fmla="*/ 2147483647 w 2019"/>
                <a:gd name="T99" fmla="*/ 2147483647 h 2883"/>
                <a:gd name="T100" fmla="*/ 2147483647 w 2019"/>
                <a:gd name="T101" fmla="*/ 2147483647 h 2883"/>
                <a:gd name="T102" fmla="*/ 2147483647 w 2019"/>
                <a:gd name="T103" fmla="*/ 2147483647 h 2883"/>
                <a:gd name="T104" fmla="*/ 2147483647 w 2019"/>
                <a:gd name="T105" fmla="*/ 2147483647 h 2883"/>
                <a:gd name="T106" fmla="*/ 2147483647 w 2019"/>
                <a:gd name="T107" fmla="*/ 1281995219 h 2883"/>
                <a:gd name="T108" fmla="*/ 2147483647 w 2019"/>
                <a:gd name="T109" fmla="*/ 260116773 h 288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19"/>
                <a:gd name="T166" fmla="*/ 0 h 2883"/>
                <a:gd name="T167" fmla="*/ 2019 w 2019"/>
                <a:gd name="T168" fmla="*/ 2883 h 288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19" h="2883">
                  <a:moveTo>
                    <a:pt x="1009" y="0"/>
                  </a:moveTo>
                  <a:lnTo>
                    <a:pt x="1088" y="5"/>
                  </a:lnTo>
                  <a:lnTo>
                    <a:pt x="1162" y="14"/>
                  </a:lnTo>
                  <a:lnTo>
                    <a:pt x="1234" y="28"/>
                  </a:lnTo>
                  <a:lnTo>
                    <a:pt x="1301" y="47"/>
                  </a:lnTo>
                  <a:lnTo>
                    <a:pt x="1365" y="69"/>
                  </a:lnTo>
                  <a:lnTo>
                    <a:pt x="1426" y="95"/>
                  </a:lnTo>
                  <a:lnTo>
                    <a:pt x="1484" y="126"/>
                  </a:lnTo>
                  <a:lnTo>
                    <a:pt x="1537" y="159"/>
                  </a:lnTo>
                  <a:lnTo>
                    <a:pt x="1588" y="197"/>
                  </a:lnTo>
                  <a:lnTo>
                    <a:pt x="1636" y="235"/>
                  </a:lnTo>
                  <a:lnTo>
                    <a:pt x="1681" y="277"/>
                  </a:lnTo>
                  <a:lnTo>
                    <a:pt x="1722" y="321"/>
                  </a:lnTo>
                  <a:lnTo>
                    <a:pt x="1761" y="368"/>
                  </a:lnTo>
                  <a:lnTo>
                    <a:pt x="1796" y="416"/>
                  </a:lnTo>
                  <a:lnTo>
                    <a:pt x="1829" y="466"/>
                  </a:lnTo>
                  <a:lnTo>
                    <a:pt x="1858" y="516"/>
                  </a:lnTo>
                  <a:lnTo>
                    <a:pt x="1886" y="568"/>
                  </a:lnTo>
                  <a:lnTo>
                    <a:pt x="1911" y="619"/>
                  </a:lnTo>
                  <a:lnTo>
                    <a:pt x="1932" y="673"/>
                  </a:lnTo>
                  <a:lnTo>
                    <a:pt x="1952" y="725"/>
                  </a:lnTo>
                  <a:lnTo>
                    <a:pt x="1969" y="778"/>
                  </a:lnTo>
                  <a:lnTo>
                    <a:pt x="1982" y="830"/>
                  </a:lnTo>
                  <a:lnTo>
                    <a:pt x="1994" y="881"/>
                  </a:lnTo>
                  <a:lnTo>
                    <a:pt x="2003" y="932"/>
                  </a:lnTo>
                  <a:lnTo>
                    <a:pt x="2011" y="981"/>
                  </a:lnTo>
                  <a:lnTo>
                    <a:pt x="2016" y="1029"/>
                  </a:lnTo>
                  <a:lnTo>
                    <a:pt x="2018" y="1076"/>
                  </a:lnTo>
                  <a:lnTo>
                    <a:pt x="2019" y="1120"/>
                  </a:lnTo>
                  <a:lnTo>
                    <a:pt x="2016" y="1205"/>
                  </a:lnTo>
                  <a:lnTo>
                    <a:pt x="2007" y="1289"/>
                  </a:lnTo>
                  <a:lnTo>
                    <a:pt x="1995" y="1369"/>
                  </a:lnTo>
                  <a:lnTo>
                    <a:pt x="1977" y="1447"/>
                  </a:lnTo>
                  <a:lnTo>
                    <a:pt x="1957" y="1521"/>
                  </a:lnTo>
                  <a:lnTo>
                    <a:pt x="1933" y="1595"/>
                  </a:lnTo>
                  <a:lnTo>
                    <a:pt x="1906" y="1666"/>
                  </a:lnTo>
                  <a:lnTo>
                    <a:pt x="1875" y="1736"/>
                  </a:lnTo>
                  <a:lnTo>
                    <a:pt x="1843" y="1802"/>
                  </a:lnTo>
                  <a:lnTo>
                    <a:pt x="1808" y="1868"/>
                  </a:lnTo>
                  <a:lnTo>
                    <a:pt x="1772" y="1932"/>
                  </a:lnTo>
                  <a:lnTo>
                    <a:pt x="1734" y="1995"/>
                  </a:lnTo>
                  <a:lnTo>
                    <a:pt x="1696" y="2056"/>
                  </a:lnTo>
                  <a:lnTo>
                    <a:pt x="1656" y="2116"/>
                  </a:lnTo>
                  <a:lnTo>
                    <a:pt x="1646" y="2134"/>
                  </a:lnTo>
                  <a:lnTo>
                    <a:pt x="1638" y="2156"/>
                  </a:lnTo>
                  <a:lnTo>
                    <a:pt x="1629" y="2180"/>
                  </a:lnTo>
                  <a:lnTo>
                    <a:pt x="1622" y="2208"/>
                  </a:lnTo>
                  <a:lnTo>
                    <a:pt x="1616" y="2237"/>
                  </a:lnTo>
                  <a:lnTo>
                    <a:pt x="1609" y="2267"/>
                  </a:lnTo>
                  <a:lnTo>
                    <a:pt x="1604" y="2297"/>
                  </a:lnTo>
                  <a:lnTo>
                    <a:pt x="1600" y="2323"/>
                  </a:lnTo>
                  <a:lnTo>
                    <a:pt x="1597" y="2349"/>
                  </a:lnTo>
                  <a:lnTo>
                    <a:pt x="1594" y="2370"/>
                  </a:lnTo>
                  <a:lnTo>
                    <a:pt x="1592" y="2386"/>
                  </a:lnTo>
                  <a:lnTo>
                    <a:pt x="1591" y="2397"/>
                  </a:lnTo>
                  <a:lnTo>
                    <a:pt x="1590" y="2400"/>
                  </a:lnTo>
                  <a:lnTo>
                    <a:pt x="1557" y="2766"/>
                  </a:lnTo>
                  <a:lnTo>
                    <a:pt x="1553" y="2791"/>
                  </a:lnTo>
                  <a:lnTo>
                    <a:pt x="1545" y="2813"/>
                  </a:lnTo>
                  <a:lnTo>
                    <a:pt x="1536" y="2832"/>
                  </a:lnTo>
                  <a:lnTo>
                    <a:pt x="1524" y="2847"/>
                  </a:lnTo>
                  <a:lnTo>
                    <a:pt x="1512" y="2860"/>
                  </a:lnTo>
                  <a:lnTo>
                    <a:pt x="1498" y="2870"/>
                  </a:lnTo>
                  <a:lnTo>
                    <a:pt x="1487" y="2879"/>
                  </a:lnTo>
                  <a:lnTo>
                    <a:pt x="1476" y="2883"/>
                  </a:lnTo>
                  <a:lnTo>
                    <a:pt x="1171" y="2883"/>
                  </a:lnTo>
                  <a:lnTo>
                    <a:pt x="1171" y="2398"/>
                  </a:lnTo>
                  <a:lnTo>
                    <a:pt x="1170" y="2398"/>
                  </a:lnTo>
                  <a:lnTo>
                    <a:pt x="1179" y="2116"/>
                  </a:lnTo>
                  <a:lnTo>
                    <a:pt x="1152" y="2101"/>
                  </a:lnTo>
                  <a:lnTo>
                    <a:pt x="1152" y="2039"/>
                  </a:lnTo>
                  <a:lnTo>
                    <a:pt x="1384" y="1053"/>
                  </a:lnTo>
                  <a:lnTo>
                    <a:pt x="1244" y="1086"/>
                  </a:lnTo>
                  <a:lnTo>
                    <a:pt x="1234" y="1083"/>
                  </a:lnTo>
                  <a:lnTo>
                    <a:pt x="1219" y="1078"/>
                  </a:lnTo>
                  <a:lnTo>
                    <a:pt x="1198" y="1072"/>
                  </a:lnTo>
                  <a:lnTo>
                    <a:pt x="1174" y="1066"/>
                  </a:lnTo>
                  <a:lnTo>
                    <a:pt x="1145" y="1059"/>
                  </a:lnTo>
                  <a:lnTo>
                    <a:pt x="1114" y="1053"/>
                  </a:lnTo>
                  <a:lnTo>
                    <a:pt x="1079" y="1048"/>
                  </a:lnTo>
                  <a:lnTo>
                    <a:pt x="1043" y="1043"/>
                  </a:lnTo>
                  <a:lnTo>
                    <a:pt x="1004" y="1041"/>
                  </a:lnTo>
                  <a:lnTo>
                    <a:pt x="964" y="1039"/>
                  </a:lnTo>
                  <a:lnTo>
                    <a:pt x="910" y="1042"/>
                  </a:lnTo>
                  <a:lnTo>
                    <a:pt x="858" y="1049"/>
                  </a:lnTo>
                  <a:lnTo>
                    <a:pt x="847" y="1046"/>
                  </a:lnTo>
                  <a:lnTo>
                    <a:pt x="833" y="1043"/>
                  </a:lnTo>
                  <a:lnTo>
                    <a:pt x="815" y="1038"/>
                  </a:lnTo>
                  <a:lnTo>
                    <a:pt x="793" y="1034"/>
                  </a:lnTo>
                  <a:lnTo>
                    <a:pt x="771" y="1030"/>
                  </a:lnTo>
                  <a:lnTo>
                    <a:pt x="748" y="1027"/>
                  </a:lnTo>
                  <a:lnTo>
                    <a:pt x="724" y="1023"/>
                  </a:lnTo>
                  <a:lnTo>
                    <a:pt x="704" y="1023"/>
                  </a:lnTo>
                  <a:lnTo>
                    <a:pt x="689" y="1023"/>
                  </a:lnTo>
                  <a:lnTo>
                    <a:pt x="673" y="1027"/>
                  </a:lnTo>
                  <a:lnTo>
                    <a:pt x="658" y="1032"/>
                  </a:lnTo>
                  <a:lnTo>
                    <a:pt x="847" y="2054"/>
                  </a:lnTo>
                  <a:lnTo>
                    <a:pt x="845" y="2113"/>
                  </a:lnTo>
                  <a:lnTo>
                    <a:pt x="814" y="2131"/>
                  </a:lnTo>
                  <a:lnTo>
                    <a:pt x="816" y="2416"/>
                  </a:lnTo>
                  <a:lnTo>
                    <a:pt x="826" y="2411"/>
                  </a:lnTo>
                  <a:lnTo>
                    <a:pt x="826" y="2883"/>
                  </a:lnTo>
                  <a:lnTo>
                    <a:pt x="543" y="2883"/>
                  </a:lnTo>
                  <a:lnTo>
                    <a:pt x="532" y="2879"/>
                  </a:lnTo>
                  <a:lnTo>
                    <a:pt x="520" y="2870"/>
                  </a:lnTo>
                  <a:lnTo>
                    <a:pt x="507" y="2860"/>
                  </a:lnTo>
                  <a:lnTo>
                    <a:pt x="495" y="2847"/>
                  </a:lnTo>
                  <a:lnTo>
                    <a:pt x="482" y="2832"/>
                  </a:lnTo>
                  <a:lnTo>
                    <a:pt x="472" y="2813"/>
                  </a:lnTo>
                  <a:lnTo>
                    <a:pt x="465" y="2791"/>
                  </a:lnTo>
                  <a:lnTo>
                    <a:pt x="462" y="2766"/>
                  </a:lnTo>
                  <a:lnTo>
                    <a:pt x="428" y="2400"/>
                  </a:lnTo>
                  <a:lnTo>
                    <a:pt x="428" y="2397"/>
                  </a:lnTo>
                  <a:lnTo>
                    <a:pt x="426" y="2386"/>
                  </a:lnTo>
                  <a:lnTo>
                    <a:pt x="424" y="2370"/>
                  </a:lnTo>
                  <a:lnTo>
                    <a:pt x="422" y="2349"/>
                  </a:lnTo>
                  <a:lnTo>
                    <a:pt x="418" y="2323"/>
                  </a:lnTo>
                  <a:lnTo>
                    <a:pt x="414" y="2297"/>
                  </a:lnTo>
                  <a:lnTo>
                    <a:pt x="408" y="2267"/>
                  </a:lnTo>
                  <a:lnTo>
                    <a:pt x="402" y="2237"/>
                  </a:lnTo>
                  <a:lnTo>
                    <a:pt x="396" y="2208"/>
                  </a:lnTo>
                  <a:lnTo>
                    <a:pt x="388" y="2180"/>
                  </a:lnTo>
                  <a:lnTo>
                    <a:pt x="380" y="2156"/>
                  </a:lnTo>
                  <a:lnTo>
                    <a:pt x="372" y="2134"/>
                  </a:lnTo>
                  <a:lnTo>
                    <a:pt x="362" y="2116"/>
                  </a:lnTo>
                  <a:lnTo>
                    <a:pt x="322" y="2056"/>
                  </a:lnTo>
                  <a:lnTo>
                    <a:pt x="285" y="1995"/>
                  </a:lnTo>
                  <a:lnTo>
                    <a:pt x="247" y="1932"/>
                  </a:lnTo>
                  <a:lnTo>
                    <a:pt x="210" y="1868"/>
                  </a:lnTo>
                  <a:lnTo>
                    <a:pt x="175" y="1802"/>
                  </a:lnTo>
                  <a:lnTo>
                    <a:pt x="143" y="1736"/>
                  </a:lnTo>
                  <a:lnTo>
                    <a:pt x="113" y="1666"/>
                  </a:lnTo>
                  <a:lnTo>
                    <a:pt x="86" y="1595"/>
                  </a:lnTo>
                  <a:lnTo>
                    <a:pt x="62" y="1521"/>
                  </a:lnTo>
                  <a:lnTo>
                    <a:pt x="41" y="1447"/>
                  </a:lnTo>
                  <a:lnTo>
                    <a:pt x="24" y="1369"/>
                  </a:lnTo>
                  <a:lnTo>
                    <a:pt x="12" y="1289"/>
                  </a:lnTo>
                  <a:lnTo>
                    <a:pt x="3" y="1205"/>
                  </a:lnTo>
                  <a:lnTo>
                    <a:pt x="0" y="1120"/>
                  </a:lnTo>
                  <a:lnTo>
                    <a:pt x="0" y="1076"/>
                  </a:lnTo>
                  <a:lnTo>
                    <a:pt x="3" y="1029"/>
                  </a:lnTo>
                  <a:lnTo>
                    <a:pt x="7" y="981"/>
                  </a:lnTo>
                  <a:lnTo>
                    <a:pt x="15" y="932"/>
                  </a:lnTo>
                  <a:lnTo>
                    <a:pt x="24" y="881"/>
                  </a:lnTo>
                  <a:lnTo>
                    <a:pt x="36" y="830"/>
                  </a:lnTo>
                  <a:lnTo>
                    <a:pt x="50" y="778"/>
                  </a:lnTo>
                  <a:lnTo>
                    <a:pt x="67" y="725"/>
                  </a:lnTo>
                  <a:lnTo>
                    <a:pt x="86" y="673"/>
                  </a:lnTo>
                  <a:lnTo>
                    <a:pt x="108" y="619"/>
                  </a:lnTo>
                  <a:lnTo>
                    <a:pt x="132" y="568"/>
                  </a:lnTo>
                  <a:lnTo>
                    <a:pt x="160" y="516"/>
                  </a:lnTo>
                  <a:lnTo>
                    <a:pt x="189" y="466"/>
                  </a:lnTo>
                  <a:lnTo>
                    <a:pt x="223" y="416"/>
                  </a:lnTo>
                  <a:lnTo>
                    <a:pt x="258" y="368"/>
                  </a:lnTo>
                  <a:lnTo>
                    <a:pt x="296" y="321"/>
                  </a:lnTo>
                  <a:lnTo>
                    <a:pt x="338" y="277"/>
                  </a:lnTo>
                  <a:lnTo>
                    <a:pt x="382" y="235"/>
                  </a:lnTo>
                  <a:lnTo>
                    <a:pt x="430" y="197"/>
                  </a:lnTo>
                  <a:lnTo>
                    <a:pt x="481" y="159"/>
                  </a:lnTo>
                  <a:lnTo>
                    <a:pt x="535" y="126"/>
                  </a:lnTo>
                  <a:lnTo>
                    <a:pt x="592" y="95"/>
                  </a:lnTo>
                  <a:lnTo>
                    <a:pt x="653" y="69"/>
                  </a:lnTo>
                  <a:lnTo>
                    <a:pt x="717" y="47"/>
                  </a:lnTo>
                  <a:lnTo>
                    <a:pt x="785" y="28"/>
                  </a:lnTo>
                  <a:lnTo>
                    <a:pt x="856" y="14"/>
                  </a:lnTo>
                  <a:lnTo>
                    <a:pt x="931" y="5"/>
                  </a:lnTo>
                  <a:lnTo>
                    <a:pt x="1009" y="0"/>
                  </a:lnTo>
                  <a:close/>
                </a:path>
              </a:pathLst>
            </a:custGeom>
            <a:solidFill>
              <a:srgbClr val="FF9900"/>
            </a:solidFill>
            <a:ln w="0">
              <a:solidFill>
                <a:srgbClr val="FF9900"/>
              </a:solidFill>
              <a:prstDash val="solid"/>
              <a:round/>
              <a:headEnd/>
              <a:tailEnd/>
            </a:ln>
          </p:spPr>
          <p:txBody>
            <a:bodyPr/>
            <a:lstStyle/>
            <a:p>
              <a:endParaRPr lang="en-US"/>
            </a:p>
          </p:txBody>
        </p:sp>
        <p:sp>
          <p:nvSpPr>
            <p:cNvPr id="53299" name="Freeform 96"/>
            <p:cNvSpPr>
              <a:spLocks/>
            </p:cNvSpPr>
            <p:nvPr/>
          </p:nvSpPr>
          <p:spPr bwMode="auto">
            <a:xfrm>
              <a:off x="5070475" y="4167188"/>
              <a:ext cx="11113" cy="7938"/>
            </a:xfrm>
            <a:custGeom>
              <a:avLst/>
              <a:gdLst>
                <a:gd name="T0" fmla="*/ 558735731 w 34"/>
                <a:gd name="T1" fmla="*/ 0 h 31"/>
                <a:gd name="T2" fmla="*/ 837996634 w 34"/>
                <a:gd name="T3" fmla="*/ 285422115 h 31"/>
                <a:gd name="T4" fmla="*/ 1187232962 w 34"/>
                <a:gd name="T5" fmla="*/ 520486978 h 31"/>
                <a:gd name="T6" fmla="*/ 0 w 34"/>
                <a:gd name="T7" fmla="*/ 134350937 h 31"/>
                <a:gd name="T8" fmla="*/ 558735731 w 34"/>
                <a:gd name="T9" fmla="*/ 0 h 31"/>
                <a:gd name="T10" fmla="*/ 0 60000 65536"/>
                <a:gd name="T11" fmla="*/ 0 60000 65536"/>
                <a:gd name="T12" fmla="*/ 0 60000 65536"/>
                <a:gd name="T13" fmla="*/ 0 60000 65536"/>
                <a:gd name="T14" fmla="*/ 0 60000 65536"/>
                <a:gd name="T15" fmla="*/ 0 w 34"/>
                <a:gd name="T16" fmla="*/ 0 h 31"/>
                <a:gd name="T17" fmla="*/ 34 w 34"/>
                <a:gd name="T18" fmla="*/ 31 h 31"/>
              </a:gdLst>
              <a:ahLst/>
              <a:cxnLst>
                <a:cxn ang="T10">
                  <a:pos x="T0" y="T1"/>
                </a:cxn>
                <a:cxn ang="T11">
                  <a:pos x="T2" y="T3"/>
                </a:cxn>
                <a:cxn ang="T12">
                  <a:pos x="T4" y="T5"/>
                </a:cxn>
                <a:cxn ang="T13">
                  <a:pos x="T6" y="T7"/>
                </a:cxn>
                <a:cxn ang="T14">
                  <a:pos x="T8" y="T9"/>
                </a:cxn>
              </a:cxnLst>
              <a:rect l="T15" t="T16" r="T17" b="T18"/>
              <a:pathLst>
                <a:path w="34" h="31">
                  <a:moveTo>
                    <a:pt x="16" y="0"/>
                  </a:moveTo>
                  <a:lnTo>
                    <a:pt x="24" y="17"/>
                  </a:lnTo>
                  <a:lnTo>
                    <a:pt x="34" y="31"/>
                  </a:lnTo>
                  <a:lnTo>
                    <a:pt x="0" y="8"/>
                  </a:lnTo>
                  <a:lnTo>
                    <a:pt x="16" y="0"/>
                  </a:lnTo>
                  <a:close/>
                </a:path>
              </a:pathLst>
            </a:custGeom>
            <a:solidFill>
              <a:srgbClr val="FF9900"/>
            </a:solidFill>
            <a:ln w="0">
              <a:solidFill>
                <a:srgbClr val="FF9900"/>
              </a:solidFill>
              <a:prstDash val="solid"/>
              <a:round/>
              <a:headEnd/>
              <a:tailEnd/>
            </a:ln>
          </p:spPr>
          <p:txBody>
            <a:bodyPr/>
            <a:lstStyle/>
            <a:p>
              <a:endParaRPr lang="en-US"/>
            </a:p>
          </p:txBody>
        </p:sp>
        <p:sp>
          <p:nvSpPr>
            <p:cNvPr id="53300" name="Freeform 97"/>
            <p:cNvSpPr>
              <a:spLocks/>
            </p:cNvSpPr>
            <p:nvPr/>
          </p:nvSpPr>
          <p:spPr bwMode="auto">
            <a:xfrm>
              <a:off x="5056188" y="4175125"/>
              <a:ext cx="22225" cy="131763"/>
            </a:xfrm>
            <a:custGeom>
              <a:avLst/>
              <a:gdLst>
                <a:gd name="T0" fmla="*/ 192035743 w 70"/>
                <a:gd name="T1" fmla="*/ 0 h 494"/>
                <a:gd name="T2" fmla="*/ 2147483647 w 70"/>
                <a:gd name="T3" fmla="*/ 759026442 h 494"/>
                <a:gd name="T4" fmla="*/ 2147483647 w 70"/>
                <a:gd name="T5" fmla="*/ 2147483647 h 494"/>
                <a:gd name="T6" fmla="*/ 0 w 70"/>
                <a:gd name="T7" fmla="*/ 2147483647 h 494"/>
                <a:gd name="T8" fmla="*/ 0 w 70"/>
                <a:gd name="T9" fmla="*/ 37919212 h 494"/>
                <a:gd name="T10" fmla="*/ 192035743 w 70"/>
                <a:gd name="T11" fmla="*/ 0 h 494"/>
                <a:gd name="T12" fmla="*/ 0 60000 65536"/>
                <a:gd name="T13" fmla="*/ 0 60000 65536"/>
                <a:gd name="T14" fmla="*/ 0 60000 65536"/>
                <a:gd name="T15" fmla="*/ 0 60000 65536"/>
                <a:gd name="T16" fmla="*/ 0 60000 65536"/>
                <a:gd name="T17" fmla="*/ 0 60000 65536"/>
                <a:gd name="T18" fmla="*/ 0 w 70"/>
                <a:gd name="T19" fmla="*/ 0 h 494"/>
                <a:gd name="T20" fmla="*/ 70 w 70"/>
                <a:gd name="T21" fmla="*/ 494 h 494"/>
              </a:gdLst>
              <a:ahLst/>
              <a:cxnLst>
                <a:cxn ang="T12">
                  <a:pos x="T0" y="T1"/>
                </a:cxn>
                <a:cxn ang="T13">
                  <a:pos x="T2" y="T3"/>
                </a:cxn>
                <a:cxn ang="T14">
                  <a:pos x="T4" y="T5"/>
                </a:cxn>
                <a:cxn ang="T15">
                  <a:pos x="T6" y="T7"/>
                </a:cxn>
                <a:cxn ang="T16">
                  <a:pos x="T8" y="T9"/>
                </a:cxn>
                <a:cxn ang="T17">
                  <a:pos x="T10" y="T11"/>
                </a:cxn>
              </a:cxnLst>
              <a:rect l="T18" t="T19" r="T20" b="T21"/>
              <a:pathLst>
                <a:path w="70" h="494">
                  <a:moveTo>
                    <a:pt x="6" y="0"/>
                  </a:moveTo>
                  <a:lnTo>
                    <a:pt x="70" y="40"/>
                  </a:lnTo>
                  <a:lnTo>
                    <a:pt x="70" y="494"/>
                  </a:lnTo>
                  <a:lnTo>
                    <a:pt x="0" y="494"/>
                  </a:lnTo>
                  <a:lnTo>
                    <a:pt x="0" y="2"/>
                  </a:lnTo>
                  <a:lnTo>
                    <a:pt x="6" y="0"/>
                  </a:lnTo>
                  <a:close/>
                </a:path>
              </a:pathLst>
            </a:custGeom>
            <a:solidFill>
              <a:srgbClr val="FF9900"/>
            </a:solidFill>
            <a:ln w="0">
              <a:solidFill>
                <a:srgbClr val="FF9900"/>
              </a:solidFill>
              <a:prstDash val="solid"/>
              <a:round/>
              <a:headEnd/>
              <a:tailEnd/>
            </a:ln>
          </p:spPr>
          <p:txBody>
            <a:bodyPr/>
            <a:lstStyle/>
            <a:p>
              <a:endParaRPr lang="en-US"/>
            </a:p>
          </p:txBody>
        </p:sp>
        <p:sp>
          <p:nvSpPr>
            <p:cNvPr id="53301" name="Freeform 98"/>
            <p:cNvSpPr>
              <a:spLocks/>
            </p:cNvSpPr>
            <p:nvPr/>
          </p:nvSpPr>
          <p:spPr bwMode="auto">
            <a:xfrm>
              <a:off x="5053013" y="3829050"/>
              <a:ext cx="117475" cy="90488"/>
            </a:xfrm>
            <a:custGeom>
              <a:avLst/>
              <a:gdLst>
                <a:gd name="T0" fmla="*/ 2147483647 w 366"/>
                <a:gd name="T1" fmla="*/ 0 h 342"/>
                <a:gd name="T2" fmla="*/ 2147483647 w 366"/>
                <a:gd name="T3" fmla="*/ 55583970 h 342"/>
                <a:gd name="T4" fmla="*/ 2147483647 w 366"/>
                <a:gd name="T5" fmla="*/ 129649447 h 342"/>
                <a:gd name="T6" fmla="*/ 2147483647 w 366"/>
                <a:gd name="T7" fmla="*/ 259298894 h 342"/>
                <a:gd name="T8" fmla="*/ 2147483647 w 366"/>
                <a:gd name="T9" fmla="*/ 425980972 h 342"/>
                <a:gd name="T10" fmla="*/ 2147483647 w 366"/>
                <a:gd name="T11" fmla="*/ 555700633 h 342"/>
                <a:gd name="T12" fmla="*/ 2147483647 w 366"/>
                <a:gd name="T13" fmla="*/ 666798690 h 342"/>
                <a:gd name="T14" fmla="*/ 2147483647 w 366"/>
                <a:gd name="T15" fmla="*/ 777966598 h 342"/>
                <a:gd name="T16" fmla="*/ 2147483647 w 366"/>
                <a:gd name="T17" fmla="*/ 1148363748 h 342"/>
                <a:gd name="T18" fmla="*/ 2147483647 w 366"/>
                <a:gd name="T19" fmla="*/ 1574414967 h 342"/>
                <a:gd name="T20" fmla="*/ 2147483647 w 366"/>
                <a:gd name="T21" fmla="*/ 2037427610 h 342"/>
                <a:gd name="T22" fmla="*/ 2147483647 w 366"/>
                <a:gd name="T23" fmla="*/ 2147483647 h 342"/>
                <a:gd name="T24" fmla="*/ 2147483647 w 366"/>
                <a:gd name="T25" fmla="*/ 2147483647 h 342"/>
                <a:gd name="T26" fmla="*/ 2147483647 w 366"/>
                <a:gd name="T27" fmla="*/ 2147483647 h 342"/>
                <a:gd name="T28" fmla="*/ 2147483647 w 366"/>
                <a:gd name="T29" fmla="*/ 2147483647 h 342"/>
                <a:gd name="T30" fmla="*/ 2147483647 w 366"/>
                <a:gd name="T31" fmla="*/ 2147483647 h 342"/>
                <a:gd name="T32" fmla="*/ 2147483647 w 366"/>
                <a:gd name="T33" fmla="*/ 2147483647 h 342"/>
                <a:gd name="T34" fmla="*/ 2147483647 w 366"/>
                <a:gd name="T35" fmla="*/ 2147483647 h 342"/>
                <a:gd name="T36" fmla="*/ 2147483647 w 366"/>
                <a:gd name="T37" fmla="*/ 2147483647 h 342"/>
                <a:gd name="T38" fmla="*/ 2147483647 w 366"/>
                <a:gd name="T39" fmla="*/ 2147483647 h 342"/>
                <a:gd name="T40" fmla="*/ 2147483647 w 366"/>
                <a:gd name="T41" fmla="*/ 2147483647 h 342"/>
                <a:gd name="T42" fmla="*/ 2147483647 w 366"/>
                <a:gd name="T43" fmla="*/ 2147483647 h 342"/>
                <a:gd name="T44" fmla="*/ 2147483647 w 366"/>
                <a:gd name="T45" fmla="*/ 2147483647 h 342"/>
                <a:gd name="T46" fmla="*/ 2147483647 w 366"/>
                <a:gd name="T47" fmla="*/ 2147483647 h 342"/>
                <a:gd name="T48" fmla="*/ 2147483647 w 366"/>
                <a:gd name="T49" fmla="*/ 2147483647 h 342"/>
                <a:gd name="T50" fmla="*/ 2147483647 w 366"/>
                <a:gd name="T51" fmla="*/ 2147483647 h 342"/>
                <a:gd name="T52" fmla="*/ 2147483647 w 366"/>
                <a:gd name="T53" fmla="*/ 2147483647 h 342"/>
                <a:gd name="T54" fmla="*/ 2147483647 w 366"/>
                <a:gd name="T55" fmla="*/ 2147483647 h 342"/>
                <a:gd name="T56" fmla="*/ 2147483647 w 366"/>
                <a:gd name="T57" fmla="*/ 2147483647 h 342"/>
                <a:gd name="T58" fmla="*/ 1884781752 w 366"/>
                <a:gd name="T59" fmla="*/ 2147483647 h 342"/>
                <a:gd name="T60" fmla="*/ 1554185386 w 366"/>
                <a:gd name="T61" fmla="*/ 2147483647 h 342"/>
                <a:gd name="T62" fmla="*/ 1190415825 w 366"/>
                <a:gd name="T63" fmla="*/ 2147483647 h 342"/>
                <a:gd name="T64" fmla="*/ 892786271 w 366"/>
                <a:gd name="T65" fmla="*/ 2147483647 h 342"/>
                <a:gd name="T66" fmla="*/ 628226401 w 366"/>
                <a:gd name="T67" fmla="*/ 1722545357 h 342"/>
                <a:gd name="T68" fmla="*/ 363769722 w 366"/>
                <a:gd name="T69" fmla="*/ 1129881977 h 342"/>
                <a:gd name="T70" fmla="*/ 165349899 w 366"/>
                <a:gd name="T71" fmla="*/ 611214736 h 342"/>
                <a:gd name="T72" fmla="*/ 0 w 366"/>
                <a:gd name="T73" fmla="*/ 166682078 h 342"/>
                <a:gd name="T74" fmla="*/ 99209891 w 366"/>
                <a:gd name="T75" fmla="*/ 166682078 h 342"/>
                <a:gd name="T76" fmla="*/ 1818641423 w 366"/>
                <a:gd name="T77" fmla="*/ 55583970 h 342"/>
                <a:gd name="T78" fmla="*/ 2147483647 w 366"/>
                <a:gd name="T79" fmla="*/ 0 h 34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6"/>
                <a:gd name="T121" fmla="*/ 0 h 342"/>
                <a:gd name="T122" fmla="*/ 366 w 366"/>
                <a:gd name="T123" fmla="*/ 342 h 34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6" h="342">
                  <a:moveTo>
                    <a:pt x="107" y="0"/>
                  </a:moveTo>
                  <a:lnTo>
                    <a:pt x="159" y="3"/>
                  </a:lnTo>
                  <a:lnTo>
                    <a:pt x="210" y="7"/>
                  </a:lnTo>
                  <a:lnTo>
                    <a:pt x="256" y="14"/>
                  </a:lnTo>
                  <a:lnTo>
                    <a:pt x="297" y="23"/>
                  </a:lnTo>
                  <a:lnTo>
                    <a:pt x="325" y="30"/>
                  </a:lnTo>
                  <a:lnTo>
                    <a:pt x="348" y="36"/>
                  </a:lnTo>
                  <a:lnTo>
                    <a:pt x="366" y="42"/>
                  </a:lnTo>
                  <a:lnTo>
                    <a:pt x="361" y="62"/>
                  </a:lnTo>
                  <a:lnTo>
                    <a:pt x="352" y="85"/>
                  </a:lnTo>
                  <a:lnTo>
                    <a:pt x="342" y="110"/>
                  </a:lnTo>
                  <a:lnTo>
                    <a:pt x="330" y="136"/>
                  </a:lnTo>
                  <a:lnTo>
                    <a:pt x="318" y="164"/>
                  </a:lnTo>
                  <a:lnTo>
                    <a:pt x="303" y="193"/>
                  </a:lnTo>
                  <a:lnTo>
                    <a:pt x="288" y="220"/>
                  </a:lnTo>
                  <a:lnTo>
                    <a:pt x="275" y="247"/>
                  </a:lnTo>
                  <a:lnTo>
                    <a:pt x="261" y="271"/>
                  </a:lnTo>
                  <a:lnTo>
                    <a:pt x="247" y="294"/>
                  </a:lnTo>
                  <a:lnTo>
                    <a:pt x="236" y="313"/>
                  </a:lnTo>
                  <a:lnTo>
                    <a:pt x="226" y="330"/>
                  </a:lnTo>
                  <a:lnTo>
                    <a:pt x="219" y="342"/>
                  </a:lnTo>
                  <a:lnTo>
                    <a:pt x="202" y="337"/>
                  </a:lnTo>
                  <a:lnTo>
                    <a:pt x="181" y="331"/>
                  </a:lnTo>
                  <a:lnTo>
                    <a:pt x="157" y="326"/>
                  </a:lnTo>
                  <a:lnTo>
                    <a:pt x="130" y="325"/>
                  </a:lnTo>
                  <a:lnTo>
                    <a:pt x="110" y="326"/>
                  </a:lnTo>
                  <a:lnTo>
                    <a:pt x="91" y="330"/>
                  </a:lnTo>
                  <a:lnTo>
                    <a:pt x="80" y="304"/>
                  </a:lnTo>
                  <a:lnTo>
                    <a:pt x="68" y="274"/>
                  </a:lnTo>
                  <a:lnTo>
                    <a:pt x="57" y="240"/>
                  </a:lnTo>
                  <a:lnTo>
                    <a:pt x="47" y="203"/>
                  </a:lnTo>
                  <a:lnTo>
                    <a:pt x="36" y="165"/>
                  </a:lnTo>
                  <a:lnTo>
                    <a:pt x="27" y="128"/>
                  </a:lnTo>
                  <a:lnTo>
                    <a:pt x="19" y="93"/>
                  </a:lnTo>
                  <a:lnTo>
                    <a:pt x="11" y="61"/>
                  </a:lnTo>
                  <a:lnTo>
                    <a:pt x="5" y="33"/>
                  </a:lnTo>
                  <a:lnTo>
                    <a:pt x="0" y="9"/>
                  </a:lnTo>
                  <a:lnTo>
                    <a:pt x="3" y="9"/>
                  </a:lnTo>
                  <a:lnTo>
                    <a:pt x="55" y="3"/>
                  </a:lnTo>
                  <a:lnTo>
                    <a:pt x="107" y="0"/>
                  </a:lnTo>
                  <a:close/>
                </a:path>
              </a:pathLst>
            </a:custGeom>
            <a:solidFill>
              <a:srgbClr val="FF9900"/>
            </a:solidFill>
            <a:ln w="0">
              <a:solidFill>
                <a:srgbClr val="FF9900"/>
              </a:solidFill>
              <a:prstDash val="solid"/>
              <a:round/>
              <a:headEnd/>
              <a:tailEnd/>
            </a:ln>
          </p:spPr>
          <p:txBody>
            <a:bodyPr/>
            <a:lstStyle/>
            <a:p>
              <a:endParaRPr lang="en-US"/>
            </a:p>
          </p:txBody>
        </p:sp>
        <p:sp>
          <p:nvSpPr>
            <p:cNvPr id="53302" name="Freeform 99"/>
            <p:cNvSpPr>
              <a:spLocks/>
            </p:cNvSpPr>
            <p:nvPr/>
          </p:nvSpPr>
          <p:spPr bwMode="auto">
            <a:xfrm>
              <a:off x="5003800" y="3824288"/>
              <a:ext cx="74613" cy="271463"/>
            </a:xfrm>
            <a:custGeom>
              <a:avLst/>
              <a:gdLst>
                <a:gd name="T0" fmla="*/ 0 w 236"/>
                <a:gd name="T1" fmla="*/ 0 h 1027"/>
                <a:gd name="T2" fmla="*/ 94757577 w 236"/>
                <a:gd name="T3" fmla="*/ 0 h 1027"/>
                <a:gd name="T4" fmla="*/ 726873651 w 236"/>
                <a:gd name="T5" fmla="*/ 0 h 1027"/>
                <a:gd name="T6" fmla="*/ 1485232715 w 236"/>
                <a:gd name="T7" fmla="*/ 55405668 h 1027"/>
                <a:gd name="T8" fmla="*/ 2147483647 w 236"/>
                <a:gd name="T9" fmla="*/ 129256273 h 1027"/>
                <a:gd name="T10" fmla="*/ 2147483647 w 236"/>
                <a:gd name="T11" fmla="*/ 221622407 h 1027"/>
                <a:gd name="T12" fmla="*/ 2147483647 w 236"/>
                <a:gd name="T13" fmla="*/ 295473061 h 1027"/>
                <a:gd name="T14" fmla="*/ 2147483647 w 236"/>
                <a:gd name="T15" fmla="*/ 554055587 h 1027"/>
                <a:gd name="T16" fmla="*/ 2147483647 w 236"/>
                <a:gd name="T17" fmla="*/ 923379502 h 1027"/>
                <a:gd name="T18" fmla="*/ 2147483647 w 236"/>
                <a:gd name="T19" fmla="*/ 1403584633 h 1027"/>
                <a:gd name="T20" fmla="*/ 2147483647 w 236"/>
                <a:gd name="T21" fmla="*/ 1902234701 h 1027"/>
                <a:gd name="T22" fmla="*/ 2147483647 w 236"/>
                <a:gd name="T23" fmla="*/ 2147483647 h 1027"/>
                <a:gd name="T24" fmla="*/ 2147483647 w 236"/>
                <a:gd name="T25" fmla="*/ 2147483647 h 1027"/>
                <a:gd name="T26" fmla="*/ 2147483647 w 236"/>
                <a:gd name="T27" fmla="*/ 2147483647 h 1027"/>
                <a:gd name="T28" fmla="*/ 2147483647 w 236"/>
                <a:gd name="T29" fmla="*/ 2147483647 h 1027"/>
                <a:gd name="T30" fmla="*/ 2147483647 w 236"/>
                <a:gd name="T31" fmla="*/ 2147483647 h 1027"/>
                <a:gd name="T32" fmla="*/ 2147483647 w 236"/>
                <a:gd name="T33" fmla="*/ 2147483647 h 1027"/>
                <a:gd name="T34" fmla="*/ 2147483647 w 236"/>
                <a:gd name="T35" fmla="*/ 2147483647 h 1027"/>
                <a:gd name="T36" fmla="*/ 2147483647 w 236"/>
                <a:gd name="T37" fmla="*/ 2147483647 h 1027"/>
                <a:gd name="T38" fmla="*/ 2147483647 w 236"/>
                <a:gd name="T39" fmla="*/ 2147483647 h 1027"/>
                <a:gd name="T40" fmla="*/ 2147483647 w 236"/>
                <a:gd name="T41" fmla="*/ 2147483647 h 1027"/>
                <a:gd name="T42" fmla="*/ 2147483647 w 236"/>
                <a:gd name="T43" fmla="*/ 2147483647 h 1027"/>
                <a:gd name="T44" fmla="*/ 2147483647 w 236"/>
                <a:gd name="T45" fmla="*/ 2147483647 h 1027"/>
                <a:gd name="T46" fmla="*/ 2147483647 w 236"/>
                <a:gd name="T47" fmla="*/ 2147483647 h 1027"/>
                <a:gd name="T48" fmla="*/ 2147483647 w 236"/>
                <a:gd name="T49" fmla="*/ 2147483647 h 1027"/>
                <a:gd name="T50" fmla="*/ 2147483647 w 236"/>
                <a:gd name="T51" fmla="*/ 2147483647 h 1027"/>
                <a:gd name="T52" fmla="*/ 2147483647 w 236"/>
                <a:gd name="T53" fmla="*/ 2147483647 h 1027"/>
                <a:gd name="T54" fmla="*/ 2147483647 w 236"/>
                <a:gd name="T55" fmla="*/ 2147483647 h 1027"/>
                <a:gd name="T56" fmla="*/ 2147483647 w 236"/>
                <a:gd name="T57" fmla="*/ 2147483647 h 1027"/>
                <a:gd name="T58" fmla="*/ 2147483647 w 236"/>
                <a:gd name="T59" fmla="*/ 2147483647 h 1027"/>
                <a:gd name="T60" fmla="*/ 0 w 236"/>
                <a:gd name="T61" fmla="*/ 0 h 102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6"/>
                <a:gd name="T94" fmla="*/ 0 h 1027"/>
                <a:gd name="T95" fmla="*/ 236 w 236"/>
                <a:gd name="T96" fmla="*/ 1027 h 102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6" h="1027">
                  <a:moveTo>
                    <a:pt x="0" y="0"/>
                  </a:moveTo>
                  <a:lnTo>
                    <a:pt x="3" y="0"/>
                  </a:lnTo>
                  <a:lnTo>
                    <a:pt x="23" y="0"/>
                  </a:lnTo>
                  <a:lnTo>
                    <a:pt x="47" y="3"/>
                  </a:lnTo>
                  <a:lnTo>
                    <a:pt x="71" y="7"/>
                  </a:lnTo>
                  <a:lnTo>
                    <a:pt x="95" y="12"/>
                  </a:lnTo>
                  <a:lnTo>
                    <a:pt x="117" y="16"/>
                  </a:lnTo>
                  <a:lnTo>
                    <a:pt x="119" y="30"/>
                  </a:lnTo>
                  <a:lnTo>
                    <a:pt x="123" y="50"/>
                  </a:lnTo>
                  <a:lnTo>
                    <a:pt x="128" y="76"/>
                  </a:lnTo>
                  <a:lnTo>
                    <a:pt x="136" y="103"/>
                  </a:lnTo>
                  <a:lnTo>
                    <a:pt x="143" y="136"/>
                  </a:lnTo>
                  <a:lnTo>
                    <a:pt x="150" y="170"/>
                  </a:lnTo>
                  <a:lnTo>
                    <a:pt x="160" y="205"/>
                  </a:lnTo>
                  <a:lnTo>
                    <a:pt x="169" y="240"/>
                  </a:lnTo>
                  <a:lnTo>
                    <a:pt x="180" y="273"/>
                  </a:lnTo>
                  <a:lnTo>
                    <a:pt x="190" y="306"/>
                  </a:lnTo>
                  <a:lnTo>
                    <a:pt x="202" y="335"/>
                  </a:lnTo>
                  <a:lnTo>
                    <a:pt x="213" y="362"/>
                  </a:lnTo>
                  <a:lnTo>
                    <a:pt x="206" y="369"/>
                  </a:lnTo>
                  <a:lnTo>
                    <a:pt x="200" y="378"/>
                  </a:lnTo>
                  <a:lnTo>
                    <a:pt x="195" y="391"/>
                  </a:lnTo>
                  <a:lnTo>
                    <a:pt x="191" y="406"/>
                  </a:lnTo>
                  <a:lnTo>
                    <a:pt x="195" y="424"/>
                  </a:lnTo>
                  <a:lnTo>
                    <a:pt x="203" y="439"/>
                  </a:lnTo>
                  <a:lnTo>
                    <a:pt x="217" y="454"/>
                  </a:lnTo>
                  <a:lnTo>
                    <a:pt x="236" y="468"/>
                  </a:lnTo>
                  <a:lnTo>
                    <a:pt x="236" y="995"/>
                  </a:lnTo>
                  <a:lnTo>
                    <a:pt x="182" y="1027"/>
                  </a:lnTo>
                  <a:lnTo>
                    <a:pt x="183" y="987"/>
                  </a:lnTo>
                  <a:lnTo>
                    <a:pt x="0" y="0"/>
                  </a:lnTo>
                  <a:close/>
                </a:path>
              </a:pathLst>
            </a:custGeom>
            <a:solidFill>
              <a:srgbClr val="FF9900"/>
            </a:solidFill>
            <a:ln w="0">
              <a:solidFill>
                <a:srgbClr val="FF9900"/>
              </a:solidFill>
              <a:prstDash val="solid"/>
              <a:round/>
              <a:headEnd/>
              <a:tailEnd/>
            </a:ln>
          </p:spPr>
          <p:txBody>
            <a:bodyPr/>
            <a:lstStyle/>
            <a:p>
              <a:endParaRPr lang="en-US"/>
            </a:p>
          </p:txBody>
        </p:sp>
        <p:sp>
          <p:nvSpPr>
            <p:cNvPr id="53303" name="Freeform 100"/>
            <p:cNvSpPr>
              <a:spLocks/>
            </p:cNvSpPr>
            <p:nvPr/>
          </p:nvSpPr>
          <p:spPr bwMode="auto">
            <a:xfrm>
              <a:off x="5116513" y="3835400"/>
              <a:ext cx="88900" cy="258763"/>
            </a:xfrm>
            <a:custGeom>
              <a:avLst/>
              <a:gdLst>
                <a:gd name="T0" fmla="*/ 2147483647 w 280"/>
                <a:gd name="T1" fmla="*/ 0 h 975"/>
                <a:gd name="T2" fmla="*/ 1984369690 w 280"/>
                <a:gd name="T3" fmla="*/ 2147483647 h 975"/>
                <a:gd name="T4" fmla="*/ 1984369690 w 280"/>
                <a:gd name="T5" fmla="*/ 2147483647 h 975"/>
                <a:gd name="T6" fmla="*/ 0 w 280"/>
                <a:gd name="T7" fmla="*/ 2147483647 h 975"/>
                <a:gd name="T8" fmla="*/ 0 w 280"/>
                <a:gd name="T9" fmla="*/ 2147483647 h 975"/>
                <a:gd name="T10" fmla="*/ 0 w 280"/>
                <a:gd name="T11" fmla="*/ 2147483647 h 975"/>
                <a:gd name="T12" fmla="*/ 96068195 w 280"/>
                <a:gd name="T13" fmla="*/ 2147483647 h 975"/>
                <a:gd name="T14" fmla="*/ 352116078 w 280"/>
                <a:gd name="T15" fmla="*/ 2147483647 h 975"/>
                <a:gd name="T16" fmla="*/ 640119567 w 280"/>
                <a:gd name="T17" fmla="*/ 2147483647 h 975"/>
                <a:gd name="T18" fmla="*/ 960178954 w 280"/>
                <a:gd name="T19" fmla="*/ 2147483647 h 975"/>
                <a:gd name="T20" fmla="*/ 1280238499 w 280"/>
                <a:gd name="T21" fmla="*/ 2147483647 h 975"/>
                <a:gd name="T22" fmla="*/ 1568343271 w 280"/>
                <a:gd name="T23" fmla="*/ 2147483647 h 975"/>
                <a:gd name="T24" fmla="*/ 1856346126 w 280"/>
                <a:gd name="T25" fmla="*/ 2147483647 h 975"/>
                <a:gd name="T26" fmla="*/ 2048382742 w 280"/>
                <a:gd name="T27" fmla="*/ 2147483647 h 975"/>
                <a:gd name="T28" fmla="*/ 2144450580 w 280"/>
                <a:gd name="T29" fmla="*/ 2147483647 h 975"/>
                <a:gd name="T30" fmla="*/ 2080438798 w 280"/>
                <a:gd name="T31" fmla="*/ 2147483647 h 975"/>
                <a:gd name="T32" fmla="*/ 1952415234 w 280"/>
                <a:gd name="T33" fmla="*/ 2147483647 h 975"/>
                <a:gd name="T34" fmla="*/ 1728322562 w 280"/>
                <a:gd name="T35" fmla="*/ 2147483647 h 975"/>
                <a:gd name="T36" fmla="*/ 2016427016 w 280"/>
                <a:gd name="T37" fmla="*/ 2147483647 h 975"/>
                <a:gd name="T38" fmla="*/ 2147483647 w 280"/>
                <a:gd name="T39" fmla="*/ 2147483647 h 975"/>
                <a:gd name="T40" fmla="*/ 2147483647 w 280"/>
                <a:gd name="T41" fmla="*/ 2147483647 h 975"/>
                <a:gd name="T42" fmla="*/ 2147483647 w 280"/>
                <a:gd name="T43" fmla="*/ 2147483647 h 975"/>
                <a:gd name="T44" fmla="*/ 2147483647 w 280"/>
                <a:gd name="T45" fmla="*/ 2147483647 h 975"/>
                <a:gd name="T46" fmla="*/ 2147483647 w 280"/>
                <a:gd name="T47" fmla="*/ 2147483647 h 975"/>
                <a:gd name="T48" fmla="*/ 2147483647 w 280"/>
                <a:gd name="T49" fmla="*/ 2147483647 h 975"/>
                <a:gd name="T50" fmla="*/ 2147483647 w 280"/>
                <a:gd name="T51" fmla="*/ 2147483647 h 975"/>
                <a:gd name="T52" fmla="*/ 2147483647 w 280"/>
                <a:gd name="T53" fmla="*/ 1869372978 h 975"/>
                <a:gd name="T54" fmla="*/ 2147483647 w 280"/>
                <a:gd name="T55" fmla="*/ 1327226677 h 975"/>
                <a:gd name="T56" fmla="*/ 2147483647 w 280"/>
                <a:gd name="T57" fmla="*/ 803816670 h 975"/>
                <a:gd name="T58" fmla="*/ 2147483647 w 280"/>
                <a:gd name="T59" fmla="*/ 317807727 h 975"/>
                <a:gd name="T60" fmla="*/ 2147483647 w 280"/>
                <a:gd name="T61" fmla="*/ 0 h 97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0"/>
                <a:gd name="T94" fmla="*/ 0 h 975"/>
                <a:gd name="T95" fmla="*/ 280 w 280"/>
                <a:gd name="T96" fmla="*/ 975 h 97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0" h="975">
                  <a:moveTo>
                    <a:pt x="280" y="0"/>
                  </a:moveTo>
                  <a:lnTo>
                    <a:pt x="62" y="928"/>
                  </a:lnTo>
                  <a:lnTo>
                    <a:pt x="62" y="975"/>
                  </a:lnTo>
                  <a:lnTo>
                    <a:pt x="0" y="944"/>
                  </a:lnTo>
                  <a:lnTo>
                    <a:pt x="0" y="435"/>
                  </a:lnTo>
                  <a:lnTo>
                    <a:pt x="3" y="434"/>
                  </a:lnTo>
                  <a:lnTo>
                    <a:pt x="11" y="432"/>
                  </a:lnTo>
                  <a:lnTo>
                    <a:pt x="20" y="428"/>
                  </a:lnTo>
                  <a:lnTo>
                    <a:pt x="30" y="422"/>
                  </a:lnTo>
                  <a:lnTo>
                    <a:pt x="40" y="417"/>
                  </a:lnTo>
                  <a:lnTo>
                    <a:pt x="49" y="409"/>
                  </a:lnTo>
                  <a:lnTo>
                    <a:pt x="58" y="399"/>
                  </a:lnTo>
                  <a:lnTo>
                    <a:pt x="64" y="386"/>
                  </a:lnTo>
                  <a:lnTo>
                    <a:pt x="67" y="370"/>
                  </a:lnTo>
                  <a:lnTo>
                    <a:pt x="65" y="358"/>
                  </a:lnTo>
                  <a:lnTo>
                    <a:pt x="61" y="347"/>
                  </a:lnTo>
                  <a:lnTo>
                    <a:pt x="54" y="336"/>
                  </a:lnTo>
                  <a:lnTo>
                    <a:pt x="63" y="321"/>
                  </a:lnTo>
                  <a:lnTo>
                    <a:pt x="75" y="303"/>
                  </a:lnTo>
                  <a:lnTo>
                    <a:pt x="88" y="279"/>
                  </a:lnTo>
                  <a:lnTo>
                    <a:pt x="103" y="253"/>
                  </a:lnTo>
                  <a:lnTo>
                    <a:pt x="119" y="225"/>
                  </a:lnTo>
                  <a:lnTo>
                    <a:pt x="135" y="194"/>
                  </a:lnTo>
                  <a:lnTo>
                    <a:pt x="151" y="163"/>
                  </a:lnTo>
                  <a:lnTo>
                    <a:pt x="166" y="131"/>
                  </a:lnTo>
                  <a:lnTo>
                    <a:pt x="180" y="100"/>
                  </a:lnTo>
                  <a:lnTo>
                    <a:pt x="191" y="71"/>
                  </a:lnTo>
                  <a:lnTo>
                    <a:pt x="201" y="43"/>
                  </a:lnTo>
                  <a:lnTo>
                    <a:pt x="207" y="17"/>
                  </a:lnTo>
                  <a:lnTo>
                    <a:pt x="280" y="0"/>
                  </a:lnTo>
                  <a:close/>
                </a:path>
              </a:pathLst>
            </a:custGeom>
            <a:solidFill>
              <a:srgbClr val="FF9900"/>
            </a:solidFill>
            <a:ln w="0">
              <a:solidFill>
                <a:srgbClr val="FF9900"/>
              </a:solidFill>
              <a:prstDash val="solid"/>
              <a:round/>
              <a:headEnd/>
              <a:tailEnd/>
            </a:ln>
          </p:spPr>
          <p:txBody>
            <a:bodyPr/>
            <a:lstStyle/>
            <a:p>
              <a:endParaRPr lang="en-US"/>
            </a:p>
          </p:txBody>
        </p:sp>
        <p:sp>
          <p:nvSpPr>
            <p:cNvPr id="53304" name="Freeform 101"/>
            <p:cNvSpPr>
              <a:spLocks/>
            </p:cNvSpPr>
            <p:nvPr/>
          </p:nvSpPr>
          <p:spPr bwMode="auto">
            <a:xfrm>
              <a:off x="5089525" y="4192588"/>
              <a:ext cx="17463" cy="114300"/>
            </a:xfrm>
            <a:custGeom>
              <a:avLst/>
              <a:gdLst>
                <a:gd name="T0" fmla="*/ 0 w 53"/>
                <a:gd name="T1" fmla="*/ 0 h 430"/>
                <a:gd name="T2" fmla="*/ 894242081 w 53"/>
                <a:gd name="T3" fmla="*/ 300504583 h 430"/>
                <a:gd name="T4" fmla="*/ 1895853245 w 53"/>
                <a:gd name="T5" fmla="*/ 18794910 h 430"/>
                <a:gd name="T6" fmla="*/ 1895853245 w 53"/>
                <a:gd name="T7" fmla="*/ 2147483647 h 430"/>
                <a:gd name="T8" fmla="*/ 0 w 53"/>
                <a:gd name="T9" fmla="*/ 2147483647 h 430"/>
                <a:gd name="T10" fmla="*/ 0 w 53"/>
                <a:gd name="T11" fmla="*/ 0 h 430"/>
                <a:gd name="T12" fmla="*/ 0 60000 65536"/>
                <a:gd name="T13" fmla="*/ 0 60000 65536"/>
                <a:gd name="T14" fmla="*/ 0 60000 65536"/>
                <a:gd name="T15" fmla="*/ 0 60000 65536"/>
                <a:gd name="T16" fmla="*/ 0 60000 65536"/>
                <a:gd name="T17" fmla="*/ 0 60000 65536"/>
                <a:gd name="T18" fmla="*/ 0 w 53"/>
                <a:gd name="T19" fmla="*/ 0 h 430"/>
                <a:gd name="T20" fmla="*/ 53 w 53"/>
                <a:gd name="T21" fmla="*/ 430 h 430"/>
              </a:gdLst>
              <a:ahLst/>
              <a:cxnLst>
                <a:cxn ang="T12">
                  <a:pos x="T0" y="T1"/>
                </a:cxn>
                <a:cxn ang="T13">
                  <a:pos x="T2" y="T3"/>
                </a:cxn>
                <a:cxn ang="T14">
                  <a:pos x="T4" y="T5"/>
                </a:cxn>
                <a:cxn ang="T15">
                  <a:pos x="T6" y="T7"/>
                </a:cxn>
                <a:cxn ang="T16">
                  <a:pos x="T8" y="T9"/>
                </a:cxn>
                <a:cxn ang="T17">
                  <a:pos x="T10" y="T11"/>
                </a:cxn>
              </a:cxnLst>
              <a:rect l="T18" t="T19" r="T20" b="T21"/>
              <a:pathLst>
                <a:path w="53" h="430">
                  <a:moveTo>
                    <a:pt x="0" y="0"/>
                  </a:moveTo>
                  <a:lnTo>
                    <a:pt x="25" y="16"/>
                  </a:lnTo>
                  <a:lnTo>
                    <a:pt x="53" y="1"/>
                  </a:lnTo>
                  <a:lnTo>
                    <a:pt x="53" y="430"/>
                  </a:lnTo>
                  <a:lnTo>
                    <a:pt x="0" y="430"/>
                  </a:lnTo>
                  <a:lnTo>
                    <a:pt x="0" y="0"/>
                  </a:lnTo>
                  <a:close/>
                </a:path>
              </a:pathLst>
            </a:custGeom>
            <a:solidFill>
              <a:srgbClr val="FF9900"/>
            </a:solidFill>
            <a:ln w="0">
              <a:solidFill>
                <a:srgbClr val="FF9900"/>
              </a:solidFill>
              <a:prstDash val="solid"/>
              <a:round/>
              <a:headEnd/>
              <a:tailEnd/>
            </a:ln>
          </p:spPr>
          <p:txBody>
            <a:bodyPr/>
            <a:lstStyle/>
            <a:p>
              <a:endParaRPr lang="en-US"/>
            </a:p>
          </p:txBody>
        </p:sp>
      </p:grpSp>
      <p:sp>
        <p:nvSpPr>
          <p:cNvPr id="53272" name="Freeform 111"/>
          <p:cNvSpPr>
            <a:spLocks noEditPoints="1"/>
          </p:cNvSpPr>
          <p:nvPr/>
        </p:nvSpPr>
        <p:spPr bwMode="auto">
          <a:xfrm>
            <a:off x="6954838" y="3998159"/>
            <a:ext cx="482600" cy="725488"/>
          </a:xfrm>
          <a:custGeom>
            <a:avLst/>
            <a:gdLst>
              <a:gd name="T0" fmla="*/ 434088844 w 342"/>
              <a:gd name="T1" fmla="*/ 616794027 h 511"/>
              <a:gd name="T2" fmla="*/ 487852158 w 342"/>
              <a:gd name="T3" fmla="*/ 592605893 h 511"/>
              <a:gd name="T4" fmla="*/ 533651164 w 342"/>
              <a:gd name="T5" fmla="*/ 554308371 h 511"/>
              <a:gd name="T6" fmla="*/ 579448758 w 342"/>
              <a:gd name="T7" fmla="*/ 507948137 h 511"/>
              <a:gd name="T8" fmla="*/ 619274533 w 342"/>
              <a:gd name="T9" fmla="*/ 453525192 h 511"/>
              <a:gd name="T10" fmla="*/ 649142100 w 342"/>
              <a:gd name="T11" fmla="*/ 382976825 h 511"/>
              <a:gd name="T12" fmla="*/ 665072128 w 342"/>
              <a:gd name="T13" fmla="*/ 312428369 h 511"/>
              <a:gd name="T14" fmla="*/ 681002156 w 342"/>
              <a:gd name="T15" fmla="*/ 233817291 h 511"/>
              <a:gd name="T16" fmla="*/ 681002156 w 342"/>
              <a:gd name="T17" fmla="*/ 179394301 h 511"/>
              <a:gd name="T18" fmla="*/ 681002156 w 342"/>
              <a:gd name="T19" fmla="*/ 149159490 h 511"/>
              <a:gd name="T20" fmla="*/ 673037847 w 342"/>
              <a:gd name="T21" fmla="*/ 116908645 h 511"/>
              <a:gd name="T22" fmla="*/ 673037847 w 342"/>
              <a:gd name="T23" fmla="*/ 86673811 h 511"/>
              <a:gd name="T24" fmla="*/ 665072128 w 342"/>
              <a:gd name="T25" fmla="*/ 54422967 h 511"/>
              <a:gd name="T26" fmla="*/ 649142100 w 342"/>
              <a:gd name="T27" fmla="*/ 24188144 h 511"/>
              <a:gd name="T28" fmla="*/ 37833298 w 342"/>
              <a:gd name="T29" fmla="*/ 0 h 511"/>
              <a:gd name="T30" fmla="*/ 23894347 w 342"/>
              <a:gd name="T31" fmla="*/ 30234823 h 511"/>
              <a:gd name="T32" fmla="*/ 15930033 w 342"/>
              <a:gd name="T33" fmla="*/ 62485678 h 511"/>
              <a:gd name="T34" fmla="*/ 7964311 w 342"/>
              <a:gd name="T35" fmla="*/ 92720490 h 511"/>
              <a:gd name="T36" fmla="*/ 7964311 w 342"/>
              <a:gd name="T37" fmla="*/ 124971356 h 511"/>
              <a:gd name="T38" fmla="*/ 0 w 342"/>
              <a:gd name="T39" fmla="*/ 155206168 h 511"/>
              <a:gd name="T40" fmla="*/ 0 w 342"/>
              <a:gd name="T41" fmla="*/ 187457057 h 511"/>
              <a:gd name="T42" fmla="*/ 0 w 342"/>
              <a:gd name="T43" fmla="*/ 258005424 h 511"/>
              <a:gd name="T44" fmla="*/ 15930033 w 342"/>
              <a:gd name="T45" fmla="*/ 328553791 h 511"/>
              <a:gd name="T46" fmla="*/ 37833298 w 342"/>
              <a:gd name="T47" fmla="*/ 397086214 h 511"/>
              <a:gd name="T48" fmla="*/ 69693364 w 342"/>
              <a:gd name="T49" fmla="*/ 467634581 h 511"/>
              <a:gd name="T50" fmla="*/ 107526672 w 342"/>
              <a:gd name="T51" fmla="*/ 522057526 h 511"/>
              <a:gd name="T52" fmla="*/ 155316755 w 342"/>
              <a:gd name="T53" fmla="*/ 562371082 h 511"/>
              <a:gd name="T54" fmla="*/ 209080114 w 342"/>
              <a:gd name="T55" fmla="*/ 600668604 h 511"/>
              <a:gd name="T56" fmla="*/ 262843428 w 342"/>
              <a:gd name="T57" fmla="*/ 624856738 h 511"/>
              <a:gd name="T58" fmla="*/ 254877708 w 342"/>
              <a:gd name="T59" fmla="*/ 896971640 h 511"/>
              <a:gd name="T60" fmla="*/ 209080114 w 342"/>
              <a:gd name="T61" fmla="*/ 905034351 h 511"/>
              <a:gd name="T62" fmla="*/ 163281064 w 342"/>
              <a:gd name="T63" fmla="*/ 921159773 h 511"/>
              <a:gd name="T64" fmla="*/ 123456700 w 342"/>
              <a:gd name="T65" fmla="*/ 937285195 h 511"/>
              <a:gd name="T66" fmla="*/ 93587722 w 342"/>
              <a:gd name="T67" fmla="*/ 951394585 h 511"/>
              <a:gd name="T68" fmla="*/ 69693364 w 342"/>
              <a:gd name="T69" fmla="*/ 975582718 h 511"/>
              <a:gd name="T70" fmla="*/ 45799017 w 342"/>
              <a:gd name="T71" fmla="*/ 991708140 h 511"/>
              <a:gd name="T72" fmla="*/ 37833298 w 342"/>
              <a:gd name="T73" fmla="*/ 1021942952 h 511"/>
              <a:gd name="T74" fmla="*/ 643168869 w 342"/>
              <a:gd name="T75" fmla="*/ 1021942952 h 511"/>
              <a:gd name="T76" fmla="*/ 635203150 w 342"/>
              <a:gd name="T77" fmla="*/ 991708140 h 511"/>
              <a:gd name="T78" fmla="*/ 611308814 w 342"/>
              <a:gd name="T79" fmla="*/ 975582718 h 511"/>
              <a:gd name="T80" fmla="*/ 587414478 w 342"/>
              <a:gd name="T81" fmla="*/ 951394585 h 511"/>
              <a:gd name="T82" fmla="*/ 557545500 w 342"/>
              <a:gd name="T83" fmla="*/ 937285195 h 511"/>
              <a:gd name="T84" fmla="*/ 517721136 w 342"/>
              <a:gd name="T85" fmla="*/ 921159773 h 511"/>
              <a:gd name="T86" fmla="*/ 471922130 w 342"/>
              <a:gd name="T87" fmla="*/ 905034351 h 511"/>
              <a:gd name="T88" fmla="*/ 426124535 w 342"/>
              <a:gd name="T89" fmla="*/ 896971640 h 511"/>
              <a:gd name="T90" fmla="*/ 69693364 w 342"/>
              <a:gd name="T91" fmla="*/ 288240236 h 511"/>
              <a:gd name="T92" fmla="*/ 69693364 w 342"/>
              <a:gd name="T93" fmla="*/ 258005424 h 511"/>
              <a:gd name="T94" fmla="*/ 61727644 w 342"/>
              <a:gd name="T95" fmla="*/ 233817291 h 511"/>
              <a:gd name="T96" fmla="*/ 61727644 w 342"/>
              <a:gd name="T97" fmla="*/ 203582479 h 511"/>
              <a:gd name="T98" fmla="*/ 61727644 w 342"/>
              <a:gd name="T99" fmla="*/ 171331590 h 511"/>
              <a:gd name="T100" fmla="*/ 61727644 w 342"/>
              <a:gd name="T101" fmla="*/ 141096779 h 511"/>
              <a:gd name="T102" fmla="*/ 69693364 w 342"/>
              <a:gd name="T103" fmla="*/ 116908645 h 511"/>
              <a:gd name="T104" fmla="*/ 77657672 w 342"/>
              <a:gd name="T105" fmla="*/ 86673811 h 511"/>
              <a:gd name="T106" fmla="*/ 603344505 w 342"/>
              <a:gd name="T107" fmla="*/ 78611100 h 511"/>
              <a:gd name="T108" fmla="*/ 611308814 w 342"/>
              <a:gd name="T109" fmla="*/ 108845934 h 511"/>
              <a:gd name="T110" fmla="*/ 611308814 w 342"/>
              <a:gd name="T111" fmla="*/ 141096779 h 511"/>
              <a:gd name="T112" fmla="*/ 619274533 w 342"/>
              <a:gd name="T113" fmla="*/ 163268879 h 511"/>
              <a:gd name="T114" fmla="*/ 619274533 w 342"/>
              <a:gd name="T115" fmla="*/ 195519768 h 511"/>
              <a:gd name="T116" fmla="*/ 619274533 w 342"/>
              <a:gd name="T117" fmla="*/ 225754580 h 511"/>
              <a:gd name="T118" fmla="*/ 611308814 w 342"/>
              <a:gd name="T119" fmla="*/ 249942713 h 511"/>
              <a:gd name="T120" fmla="*/ 611308814 w 342"/>
              <a:gd name="T121" fmla="*/ 280177524 h 5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42"/>
              <a:gd name="T184" fmla="*/ 0 h 511"/>
              <a:gd name="T185" fmla="*/ 342 w 342"/>
              <a:gd name="T186" fmla="*/ 511 h 51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42" h="511">
                <a:moveTo>
                  <a:pt x="202" y="445"/>
                </a:moveTo>
                <a:lnTo>
                  <a:pt x="202" y="314"/>
                </a:lnTo>
                <a:lnTo>
                  <a:pt x="210" y="310"/>
                </a:lnTo>
                <a:lnTo>
                  <a:pt x="218" y="306"/>
                </a:lnTo>
                <a:lnTo>
                  <a:pt x="225" y="306"/>
                </a:lnTo>
                <a:lnTo>
                  <a:pt x="229" y="302"/>
                </a:lnTo>
                <a:lnTo>
                  <a:pt x="237" y="298"/>
                </a:lnTo>
                <a:lnTo>
                  <a:pt x="245" y="294"/>
                </a:lnTo>
                <a:lnTo>
                  <a:pt x="253" y="290"/>
                </a:lnTo>
                <a:lnTo>
                  <a:pt x="257" y="286"/>
                </a:lnTo>
                <a:lnTo>
                  <a:pt x="264" y="279"/>
                </a:lnTo>
                <a:lnTo>
                  <a:pt x="268" y="275"/>
                </a:lnTo>
                <a:lnTo>
                  <a:pt x="276" y="271"/>
                </a:lnTo>
                <a:lnTo>
                  <a:pt x="280" y="263"/>
                </a:lnTo>
                <a:lnTo>
                  <a:pt x="288" y="259"/>
                </a:lnTo>
                <a:lnTo>
                  <a:pt x="291" y="252"/>
                </a:lnTo>
                <a:lnTo>
                  <a:pt x="295" y="244"/>
                </a:lnTo>
                <a:lnTo>
                  <a:pt x="303" y="236"/>
                </a:lnTo>
                <a:lnTo>
                  <a:pt x="307" y="232"/>
                </a:lnTo>
                <a:lnTo>
                  <a:pt x="311" y="225"/>
                </a:lnTo>
                <a:lnTo>
                  <a:pt x="315" y="217"/>
                </a:lnTo>
                <a:lnTo>
                  <a:pt x="319" y="209"/>
                </a:lnTo>
                <a:lnTo>
                  <a:pt x="323" y="197"/>
                </a:lnTo>
                <a:lnTo>
                  <a:pt x="326" y="190"/>
                </a:lnTo>
                <a:lnTo>
                  <a:pt x="330" y="182"/>
                </a:lnTo>
                <a:lnTo>
                  <a:pt x="330" y="174"/>
                </a:lnTo>
                <a:lnTo>
                  <a:pt x="334" y="163"/>
                </a:lnTo>
                <a:lnTo>
                  <a:pt x="334" y="155"/>
                </a:lnTo>
                <a:lnTo>
                  <a:pt x="338" y="147"/>
                </a:lnTo>
                <a:lnTo>
                  <a:pt x="338" y="135"/>
                </a:lnTo>
                <a:lnTo>
                  <a:pt x="342" y="128"/>
                </a:lnTo>
                <a:lnTo>
                  <a:pt x="342" y="116"/>
                </a:lnTo>
                <a:lnTo>
                  <a:pt x="342" y="108"/>
                </a:lnTo>
                <a:lnTo>
                  <a:pt x="342" y="97"/>
                </a:lnTo>
                <a:lnTo>
                  <a:pt x="342" y="93"/>
                </a:lnTo>
                <a:lnTo>
                  <a:pt x="342" y="89"/>
                </a:lnTo>
                <a:lnTo>
                  <a:pt x="342" y="85"/>
                </a:lnTo>
                <a:lnTo>
                  <a:pt x="342" y="81"/>
                </a:lnTo>
                <a:lnTo>
                  <a:pt x="342" y="77"/>
                </a:lnTo>
                <a:lnTo>
                  <a:pt x="342" y="74"/>
                </a:lnTo>
                <a:lnTo>
                  <a:pt x="342" y="70"/>
                </a:lnTo>
                <a:lnTo>
                  <a:pt x="342" y="66"/>
                </a:lnTo>
                <a:lnTo>
                  <a:pt x="338" y="62"/>
                </a:lnTo>
                <a:lnTo>
                  <a:pt x="338" y="58"/>
                </a:lnTo>
                <a:lnTo>
                  <a:pt x="338" y="54"/>
                </a:lnTo>
                <a:lnTo>
                  <a:pt x="338" y="50"/>
                </a:lnTo>
                <a:lnTo>
                  <a:pt x="338" y="46"/>
                </a:lnTo>
                <a:lnTo>
                  <a:pt x="338" y="43"/>
                </a:lnTo>
                <a:lnTo>
                  <a:pt x="334" y="39"/>
                </a:lnTo>
                <a:lnTo>
                  <a:pt x="334" y="35"/>
                </a:lnTo>
                <a:lnTo>
                  <a:pt x="334" y="31"/>
                </a:lnTo>
                <a:lnTo>
                  <a:pt x="334" y="27"/>
                </a:lnTo>
                <a:lnTo>
                  <a:pt x="330" y="23"/>
                </a:lnTo>
                <a:lnTo>
                  <a:pt x="330" y="19"/>
                </a:lnTo>
                <a:lnTo>
                  <a:pt x="330" y="15"/>
                </a:lnTo>
                <a:lnTo>
                  <a:pt x="326" y="12"/>
                </a:lnTo>
                <a:lnTo>
                  <a:pt x="326" y="8"/>
                </a:lnTo>
                <a:lnTo>
                  <a:pt x="326" y="4"/>
                </a:lnTo>
                <a:lnTo>
                  <a:pt x="323" y="0"/>
                </a:lnTo>
                <a:lnTo>
                  <a:pt x="19" y="0"/>
                </a:lnTo>
                <a:lnTo>
                  <a:pt x="16" y="4"/>
                </a:lnTo>
                <a:lnTo>
                  <a:pt x="16" y="8"/>
                </a:lnTo>
                <a:lnTo>
                  <a:pt x="16" y="12"/>
                </a:lnTo>
                <a:lnTo>
                  <a:pt x="12" y="15"/>
                </a:lnTo>
                <a:lnTo>
                  <a:pt x="12" y="19"/>
                </a:lnTo>
                <a:lnTo>
                  <a:pt x="12" y="23"/>
                </a:lnTo>
                <a:lnTo>
                  <a:pt x="8" y="27"/>
                </a:lnTo>
                <a:lnTo>
                  <a:pt x="8" y="31"/>
                </a:lnTo>
                <a:lnTo>
                  <a:pt x="8" y="35"/>
                </a:lnTo>
                <a:lnTo>
                  <a:pt x="8" y="39"/>
                </a:lnTo>
                <a:lnTo>
                  <a:pt x="4" y="43"/>
                </a:lnTo>
                <a:lnTo>
                  <a:pt x="4" y="46"/>
                </a:lnTo>
                <a:lnTo>
                  <a:pt x="4" y="50"/>
                </a:lnTo>
                <a:lnTo>
                  <a:pt x="4" y="54"/>
                </a:lnTo>
                <a:lnTo>
                  <a:pt x="4" y="58"/>
                </a:lnTo>
                <a:lnTo>
                  <a:pt x="4" y="62"/>
                </a:lnTo>
                <a:lnTo>
                  <a:pt x="0" y="66"/>
                </a:lnTo>
                <a:lnTo>
                  <a:pt x="0" y="70"/>
                </a:lnTo>
                <a:lnTo>
                  <a:pt x="0" y="74"/>
                </a:lnTo>
                <a:lnTo>
                  <a:pt x="0" y="77"/>
                </a:lnTo>
                <a:lnTo>
                  <a:pt x="0" y="81"/>
                </a:lnTo>
                <a:lnTo>
                  <a:pt x="0" y="85"/>
                </a:lnTo>
                <a:lnTo>
                  <a:pt x="0" y="89"/>
                </a:lnTo>
                <a:lnTo>
                  <a:pt x="0" y="93"/>
                </a:lnTo>
                <a:lnTo>
                  <a:pt x="0" y="97"/>
                </a:lnTo>
                <a:lnTo>
                  <a:pt x="0" y="108"/>
                </a:lnTo>
                <a:lnTo>
                  <a:pt x="0" y="116"/>
                </a:lnTo>
                <a:lnTo>
                  <a:pt x="0" y="128"/>
                </a:lnTo>
                <a:lnTo>
                  <a:pt x="4" y="135"/>
                </a:lnTo>
                <a:lnTo>
                  <a:pt x="4" y="147"/>
                </a:lnTo>
                <a:lnTo>
                  <a:pt x="8" y="155"/>
                </a:lnTo>
                <a:lnTo>
                  <a:pt x="8" y="163"/>
                </a:lnTo>
                <a:lnTo>
                  <a:pt x="12" y="174"/>
                </a:lnTo>
                <a:lnTo>
                  <a:pt x="12" y="182"/>
                </a:lnTo>
                <a:lnTo>
                  <a:pt x="16" y="190"/>
                </a:lnTo>
                <a:lnTo>
                  <a:pt x="19" y="197"/>
                </a:lnTo>
                <a:lnTo>
                  <a:pt x="23" y="209"/>
                </a:lnTo>
                <a:lnTo>
                  <a:pt x="27" y="217"/>
                </a:lnTo>
                <a:lnTo>
                  <a:pt x="31" y="225"/>
                </a:lnTo>
                <a:lnTo>
                  <a:pt x="35" y="232"/>
                </a:lnTo>
                <a:lnTo>
                  <a:pt x="39" y="236"/>
                </a:lnTo>
                <a:lnTo>
                  <a:pt x="47" y="244"/>
                </a:lnTo>
                <a:lnTo>
                  <a:pt x="51" y="252"/>
                </a:lnTo>
                <a:lnTo>
                  <a:pt x="54" y="259"/>
                </a:lnTo>
                <a:lnTo>
                  <a:pt x="62" y="263"/>
                </a:lnTo>
                <a:lnTo>
                  <a:pt x="66" y="271"/>
                </a:lnTo>
                <a:lnTo>
                  <a:pt x="74" y="275"/>
                </a:lnTo>
                <a:lnTo>
                  <a:pt x="78" y="279"/>
                </a:lnTo>
                <a:lnTo>
                  <a:pt x="86" y="286"/>
                </a:lnTo>
                <a:lnTo>
                  <a:pt x="89" y="290"/>
                </a:lnTo>
                <a:lnTo>
                  <a:pt x="97" y="294"/>
                </a:lnTo>
                <a:lnTo>
                  <a:pt x="105" y="298"/>
                </a:lnTo>
                <a:lnTo>
                  <a:pt x="113" y="302"/>
                </a:lnTo>
                <a:lnTo>
                  <a:pt x="117" y="306"/>
                </a:lnTo>
                <a:lnTo>
                  <a:pt x="124" y="306"/>
                </a:lnTo>
                <a:lnTo>
                  <a:pt x="132" y="310"/>
                </a:lnTo>
                <a:lnTo>
                  <a:pt x="140" y="314"/>
                </a:lnTo>
                <a:lnTo>
                  <a:pt x="140" y="445"/>
                </a:lnTo>
                <a:lnTo>
                  <a:pt x="132" y="445"/>
                </a:lnTo>
                <a:lnTo>
                  <a:pt x="128" y="445"/>
                </a:lnTo>
                <a:lnTo>
                  <a:pt x="120" y="445"/>
                </a:lnTo>
                <a:lnTo>
                  <a:pt x="117" y="445"/>
                </a:lnTo>
                <a:lnTo>
                  <a:pt x="109" y="449"/>
                </a:lnTo>
                <a:lnTo>
                  <a:pt x="105" y="449"/>
                </a:lnTo>
                <a:lnTo>
                  <a:pt x="97" y="449"/>
                </a:lnTo>
                <a:lnTo>
                  <a:pt x="93" y="453"/>
                </a:lnTo>
                <a:lnTo>
                  <a:pt x="86" y="453"/>
                </a:lnTo>
                <a:lnTo>
                  <a:pt x="82" y="457"/>
                </a:lnTo>
                <a:lnTo>
                  <a:pt x="78" y="457"/>
                </a:lnTo>
                <a:lnTo>
                  <a:pt x="70" y="461"/>
                </a:lnTo>
                <a:lnTo>
                  <a:pt x="66" y="461"/>
                </a:lnTo>
                <a:lnTo>
                  <a:pt x="62" y="465"/>
                </a:lnTo>
                <a:lnTo>
                  <a:pt x="58" y="465"/>
                </a:lnTo>
                <a:lnTo>
                  <a:pt x="54" y="468"/>
                </a:lnTo>
                <a:lnTo>
                  <a:pt x="51" y="468"/>
                </a:lnTo>
                <a:lnTo>
                  <a:pt x="47" y="472"/>
                </a:lnTo>
                <a:lnTo>
                  <a:pt x="43" y="476"/>
                </a:lnTo>
                <a:lnTo>
                  <a:pt x="39" y="476"/>
                </a:lnTo>
                <a:lnTo>
                  <a:pt x="35" y="480"/>
                </a:lnTo>
                <a:lnTo>
                  <a:pt x="35" y="484"/>
                </a:lnTo>
                <a:lnTo>
                  <a:pt x="31" y="484"/>
                </a:lnTo>
                <a:lnTo>
                  <a:pt x="27" y="488"/>
                </a:lnTo>
                <a:lnTo>
                  <a:pt x="27" y="492"/>
                </a:lnTo>
                <a:lnTo>
                  <a:pt x="23" y="492"/>
                </a:lnTo>
                <a:lnTo>
                  <a:pt x="23" y="496"/>
                </a:lnTo>
                <a:lnTo>
                  <a:pt x="23" y="499"/>
                </a:lnTo>
                <a:lnTo>
                  <a:pt x="19" y="503"/>
                </a:lnTo>
                <a:lnTo>
                  <a:pt x="19" y="507"/>
                </a:lnTo>
                <a:lnTo>
                  <a:pt x="19" y="511"/>
                </a:lnTo>
                <a:lnTo>
                  <a:pt x="171" y="511"/>
                </a:lnTo>
                <a:lnTo>
                  <a:pt x="323" y="511"/>
                </a:lnTo>
                <a:lnTo>
                  <a:pt x="323" y="507"/>
                </a:lnTo>
                <a:lnTo>
                  <a:pt x="323" y="503"/>
                </a:lnTo>
                <a:lnTo>
                  <a:pt x="319" y="499"/>
                </a:lnTo>
                <a:lnTo>
                  <a:pt x="319" y="496"/>
                </a:lnTo>
                <a:lnTo>
                  <a:pt x="319" y="492"/>
                </a:lnTo>
                <a:lnTo>
                  <a:pt x="315" y="492"/>
                </a:lnTo>
                <a:lnTo>
                  <a:pt x="315" y="488"/>
                </a:lnTo>
                <a:lnTo>
                  <a:pt x="311" y="484"/>
                </a:lnTo>
                <a:lnTo>
                  <a:pt x="307" y="484"/>
                </a:lnTo>
                <a:lnTo>
                  <a:pt x="307" y="480"/>
                </a:lnTo>
                <a:lnTo>
                  <a:pt x="303" y="476"/>
                </a:lnTo>
                <a:lnTo>
                  <a:pt x="299" y="476"/>
                </a:lnTo>
                <a:lnTo>
                  <a:pt x="295" y="472"/>
                </a:lnTo>
                <a:lnTo>
                  <a:pt x="291" y="468"/>
                </a:lnTo>
                <a:lnTo>
                  <a:pt x="288" y="468"/>
                </a:lnTo>
                <a:lnTo>
                  <a:pt x="284" y="465"/>
                </a:lnTo>
                <a:lnTo>
                  <a:pt x="280" y="465"/>
                </a:lnTo>
                <a:lnTo>
                  <a:pt x="276" y="461"/>
                </a:lnTo>
                <a:lnTo>
                  <a:pt x="272" y="461"/>
                </a:lnTo>
                <a:lnTo>
                  <a:pt x="264" y="457"/>
                </a:lnTo>
                <a:lnTo>
                  <a:pt x="260" y="457"/>
                </a:lnTo>
                <a:lnTo>
                  <a:pt x="257" y="453"/>
                </a:lnTo>
                <a:lnTo>
                  <a:pt x="249" y="453"/>
                </a:lnTo>
                <a:lnTo>
                  <a:pt x="245" y="449"/>
                </a:lnTo>
                <a:lnTo>
                  <a:pt x="237" y="449"/>
                </a:lnTo>
                <a:lnTo>
                  <a:pt x="233" y="449"/>
                </a:lnTo>
                <a:lnTo>
                  <a:pt x="225" y="445"/>
                </a:lnTo>
                <a:lnTo>
                  <a:pt x="222" y="445"/>
                </a:lnTo>
                <a:lnTo>
                  <a:pt x="214" y="445"/>
                </a:lnTo>
                <a:lnTo>
                  <a:pt x="210" y="445"/>
                </a:lnTo>
                <a:lnTo>
                  <a:pt x="202" y="445"/>
                </a:lnTo>
                <a:close/>
                <a:moveTo>
                  <a:pt x="307" y="143"/>
                </a:moveTo>
                <a:lnTo>
                  <a:pt x="35" y="143"/>
                </a:lnTo>
                <a:lnTo>
                  <a:pt x="35" y="139"/>
                </a:lnTo>
                <a:lnTo>
                  <a:pt x="35" y="135"/>
                </a:lnTo>
                <a:lnTo>
                  <a:pt x="35" y="132"/>
                </a:lnTo>
                <a:lnTo>
                  <a:pt x="35" y="128"/>
                </a:lnTo>
                <a:lnTo>
                  <a:pt x="35" y="124"/>
                </a:lnTo>
                <a:lnTo>
                  <a:pt x="31" y="124"/>
                </a:lnTo>
                <a:lnTo>
                  <a:pt x="31" y="120"/>
                </a:lnTo>
                <a:lnTo>
                  <a:pt x="31" y="116"/>
                </a:lnTo>
                <a:lnTo>
                  <a:pt x="31" y="112"/>
                </a:lnTo>
                <a:lnTo>
                  <a:pt x="31" y="108"/>
                </a:lnTo>
                <a:lnTo>
                  <a:pt x="31" y="105"/>
                </a:lnTo>
                <a:lnTo>
                  <a:pt x="31" y="101"/>
                </a:lnTo>
                <a:lnTo>
                  <a:pt x="31" y="97"/>
                </a:lnTo>
                <a:lnTo>
                  <a:pt x="31" y="93"/>
                </a:lnTo>
                <a:lnTo>
                  <a:pt x="31" y="89"/>
                </a:lnTo>
                <a:lnTo>
                  <a:pt x="31" y="85"/>
                </a:lnTo>
                <a:lnTo>
                  <a:pt x="31" y="81"/>
                </a:lnTo>
                <a:lnTo>
                  <a:pt x="31" y="77"/>
                </a:lnTo>
                <a:lnTo>
                  <a:pt x="31" y="74"/>
                </a:lnTo>
                <a:lnTo>
                  <a:pt x="31" y="70"/>
                </a:lnTo>
                <a:lnTo>
                  <a:pt x="35" y="70"/>
                </a:lnTo>
                <a:lnTo>
                  <a:pt x="35" y="66"/>
                </a:lnTo>
                <a:lnTo>
                  <a:pt x="35" y="62"/>
                </a:lnTo>
                <a:lnTo>
                  <a:pt x="35" y="58"/>
                </a:lnTo>
                <a:lnTo>
                  <a:pt x="35" y="54"/>
                </a:lnTo>
                <a:lnTo>
                  <a:pt x="35" y="50"/>
                </a:lnTo>
                <a:lnTo>
                  <a:pt x="39" y="46"/>
                </a:lnTo>
                <a:lnTo>
                  <a:pt x="39" y="43"/>
                </a:lnTo>
                <a:lnTo>
                  <a:pt x="39" y="39"/>
                </a:lnTo>
                <a:lnTo>
                  <a:pt x="39" y="35"/>
                </a:lnTo>
                <a:lnTo>
                  <a:pt x="303" y="35"/>
                </a:lnTo>
                <a:lnTo>
                  <a:pt x="303" y="39"/>
                </a:lnTo>
                <a:lnTo>
                  <a:pt x="303" y="43"/>
                </a:lnTo>
                <a:lnTo>
                  <a:pt x="303" y="46"/>
                </a:lnTo>
                <a:lnTo>
                  <a:pt x="307" y="50"/>
                </a:lnTo>
                <a:lnTo>
                  <a:pt x="307" y="54"/>
                </a:lnTo>
                <a:lnTo>
                  <a:pt x="307" y="58"/>
                </a:lnTo>
                <a:lnTo>
                  <a:pt x="307" y="62"/>
                </a:lnTo>
                <a:lnTo>
                  <a:pt x="307" y="66"/>
                </a:lnTo>
                <a:lnTo>
                  <a:pt x="307" y="70"/>
                </a:lnTo>
                <a:lnTo>
                  <a:pt x="311" y="70"/>
                </a:lnTo>
                <a:lnTo>
                  <a:pt x="311" y="74"/>
                </a:lnTo>
                <a:lnTo>
                  <a:pt x="311" y="77"/>
                </a:lnTo>
                <a:lnTo>
                  <a:pt x="311" y="81"/>
                </a:lnTo>
                <a:lnTo>
                  <a:pt x="311" y="85"/>
                </a:lnTo>
                <a:lnTo>
                  <a:pt x="311" y="89"/>
                </a:lnTo>
                <a:lnTo>
                  <a:pt x="311" y="93"/>
                </a:lnTo>
                <a:lnTo>
                  <a:pt x="311" y="97"/>
                </a:lnTo>
                <a:lnTo>
                  <a:pt x="311" y="101"/>
                </a:lnTo>
                <a:lnTo>
                  <a:pt x="311" y="105"/>
                </a:lnTo>
                <a:lnTo>
                  <a:pt x="311" y="108"/>
                </a:lnTo>
                <a:lnTo>
                  <a:pt x="311" y="112"/>
                </a:lnTo>
                <a:lnTo>
                  <a:pt x="311" y="116"/>
                </a:lnTo>
                <a:lnTo>
                  <a:pt x="311" y="120"/>
                </a:lnTo>
                <a:lnTo>
                  <a:pt x="311" y="124"/>
                </a:lnTo>
                <a:lnTo>
                  <a:pt x="307" y="124"/>
                </a:lnTo>
                <a:lnTo>
                  <a:pt x="307" y="128"/>
                </a:lnTo>
                <a:lnTo>
                  <a:pt x="307" y="132"/>
                </a:lnTo>
                <a:lnTo>
                  <a:pt x="307" y="135"/>
                </a:lnTo>
                <a:lnTo>
                  <a:pt x="307" y="139"/>
                </a:lnTo>
                <a:lnTo>
                  <a:pt x="307" y="143"/>
                </a:lnTo>
                <a:close/>
              </a:path>
            </a:pathLst>
          </a:custGeom>
          <a:solidFill>
            <a:srgbClr val="FF9900"/>
          </a:solidFill>
          <a:ln w="9525">
            <a:noFill/>
            <a:round/>
            <a:headEnd/>
            <a:tailEnd/>
          </a:ln>
        </p:spPr>
        <p:txBody>
          <a:bodyPr/>
          <a:lstStyle/>
          <a:p>
            <a:endParaRPr lang="en-US"/>
          </a:p>
        </p:txBody>
      </p:sp>
      <p:grpSp>
        <p:nvGrpSpPr>
          <p:cNvPr id="53273" name="Group 19"/>
          <p:cNvGrpSpPr>
            <a:grpSpLocks/>
          </p:cNvGrpSpPr>
          <p:nvPr/>
        </p:nvGrpSpPr>
        <p:grpSpPr bwMode="auto">
          <a:xfrm>
            <a:off x="8961438" y="4055309"/>
            <a:ext cx="654050" cy="700088"/>
            <a:chOff x="2411413" y="5748338"/>
            <a:chExt cx="784225" cy="722312"/>
          </a:xfrm>
        </p:grpSpPr>
        <p:sp>
          <p:nvSpPr>
            <p:cNvPr id="53284" name="Freeform 94"/>
            <p:cNvSpPr>
              <a:spLocks/>
            </p:cNvSpPr>
            <p:nvPr/>
          </p:nvSpPr>
          <p:spPr bwMode="auto">
            <a:xfrm>
              <a:off x="2411413" y="5748338"/>
              <a:ext cx="784225" cy="527050"/>
            </a:xfrm>
            <a:custGeom>
              <a:avLst/>
              <a:gdLst>
                <a:gd name="T0" fmla="*/ 2147483647 w 529"/>
                <a:gd name="T1" fmla="*/ 2147483647 h 752"/>
                <a:gd name="T2" fmla="*/ 2147483647 w 529"/>
                <a:gd name="T3" fmla="*/ 0 h 752"/>
                <a:gd name="T4" fmla="*/ 0 w 529"/>
                <a:gd name="T5" fmla="*/ 2147483647 h 752"/>
                <a:gd name="T6" fmla="*/ 2147483647 w 529"/>
                <a:gd name="T7" fmla="*/ 2147483647 h 752"/>
                <a:gd name="T8" fmla="*/ 2147483647 w 529"/>
                <a:gd name="T9" fmla="*/ 2147483647 h 752"/>
                <a:gd name="T10" fmla="*/ 2147483647 w 529"/>
                <a:gd name="T11" fmla="*/ 2147483647 h 752"/>
                <a:gd name="T12" fmla="*/ 2147483647 w 529"/>
                <a:gd name="T13" fmla="*/ 2147483647 h 752"/>
                <a:gd name="T14" fmla="*/ 2147483647 w 529"/>
                <a:gd name="T15" fmla="*/ 2147483647 h 752"/>
                <a:gd name="T16" fmla="*/ 2147483647 w 529"/>
                <a:gd name="T17" fmla="*/ 2147483647 h 752"/>
                <a:gd name="T18" fmla="*/ 2147483647 w 529"/>
                <a:gd name="T19" fmla="*/ 2147483647 h 752"/>
                <a:gd name="T20" fmla="*/ 2147483647 w 529"/>
                <a:gd name="T21" fmla="*/ 2147483647 h 752"/>
                <a:gd name="T22" fmla="*/ 2147483647 w 529"/>
                <a:gd name="T23" fmla="*/ 2147483647 h 752"/>
                <a:gd name="T24" fmla="*/ 2147483647 w 529"/>
                <a:gd name="T25" fmla="*/ 2147483647 h 752"/>
                <a:gd name="T26" fmla="*/ 2147483647 w 529"/>
                <a:gd name="T27" fmla="*/ 2147483647 h 752"/>
                <a:gd name="T28" fmla="*/ 2147483647 w 529"/>
                <a:gd name="T29" fmla="*/ 2147483647 h 7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9"/>
                <a:gd name="T46" fmla="*/ 0 h 752"/>
                <a:gd name="T47" fmla="*/ 529 w 529"/>
                <a:gd name="T48" fmla="*/ 752 h 7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9" h="752">
                  <a:moveTo>
                    <a:pt x="85" y="35"/>
                  </a:moveTo>
                  <a:lnTo>
                    <a:pt x="8" y="0"/>
                  </a:lnTo>
                  <a:lnTo>
                    <a:pt x="0" y="58"/>
                  </a:lnTo>
                  <a:lnTo>
                    <a:pt x="60" y="85"/>
                  </a:lnTo>
                  <a:lnTo>
                    <a:pt x="156" y="561"/>
                  </a:lnTo>
                  <a:lnTo>
                    <a:pt x="195" y="752"/>
                  </a:lnTo>
                  <a:lnTo>
                    <a:pt x="452" y="752"/>
                  </a:lnTo>
                  <a:lnTo>
                    <a:pt x="452" y="692"/>
                  </a:lnTo>
                  <a:lnTo>
                    <a:pt x="218" y="692"/>
                  </a:lnTo>
                  <a:lnTo>
                    <a:pt x="192" y="561"/>
                  </a:lnTo>
                  <a:lnTo>
                    <a:pt x="473" y="561"/>
                  </a:lnTo>
                  <a:lnTo>
                    <a:pt x="529" y="120"/>
                  </a:lnTo>
                  <a:lnTo>
                    <a:pt x="102" y="120"/>
                  </a:lnTo>
                  <a:lnTo>
                    <a:pt x="85" y="35"/>
                  </a:lnTo>
                  <a:close/>
                </a:path>
              </a:pathLst>
            </a:custGeom>
            <a:solidFill>
              <a:srgbClr val="FF9900"/>
            </a:solidFill>
            <a:ln w="9525">
              <a:solidFill>
                <a:srgbClr val="FF9900"/>
              </a:solidFill>
              <a:round/>
              <a:headEnd/>
              <a:tailEnd/>
            </a:ln>
          </p:spPr>
          <p:txBody>
            <a:bodyPr/>
            <a:lstStyle/>
            <a:p>
              <a:endParaRPr lang="en-US"/>
            </a:p>
          </p:txBody>
        </p:sp>
        <p:sp>
          <p:nvSpPr>
            <p:cNvPr id="53285" name="AutoShape 95"/>
            <p:cNvSpPr>
              <a:spLocks noChangeArrowheads="1"/>
            </p:cNvSpPr>
            <p:nvPr/>
          </p:nvSpPr>
          <p:spPr bwMode="auto">
            <a:xfrm>
              <a:off x="2678113" y="6316663"/>
              <a:ext cx="152400" cy="1524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9900"/>
            </a:solidFill>
            <a:ln w="9525">
              <a:solidFill>
                <a:srgbClr val="FF9900"/>
              </a:solidFill>
              <a:round/>
              <a:headEnd/>
              <a:tailEnd/>
            </a:ln>
          </p:spPr>
          <p:txBody>
            <a:bodyPr wrap="none" anchor="ctr"/>
            <a:lstStyle/>
            <a:p>
              <a:endParaRPr lang="en-US"/>
            </a:p>
          </p:txBody>
        </p:sp>
        <p:sp>
          <p:nvSpPr>
            <p:cNvPr id="53286" name="AutoShape 96"/>
            <p:cNvSpPr>
              <a:spLocks noChangeArrowheads="1"/>
            </p:cNvSpPr>
            <p:nvPr/>
          </p:nvSpPr>
          <p:spPr bwMode="auto">
            <a:xfrm>
              <a:off x="2965451" y="6318250"/>
              <a:ext cx="152400" cy="1524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9900"/>
            </a:solidFill>
            <a:ln w="9525">
              <a:solidFill>
                <a:srgbClr val="FF9900"/>
              </a:solidFill>
              <a:round/>
              <a:headEnd/>
              <a:tailEnd/>
            </a:ln>
          </p:spPr>
          <p:txBody>
            <a:bodyPr wrap="none" anchor="ctr"/>
            <a:lstStyle/>
            <a:p>
              <a:endParaRPr lang="en-US"/>
            </a:p>
          </p:txBody>
        </p:sp>
      </p:grpSp>
      <p:sp>
        <p:nvSpPr>
          <p:cNvPr id="640116" name="Text Box 116"/>
          <p:cNvSpPr txBox="1">
            <a:spLocks noChangeArrowheads="1"/>
          </p:cNvSpPr>
          <p:nvPr/>
        </p:nvSpPr>
        <p:spPr bwMode="auto">
          <a:xfrm>
            <a:off x="2182814" y="2394785"/>
            <a:ext cx="1766887" cy="823913"/>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dirty="0">
                <a:solidFill>
                  <a:schemeClr val="tx2"/>
                </a:solidFill>
                <a:latin typeface="Arial" panose="020B0604020202020204" pitchFamily="34" charset="0"/>
              </a:rPr>
              <a:t>$359</a:t>
            </a:r>
            <a:endParaRPr lang="en-US" altLang="en-US" sz="4800" baseline="30000" dirty="0">
              <a:solidFill>
                <a:schemeClr val="tx2"/>
              </a:solidFill>
              <a:latin typeface="Arial" panose="020B0604020202020204" pitchFamily="34" charset="0"/>
            </a:endParaRPr>
          </a:p>
        </p:txBody>
      </p:sp>
      <p:sp>
        <p:nvSpPr>
          <p:cNvPr id="640117" name="Text Box 117"/>
          <p:cNvSpPr txBox="1">
            <a:spLocks noChangeArrowheads="1"/>
          </p:cNvSpPr>
          <p:nvPr/>
        </p:nvSpPr>
        <p:spPr bwMode="auto">
          <a:xfrm>
            <a:off x="4254500" y="2394785"/>
            <a:ext cx="1766888" cy="823913"/>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$294</a:t>
            </a:r>
            <a:endParaRPr lang="en-US" altLang="en-US" sz="4800" baseline="30000">
              <a:solidFill>
                <a:schemeClr val="tx2"/>
              </a:solidFill>
              <a:latin typeface="Arial" panose="020B0604020202020204" pitchFamily="34" charset="0"/>
            </a:endParaRPr>
          </a:p>
        </p:txBody>
      </p:sp>
      <p:sp>
        <p:nvSpPr>
          <p:cNvPr id="640118" name="Text Box 118"/>
          <p:cNvSpPr txBox="1">
            <a:spLocks noChangeArrowheads="1"/>
          </p:cNvSpPr>
          <p:nvPr/>
        </p:nvSpPr>
        <p:spPr bwMode="auto">
          <a:xfrm>
            <a:off x="6313489" y="2388435"/>
            <a:ext cx="1766887" cy="823913"/>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$227</a:t>
            </a:r>
            <a:endParaRPr lang="en-US" altLang="en-US" sz="4800" baseline="30000">
              <a:solidFill>
                <a:schemeClr val="tx2"/>
              </a:solidFill>
              <a:latin typeface="Arial" panose="020B0604020202020204" pitchFamily="34" charset="0"/>
            </a:endParaRPr>
          </a:p>
        </p:txBody>
      </p:sp>
      <p:sp>
        <p:nvSpPr>
          <p:cNvPr id="640119" name="Text Box 119"/>
          <p:cNvSpPr txBox="1">
            <a:spLocks noChangeArrowheads="1"/>
          </p:cNvSpPr>
          <p:nvPr/>
        </p:nvSpPr>
        <p:spPr bwMode="auto">
          <a:xfrm>
            <a:off x="8405814" y="2404310"/>
            <a:ext cx="1766887" cy="823913"/>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$206</a:t>
            </a:r>
            <a:endParaRPr lang="en-US" altLang="en-US" sz="4800" baseline="30000">
              <a:solidFill>
                <a:schemeClr val="tx2"/>
              </a:solidFill>
              <a:latin typeface="Arial" panose="020B0604020202020204" pitchFamily="34" charset="0"/>
            </a:endParaRPr>
          </a:p>
        </p:txBody>
      </p:sp>
      <p:sp>
        <p:nvSpPr>
          <p:cNvPr id="640120" name="Text Box 120"/>
          <p:cNvSpPr txBox="1">
            <a:spLocks noChangeArrowheads="1"/>
          </p:cNvSpPr>
          <p:nvPr/>
        </p:nvSpPr>
        <p:spPr bwMode="auto">
          <a:xfrm>
            <a:off x="2065339" y="4955422"/>
            <a:ext cx="1766887" cy="823912"/>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$155</a:t>
            </a:r>
            <a:endParaRPr lang="en-US" altLang="en-US" sz="4800" baseline="30000">
              <a:solidFill>
                <a:schemeClr val="tx2"/>
              </a:solidFill>
              <a:latin typeface="Arial" panose="020B0604020202020204" pitchFamily="34" charset="0"/>
            </a:endParaRPr>
          </a:p>
        </p:txBody>
      </p:sp>
      <p:sp>
        <p:nvSpPr>
          <p:cNvPr id="640121" name="Text Box 121"/>
          <p:cNvSpPr txBox="1">
            <a:spLocks noChangeArrowheads="1"/>
          </p:cNvSpPr>
          <p:nvPr/>
        </p:nvSpPr>
        <p:spPr bwMode="auto">
          <a:xfrm>
            <a:off x="4232275" y="4955422"/>
            <a:ext cx="1766888" cy="823912"/>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$141</a:t>
            </a:r>
            <a:endParaRPr lang="en-US" altLang="en-US" sz="4800" baseline="30000">
              <a:solidFill>
                <a:schemeClr val="tx2"/>
              </a:solidFill>
              <a:latin typeface="Arial" panose="020B0604020202020204" pitchFamily="34" charset="0"/>
            </a:endParaRPr>
          </a:p>
        </p:txBody>
      </p:sp>
      <p:sp>
        <p:nvSpPr>
          <p:cNvPr id="640122" name="Text Box 122"/>
          <p:cNvSpPr txBox="1">
            <a:spLocks noChangeArrowheads="1"/>
          </p:cNvSpPr>
          <p:nvPr/>
        </p:nvSpPr>
        <p:spPr bwMode="auto">
          <a:xfrm>
            <a:off x="8405814" y="4955422"/>
            <a:ext cx="1766887" cy="823912"/>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$105</a:t>
            </a:r>
            <a:endParaRPr lang="en-US" altLang="en-US" sz="4800" baseline="30000">
              <a:solidFill>
                <a:schemeClr val="tx2"/>
              </a:solidFill>
              <a:latin typeface="Arial" panose="020B0604020202020204" pitchFamily="34" charset="0"/>
            </a:endParaRPr>
          </a:p>
        </p:txBody>
      </p:sp>
      <p:sp>
        <p:nvSpPr>
          <p:cNvPr id="640123" name="Text Box 123"/>
          <p:cNvSpPr txBox="1">
            <a:spLocks noChangeArrowheads="1"/>
          </p:cNvSpPr>
          <p:nvPr/>
        </p:nvSpPr>
        <p:spPr bwMode="auto">
          <a:xfrm>
            <a:off x="6313489" y="4955422"/>
            <a:ext cx="1766887" cy="823912"/>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4800">
                <a:solidFill>
                  <a:schemeClr val="tx2"/>
                </a:solidFill>
                <a:latin typeface="Arial" panose="020B0604020202020204" pitchFamily="34" charset="0"/>
              </a:rPr>
              <a:t>$122</a:t>
            </a:r>
            <a:endParaRPr lang="en-US" altLang="en-US" sz="4800" baseline="30000">
              <a:solidFill>
                <a:schemeClr val="tx2"/>
              </a:solidFill>
              <a:latin typeface="Arial" panose="020B0604020202020204" pitchFamily="34" charset="0"/>
            </a:endParaRPr>
          </a:p>
        </p:txBody>
      </p:sp>
      <p:sp>
        <p:nvSpPr>
          <p:cNvPr id="99" name="Text Box 18"/>
          <p:cNvSpPr txBox="1">
            <a:spLocks noChangeArrowheads="1"/>
          </p:cNvSpPr>
          <p:nvPr/>
        </p:nvSpPr>
        <p:spPr bwMode="auto">
          <a:xfrm>
            <a:off x="2132013" y="6026984"/>
            <a:ext cx="6094412" cy="400050"/>
          </a:xfrm>
          <a:prstGeom prst="rect">
            <a:avLst/>
          </a:prstGeom>
          <a:noFill/>
          <a:ln>
            <a:noFill/>
          </a:ln>
          <a:effectLst>
            <a:prstShdw prst="shdw17" dist="17961" dir="2700000">
              <a:schemeClr val="accent1">
                <a:gamma/>
                <a:shade val="60000"/>
                <a:invGamma/>
              </a:schemeClr>
            </a:prstShdw>
          </a:effectLst>
          <a:extLst/>
        </p:spPr>
        <p:txBody>
          <a:bodyPr>
            <a:spAutoFit/>
          </a:bodyPr>
          <a:lstStyle/>
          <a:p>
            <a:pPr eaLnBrk="0" hangingPunct="0">
              <a:defRPr/>
            </a:pPr>
            <a:r>
              <a:rPr lang="en-US" altLang="en-US" sz="1000" dirty="0">
                <a:latin typeface="Arial" panose="020B0604020202020204" pitchFamily="34" charset="0"/>
              </a:rPr>
              <a:t>*Currencies converted to US dollars</a:t>
            </a:r>
          </a:p>
          <a:p>
            <a:pPr eaLnBrk="0" hangingPunct="0">
              <a:defRPr/>
            </a:pPr>
            <a:r>
              <a:rPr lang="en-US" altLang="en-US" sz="1000" dirty="0">
                <a:latin typeface="Arial" panose="020B0604020202020204" pitchFamily="34" charset="0"/>
              </a:rPr>
              <a:t>Source: </a:t>
            </a:r>
            <a:r>
              <a:rPr lang="en-US" altLang="en-US" sz="1000" dirty="0">
                <a:latin typeface="Arial" panose="020B0604020202020204" pitchFamily="34" charset="0"/>
                <a:hlinkClick r:id="rId3"/>
              </a:rPr>
              <a:t>2014 Cost of Data Breach Study: Global Analysis, </a:t>
            </a:r>
            <a:r>
              <a:rPr lang="en-US" altLang="en-US" sz="1000" dirty="0" err="1">
                <a:latin typeface="Arial" panose="020B0604020202020204" pitchFamily="34" charset="0"/>
              </a:rPr>
              <a:t>Ponemon</a:t>
            </a:r>
            <a:r>
              <a:rPr lang="en-US" altLang="en-US" sz="1000" dirty="0">
                <a:latin typeface="Arial" panose="020B0604020202020204" pitchFamily="34" charset="0"/>
              </a:rPr>
              <a:t> Institute, sponsored by IBM</a:t>
            </a:r>
          </a:p>
        </p:txBody>
      </p:sp>
    </p:spTree>
    <p:extLst>
      <p:ext uri="{BB962C8B-B14F-4D97-AF65-F5344CB8AC3E}">
        <p14:creationId xmlns:p14="http://schemas.microsoft.com/office/powerpoint/2010/main" val="2454603698"/>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a:xfrm>
            <a:off x="3997802" y="387208"/>
            <a:ext cx="4167821" cy="606173"/>
          </a:xfrm>
        </p:spPr>
        <p:txBody>
          <a:bodyPr>
            <a:normAutofit/>
          </a:bodyPr>
          <a:lstStyle/>
          <a:p>
            <a:r>
              <a:rPr lang="en-US" sz="2800" dirty="0" smtClean="0"/>
              <a:t>Why do Breaches Happen?</a:t>
            </a:r>
            <a:endParaRPr lang="en-US" sz="2800" dirty="0"/>
          </a:p>
        </p:txBody>
      </p:sp>
      <p:pic>
        <p:nvPicPr>
          <p:cNvPr id="3993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9426" y="1268761"/>
            <a:ext cx="866457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Box 4"/>
          <p:cNvSpPr txBox="1">
            <a:spLocks noChangeArrowheads="1"/>
          </p:cNvSpPr>
          <p:nvPr/>
        </p:nvSpPr>
        <p:spPr bwMode="auto">
          <a:xfrm>
            <a:off x="3848101" y="6113220"/>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900" dirty="0">
                <a:solidFill>
                  <a:srgbClr val="7F7F7F"/>
                </a:solidFill>
                <a:cs typeface="Arial" charset="0"/>
              </a:rPr>
              <a:t>Source: </a:t>
            </a:r>
            <a:r>
              <a:rPr lang="en-US" sz="900" i="1" dirty="0">
                <a:solidFill>
                  <a:srgbClr val="7F7F7F"/>
                </a:solidFill>
                <a:cs typeface="Arial" charset="0"/>
              </a:rPr>
              <a:t>IBM Security Services 2013 Cyber Security Intelligence Index</a:t>
            </a:r>
          </a:p>
        </p:txBody>
      </p:sp>
      <p:sp>
        <p:nvSpPr>
          <p:cNvPr id="39940" name="TextBox 2"/>
          <p:cNvSpPr txBox="1">
            <a:spLocks noChangeArrowheads="1"/>
          </p:cNvSpPr>
          <p:nvPr/>
        </p:nvSpPr>
        <p:spPr bwMode="auto">
          <a:xfrm>
            <a:off x="14247813" y="20828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sz="1800"/>
          </a:p>
        </p:txBody>
      </p:sp>
      <p:sp>
        <p:nvSpPr>
          <p:cNvPr id="2" name="TextBox 1"/>
          <p:cNvSpPr txBox="1"/>
          <p:nvPr/>
        </p:nvSpPr>
        <p:spPr>
          <a:xfrm>
            <a:off x="2015682" y="3698978"/>
            <a:ext cx="2152139" cy="847360"/>
          </a:xfrm>
          <a:prstGeom prst="rect">
            <a:avLst/>
          </a:prstGeom>
          <a:noFill/>
        </p:spPr>
        <p:txBody>
          <a:bodyPr wrap="square" rtlCol="0" anchor="ctr" anchorCtr="0">
            <a:spAutoFit/>
          </a:bodyPr>
          <a:lstStyle/>
          <a:p>
            <a:pPr marL="182880" indent="-182880" algn="just">
              <a:lnSpc>
                <a:spcPct val="101000"/>
              </a:lnSpc>
              <a:spcBef>
                <a:spcPts val="200"/>
              </a:spcBef>
              <a:spcAft>
                <a:spcPts val="200"/>
              </a:spcAft>
              <a:buFont typeface="Wingdings" charset="2"/>
              <a:buChar char="§"/>
            </a:pPr>
            <a:r>
              <a:rPr lang="en-US" sz="1400" dirty="0">
                <a:solidFill>
                  <a:schemeClr val="accent5">
                    <a:lumMod val="50000"/>
                  </a:schemeClr>
                </a:solidFill>
              </a:rPr>
              <a:t>Configuration Errors</a:t>
            </a:r>
          </a:p>
          <a:p>
            <a:pPr marL="182880" indent="-182880" algn="just">
              <a:lnSpc>
                <a:spcPct val="101000"/>
              </a:lnSpc>
              <a:spcBef>
                <a:spcPts val="200"/>
              </a:spcBef>
              <a:spcAft>
                <a:spcPts val="200"/>
              </a:spcAft>
              <a:buFont typeface="Wingdings" charset="2"/>
              <a:buChar char="§"/>
            </a:pPr>
            <a:r>
              <a:rPr lang="en-US" sz="1400" dirty="0">
                <a:solidFill>
                  <a:schemeClr val="accent5">
                    <a:lumMod val="50000"/>
                  </a:schemeClr>
                </a:solidFill>
              </a:rPr>
              <a:t>“Weak” defaults</a:t>
            </a:r>
          </a:p>
          <a:p>
            <a:pPr marL="182880" indent="-182880" algn="just">
              <a:lnSpc>
                <a:spcPct val="101000"/>
              </a:lnSpc>
              <a:spcBef>
                <a:spcPts val="200"/>
              </a:spcBef>
              <a:spcAft>
                <a:spcPts val="200"/>
              </a:spcAft>
              <a:buFont typeface="Wingdings" charset="2"/>
              <a:buChar char="§"/>
            </a:pPr>
            <a:r>
              <a:rPr lang="en-US" sz="1400" dirty="0">
                <a:solidFill>
                  <a:schemeClr val="accent5">
                    <a:lumMod val="50000"/>
                  </a:schemeClr>
                </a:solidFill>
              </a:rPr>
              <a:t>Easy passwords</a:t>
            </a:r>
          </a:p>
        </p:txBody>
      </p:sp>
      <p:sp>
        <p:nvSpPr>
          <p:cNvPr id="7" name="TextBox 6"/>
          <p:cNvSpPr txBox="1"/>
          <p:nvPr/>
        </p:nvSpPr>
        <p:spPr>
          <a:xfrm>
            <a:off x="4295800" y="4733815"/>
            <a:ext cx="1656184" cy="578466"/>
          </a:xfrm>
          <a:prstGeom prst="rect">
            <a:avLst/>
          </a:prstGeom>
          <a:noFill/>
        </p:spPr>
        <p:txBody>
          <a:bodyPr wrap="square" rtlCol="0" anchor="ctr" anchorCtr="0">
            <a:spAutoFit/>
          </a:bodyPr>
          <a:lstStyle>
            <a:defPPr>
              <a:defRPr lang="en-GB"/>
            </a:defPPr>
            <a:lvl1pPr marL="174625" indent="-174625" algn="just">
              <a:buFont typeface="Wingdings" charset="2"/>
              <a:buChar char="§"/>
              <a:defRPr sz="1400"/>
            </a:lvl1pPr>
          </a:lstStyle>
          <a:p>
            <a:pPr marL="182880" indent="-182880">
              <a:lnSpc>
                <a:spcPct val="101000"/>
              </a:lnSpc>
              <a:spcBef>
                <a:spcPts val="200"/>
              </a:spcBef>
              <a:spcAft>
                <a:spcPts val="200"/>
              </a:spcAft>
            </a:pPr>
            <a:r>
              <a:rPr lang="en-US" dirty="0">
                <a:solidFill>
                  <a:schemeClr val="accent5">
                    <a:lumMod val="50000"/>
                  </a:schemeClr>
                </a:solidFill>
              </a:rPr>
              <a:t>“Bugs”</a:t>
            </a:r>
          </a:p>
          <a:p>
            <a:pPr marL="182880" indent="-182880">
              <a:lnSpc>
                <a:spcPct val="101000"/>
              </a:lnSpc>
              <a:spcBef>
                <a:spcPts val="200"/>
              </a:spcBef>
              <a:spcAft>
                <a:spcPts val="200"/>
              </a:spcAft>
            </a:pPr>
            <a:r>
              <a:rPr lang="en-US" dirty="0">
                <a:solidFill>
                  <a:schemeClr val="accent5">
                    <a:lumMod val="50000"/>
                  </a:schemeClr>
                </a:solidFill>
              </a:rPr>
              <a:t>Input validation</a:t>
            </a:r>
          </a:p>
        </p:txBody>
      </p:sp>
      <p:sp>
        <p:nvSpPr>
          <p:cNvPr id="8" name="TextBox 7"/>
          <p:cNvSpPr txBox="1"/>
          <p:nvPr/>
        </p:nvSpPr>
        <p:spPr>
          <a:xfrm>
            <a:off x="6085316" y="4011581"/>
            <a:ext cx="1866468" cy="1013662"/>
          </a:xfrm>
          <a:prstGeom prst="rect">
            <a:avLst/>
          </a:prstGeom>
          <a:noFill/>
        </p:spPr>
        <p:txBody>
          <a:bodyPr wrap="square" rtlCol="0" anchor="ctr" anchorCtr="0">
            <a:spAutoFit/>
          </a:bodyPr>
          <a:lstStyle>
            <a:defPPr>
              <a:defRPr lang="en-GB"/>
            </a:defPPr>
            <a:lvl1pPr marL="174625" indent="-174625" algn="just">
              <a:buFont typeface="Wingdings" charset="2"/>
              <a:buChar char="§"/>
              <a:defRPr sz="1400"/>
            </a:lvl1pPr>
          </a:lstStyle>
          <a:p>
            <a:pPr marL="182880" indent="-182880">
              <a:lnSpc>
                <a:spcPct val="101000"/>
              </a:lnSpc>
              <a:spcBef>
                <a:spcPts val="200"/>
              </a:spcBef>
              <a:spcAft>
                <a:spcPts val="200"/>
              </a:spcAft>
            </a:pPr>
            <a:r>
              <a:rPr lang="en-US" dirty="0">
                <a:solidFill>
                  <a:schemeClr val="accent5">
                    <a:lumMod val="50000"/>
                  </a:schemeClr>
                </a:solidFill>
              </a:rPr>
              <a:t>Installing suspect applications</a:t>
            </a:r>
          </a:p>
          <a:p>
            <a:pPr marL="182880" indent="-182880">
              <a:lnSpc>
                <a:spcPct val="101000"/>
              </a:lnSpc>
              <a:spcBef>
                <a:spcPts val="200"/>
              </a:spcBef>
              <a:spcAft>
                <a:spcPts val="200"/>
              </a:spcAft>
            </a:pPr>
            <a:r>
              <a:rPr lang="en-US" dirty="0">
                <a:solidFill>
                  <a:schemeClr val="accent5">
                    <a:lumMod val="50000"/>
                  </a:schemeClr>
                </a:solidFill>
              </a:rPr>
              <a:t>Clicking malicious links</a:t>
            </a:r>
          </a:p>
        </p:txBody>
      </p:sp>
      <p:cxnSp>
        <p:nvCxnSpPr>
          <p:cNvPr id="4" name="Straight Arrow Connector 3"/>
          <p:cNvCxnSpPr>
            <a:stCxn id="2" idx="0"/>
          </p:cNvCxnSpPr>
          <p:nvPr/>
        </p:nvCxnSpPr>
        <p:spPr bwMode="auto">
          <a:xfrm flipV="1">
            <a:off x="3091752" y="3356998"/>
            <a:ext cx="195937" cy="341981"/>
          </a:xfrm>
          <a:prstGeom prst="straightConnector1">
            <a:avLst/>
          </a:prstGeom>
          <a:noFill/>
          <a:ln w="9525" cap="flat" cmpd="sng" algn="ctr">
            <a:solidFill>
              <a:schemeClr val="accent5">
                <a:lumMod val="50000"/>
              </a:schemeClr>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a:stCxn id="7" idx="0"/>
          </p:cNvCxnSpPr>
          <p:nvPr/>
        </p:nvCxnSpPr>
        <p:spPr bwMode="auto">
          <a:xfrm flipV="1">
            <a:off x="5123892" y="3501011"/>
            <a:ext cx="396044" cy="1232804"/>
          </a:xfrm>
          <a:prstGeom prst="straightConnector1">
            <a:avLst/>
          </a:prstGeom>
          <a:noFill/>
          <a:ln w="9525" cap="flat" cmpd="sng" algn="ctr">
            <a:solidFill>
              <a:schemeClr val="accent5">
                <a:lumMod val="50000"/>
              </a:schemeClr>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 name="Straight Arrow Connector 13"/>
          <p:cNvCxnSpPr>
            <a:stCxn id="8" idx="0"/>
          </p:cNvCxnSpPr>
          <p:nvPr/>
        </p:nvCxnSpPr>
        <p:spPr bwMode="auto">
          <a:xfrm flipV="1">
            <a:off x="7018550" y="3356993"/>
            <a:ext cx="157570" cy="654588"/>
          </a:xfrm>
          <a:prstGeom prst="straightConnector1">
            <a:avLst/>
          </a:prstGeom>
          <a:noFill/>
          <a:ln w="9525" cap="flat" cmpd="sng" algn="ctr">
            <a:solidFill>
              <a:schemeClr val="accent5">
                <a:lumMod val="50000"/>
              </a:schemeClr>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7" name="TextBox 16"/>
          <p:cNvSpPr txBox="1"/>
          <p:nvPr/>
        </p:nvSpPr>
        <p:spPr>
          <a:xfrm>
            <a:off x="7392144" y="5237291"/>
            <a:ext cx="2232572" cy="578466"/>
          </a:xfrm>
          <a:prstGeom prst="rect">
            <a:avLst/>
          </a:prstGeom>
          <a:noFill/>
        </p:spPr>
        <p:txBody>
          <a:bodyPr wrap="square" rtlCol="0" anchor="ctr" anchorCtr="0">
            <a:spAutoFit/>
          </a:bodyPr>
          <a:lstStyle>
            <a:defPPr>
              <a:defRPr lang="en-GB"/>
            </a:defPPr>
            <a:lvl1pPr marL="174625" indent="-174625" algn="just">
              <a:buFont typeface="Wingdings" charset="2"/>
              <a:buChar char="§"/>
              <a:defRPr sz="1400"/>
            </a:lvl1pPr>
          </a:lstStyle>
          <a:p>
            <a:pPr marL="182880" indent="-182880">
              <a:lnSpc>
                <a:spcPct val="101000"/>
              </a:lnSpc>
              <a:spcBef>
                <a:spcPts val="200"/>
              </a:spcBef>
              <a:spcAft>
                <a:spcPts val="200"/>
              </a:spcAft>
            </a:pPr>
            <a:r>
              <a:rPr lang="en-US" dirty="0">
                <a:solidFill>
                  <a:schemeClr val="accent5">
                    <a:lumMod val="50000"/>
                  </a:schemeClr>
                </a:solidFill>
              </a:rPr>
              <a:t>Phishing Emails</a:t>
            </a:r>
          </a:p>
          <a:p>
            <a:pPr marL="182880" indent="-182880">
              <a:lnSpc>
                <a:spcPct val="101000"/>
              </a:lnSpc>
              <a:spcBef>
                <a:spcPts val="200"/>
              </a:spcBef>
              <a:spcAft>
                <a:spcPts val="200"/>
              </a:spcAft>
            </a:pPr>
            <a:r>
              <a:rPr lang="en-US" dirty="0">
                <a:solidFill>
                  <a:schemeClr val="accent5">
                    <a:lumMod val="50000"/>
                  </a:schemeClr>
                </a:solidFill>
              </a:rPr>
              <a:t>Watering Hole attacks</a:t>
            </a:r>
          </a:p>
        </p:txBody>
      </p:sp>
      <p:cxnSp>
        <p:nvCxnSpPr>
          <p:cNvPr id="18" name="Straight Arrow Connector 17"/>
          <p:cNvCxnSpPr>
            <a:stCxn id="17" idx="0"/>
          </p:cNvCxnSpPr>
          <p:nvPr/>
        </p:nvCxnSpPr>
        <p:spPr bwMode="auto">
          <a:xfrm flipV="1">
            <a:off x="8508430" y="3861051"/>
            <a:ext cx="107850" cy="1376240"/>
          </a:xfrm>
          <a:prstGeom prst="straightConnector1">
            <a:avLst/>
          </a:prstGeom>
          <a:noFill/>
          <a:ln w="9525" cap="flat" cmpd="sng" algn="ctr">
            <a:solidFill>
              <a:schemeClr val="accent5">
                <a:lumMod val="50000"/>
              </a:schemeClr>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 name="Straight Arrow Connector 8"/>
          <p:cNvCxnSpPr/>
          <p:nvPr/>
        </p:nvCxnSpPr>
        <p:spPr bwMode="auto">
          <a:xfrm>
            <a:off x="1991544" y="1412776"/>
            <a:ext cx="3888432" cy="0"/>
          </a:xfrm>
          <a:prstGeom prst="straightConnector1">
            <a:avLst/>
          </a:prstGeom>
          <a:noFill/>
          <a:ln w="9525" cap="flat" cmpd="sng" algn="ctr">
            <a:solidFill>
              <a:srgbClr val="7F7F7F"/>
            </a:solidFill>
            <a:prstDash val="solid"/>
            <a:round/>
            <a:headEnd type="diamond" w="med" len="med"/>
            <a:tailEnd type="diamond"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p:cNvCxnSpPr/>
          <p:nvPr/>
        </p:nvCxnSpPr>
        <p:spPr bwMode="auto">
          <a:xfrm>
            <a:off x="5879976" y="1412776"/>
            <a:ext cx="3240360" cy="0"/>
          </a:xfrm>
          <a:prstGeom prst="straightConnector1">
            <a:avLst/>
          </a:prstGeom>
          <a:noFill/>
          <a:ln w="9525" cap="flat" cmpd="sng" algn="ctr">
            <a:solidFill>
              <a:srgbClr val="7F7F7F"/>
            </a:solidFill>
            <a:prstDash val="solid"/>
            <a:round/>
            <a:headEnd type="diamond" w="med" len="med"/>
            <a:tailEnd type="diamond"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2" name="TextBox 11"/>
          <p:cNvSpPr txBox="1"/>
          <p:nvPr/>
        </p:nvSpPr>
        <p:spPr>
          <a:xfrm>
            <a:off x="6960096" y="1268761"/>
            <a:ext cx="735522" cy="276999"/>
          </a:xfrm>
          <a:prstGeom prst="rect">
            <a:avLst/>
          </a:prstGeom>
          <a:solidFill>
            <a:schemeClr val="bg1"/>
          </a:solidFill>
        </p:spPr>
        <p:txBody>
          <a:bodyPr wrap="none" rtlCol="0">
            <a:spAutoFit/>
          </a:bodyPr>
          <a:lstStyle/>
          <a:p>
            <a:r>
              <a:rPr lang="en-US" sz="1200" dirty="0">
                <a:solidFill>
                  <a:schemeClr val="tx1">
                    <a:lumMod val="50000"/>
                    <a:lumOff val="50000"/>
                  </a:schemeClr>
                </a:solidFill>
              </a:rPr>
              <a:t>Malware</a:t>
            </a:r>
          </a:p>
        </p:txBody>
      </p:sp>
      <p:sp>
        <p:nvSpPr>
          <p:cNvPr id="21" name="TextBox 20"/>
          <p:cNvSpPr txBox="1"/>
          <p:nvPr/>
        </p:nvSpPr>
        <p:spPr>
          <a:xfrm>
            <a:off x="3359696" y="1268761"/>
            <a:ext cx="1073820" cy="276999"/>
          </a:xfrm>
          <a:prstGeom prst="rect">
            <a:avLst/>
          </a:prstGeom>
          <a:solidFill>
            <a:schemeClr val="bg1"/>
          </a:solidFill>
        </p:spPr>
        <p:txBody>
          <a:bodyPr wrap="none" rtlCol="0">
            <a:spAutoFit/>
          </a:bodyPr>
          <a:lstStyle/>
          <a:p>
            <a:r>
              <a:rPr lang="en-US" sz="1200" dirty="0">
                <a:solidFill>
                  <a:schemeClr val="tx1">
                    <a:lumMod val="50000"/>
                    <a:lumOff val="50000"/>
                  </a:schemeClr>
                </a:solidFill>
              </a:rPr>
              <a:t>Vulnerabilities</a:t>
            </a:r>
          </a:p>
        </p:txBody>
      </p:sp>
    </p:spTree>
    <p:extLst>
      <p:ext uri="{BB962C8B-B14F-4D97-AF65-F5344CB8AC3E}">
        <p14:creationId xmlns:p14="http://schemas.microsoft.com/office/powerpoint/2010/main" val="3045621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25" y="535259"/>
            <a:ext cx="9429750" cy="586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70792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idx="4294967295"/>
          </p:nvPr>
        </p:nvSpPr>
        <p:spPr>
          <a:xfrm>
            <a:off x="4237755" y="293460"/>
            <a:ext cx="3341914" cy="487363"/>
          </a:xfrm>
          <a:prstGeom prst="rect">
            <a:avLst/>
          </a:prstGeom>
        </p:spPr>
        <p:txBody>
          <a:bodyPr>
            <a:normAutofit/>
          </a:bodyPr>
          <a:lstStyle>
            <a:lvl1pPr>
              <a:defRPr sz="5600"/>
            </a:lvl1pPr>
          </a:lstStyle>
          <a:p>
            <a:pPr lvl="0">
              <a:defRPr sz="1800" b="0">
                <a:solidFill>
                  <a:srgbClr val="000000"/>
                </a:solidFill>
              </a:defRPr>
            </a:pPr>
            <a:r>
              <a:rPr lang="en-US" sz="2800" b="1" dirty="0">
                <a:solidFill>
                  <a:srgbClr val="0057A6"/>
                </a:solidFill>
              </a:rPr>
              <a:t>The rise of </a:t>
            </a:r>
            <a:r>
              <a:rPr lang="en-US" sz="2800" b="1" dirty="0" err="1" smtClean="0">
                <a:solidFill>
                  <a:srgbClr val="0057A6"/>
                </a:solidFill>
              </a:rPr>
              <a:t>crimeware</a:t>
            </a:r>
            <a:endParaRPr sz="2800" b="1" dirty="0">
              <a:solidFill>
                <a:srgbClr val="0057A6"/>
              </a:solidFill>
            </a:endParaRPr>
          </a:p>
        </p:txBody>
      </p:sp>
      <p:pic>
        <p:nvPicPr>
          <p:cNvPr id="2" name="Picture 1" descr="Crimeware 2015.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938" y="1003301"/>
            <a:ext cx="11575549" cy="5283199"/>
          </a:xfrm>
          <a:prstGeom prst="rect">
            <a:avLst/>
          </a:prstGeom>
        </p:spPr>
      </p:pic>
      <p:sp>
        <p:nvSpPr>
          <p:cNvPr id="5" name="Shape 161"/>
          <p:cNvSpPr/>
          <p:nvPr/>
        </p:nvSpPr>
        <p:spPr>
          <a:xfrm>
            <a:off x="1990397" y="6415302"/>
            <a:ext cx="2995899" cy="246221"/>
          </a:xfrm>
          <a:prstGeom prst="rect">
            <a:avLst/>
          </a:prstGeom>
          <a:ln w="25400">
            <a:miter lim="400000"/>
          </a:ln>
          <a:extLst>
            <a:ext uri="{C572A759-6A51-4108-AA02-DFA0A04FC94B}">
              <ma14:wrappingTextBoxFlag xmlns:ma14="http://schemas.microsoft.com/office/mac/drawingml/2011/main" xmlns="" val="1"/>
            </a:ext>
          </a:extLst>
        </p:spPr>
        <p:txBody>
          <a:bodyPr tIns="45720" bIns="45720">
            <a:spAutoFit/>
          </a:bodyPr>
          <a:lstStyle>
            <a:lvl1pPr>
              <a:defRPr sz="2000"/>
            </a:lvl1pPr>
          </a:lstStyle>
          <a:p>
            <a:pPr lvl="0">
              <a:defRPr sz="1800">
                <a:solidFill>
                  <a:srgbClr val="000000"/>
                </a:solidFill>
              </a:defRPr>
            </a:pPr>
            <a:r>
              <a:rPr sz="1000" dirty="0">
                <a:solidFill>
                  <a:srgbClr val="3F3F3F"/>
                </a:solidFill>
              </a:rPr>
              <a:t>Source: </a:t>
            </a:r>
            <a:r>
              <a:rPr lang="en-US" sz="900" dirty="0"/>
              <a:t>Verizon DBIR 2015</a:t>
            </a:r>
            <a:endParaRPr sz="1000" dirty="0">
              <a:solidFill>
                <a:srgbClr val="3F3F3F"/>
              </a:solidFill>
            </a:endParaRPr>
          </a:p>
        </p:txBody>
      </p:sp>
    </p:spTree>
    <p:extLst>
      <p:ext uri="{BB962C8B-B14F-4D97-AF65-F5344CB8AC3E}">
        <p14:creationId xmlns:p14="http://schemas.microsoft.com/office/powerpoint/2010/main" val="2076042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title" idx="4294967295"/>
          </p:nvPr>
        </p:nvSpPr>
        <p:spPr>
          <a:xfrm>
            <a:off x="4844144" y="162801"/>
            <a:ext cx="2895600" cy="487362"/>
          </a:xfrm>
          <a:prstGeom prst="rect">
            <a:avLst/>
          </a:prstGeom>
        </p:spPr>
        <p:txBody>
          <a:bodyPr>
            <a:normAutofit/>
          </a:bodyPr>
          <a:lstStyle>
            <a:lvl1pPr>
              <a:defRPr sz="5600"/>
            </a:lvl1pPr>
          </a:lstStyle>
          <a:p>
            <a:pPr lvl="0">
              <a:defRPr sz="1800" b="0">
                <a:solidFill>
                  <a:srgbClr val="000000"/>
                </a:solidFill>
              </a:defRPr>
            </a:pPr>
            <a:r>
              <a:rPr lang="en-US" sz="2800" b="1" dirty="0">
                <a:solidFill>
                  <a:srgbClr val="0057A6"/>
                </a:solidFill>
              </a:rPr>
              <a:t>Phishing in the sea</a:t>
            </a:r>
            <a:endParaRPr sz="2800" b="1" dirty="0">
              <a:solidFill>
                <a:srgbClr val="0057A6"/>
              </a:solidFill>
            </a:endParaRPr>
          </a:p>
        </p:txBody>
      </p:sp>
      <p:pic>
        <p:nvPicPr>
          <p:cNvPr id="3" name="Picture 2" descr="Threat Actions 2015.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650163"/>
            <a:ext cx="9461500" cy="5979237"/>
          </a:xfrm>
          <a:prstGeom prst="rect">
            <a:avLst/>
          </a:prstGeom>
        </p:spPr>
      </p:pic>
      <p:sp>
        <p:nvSpPr>
          <p:cNvPr id="5" name="Shape 161"/>
          <p:cNvSpPr/>
          <p:nvPr/>
        </p:nvSpPr>
        <p:spPr>
          <a:xfrm>
            <a:off x="1990397" y="6415302"/>
            <a:ext cx="2995899" cy="246221"/>
          </a:xfrm>
          <a:prstGeom prst="rect">
            <a:avLst/>
          </a:prstGeom>
          <a:ln w="25400">
            <a:miter lim="400000"/>
          </a:ln>
          <a:extLst>
            <a:ext uri="{C572A759-6A51-4108-AA02-DFA0A04FC94B}">
              <ma14:wrappingTextBoxFlag xmlns:ma14="http://schemas.microsoft.com/office/mac/drawingml/2011/main" xmlns="" val="1"/>
            </a:ext>
          </a:extLst>
        </p:spPr>
        <p:txBody>
          <a:bodyPr tIns="45720" bIns="45720">
            <a:spAutoFit/>
          </a:bodyPr>
          <a:lstStyle>
            <a:lvl1pPr>
              <a:defRPr sz="2000"/>
            </a:lvl1pPr>
          </a:lstStyle>
          <a:p>
            <a:pPr lvl="0">
              <a:defRPr sz="1800">
                <a:solidFill>
                  <a:srgbClr val="000000"/>
                </a:solidFill>
              </a:defRPr>
            </a:pPr>
            <a:r>
              <a:rPr sz="1000" dirty="0">
                <a:solidFill>
                  <a:srgbClr val="3F3F3F"/>
                </a:solidFill>
              </a:rPr>
              <a:t>Source: </a:t>
            </a:r>
            <a:r>
              <a:rPr lang="en-US" sz="900" dirty="0"/>
              <a:t>Verizon DBIR 2015</a:t>
            </a:r>
            <a:endParaRPr sz="1000" dirty="0">
              <a:solidFill>
                <a:srgbClr val="3F3F3F"/>
              </a:solidFill>
            </a:endParaRPr>
          </a:p>
        </p:txBody>
      </p:sp>
    </p:spTree>
    <p:extLst>
      <p:ext uri="{BB962C8B-B14F-4D97-AF65-F5344CB8AC3E}">
        <p14:creationId xmlns:p14="http://schemas.microsoft.com/office/powerpoint/2010/main" val="2877823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idx="4294967295"/>
          </p:nvPr>
        </p:nvSpPr>
        <p:spPr>
          <a:xfrm>
            <a:off x="4352471" y="472396"/>
            <a:ext cx="3309257" cy="487362"/>
          </a:xfrm>
          <a:prstGeom prst="rect">
            <a:avLst/>
          </a:prstGeom>
        </p:spPr>
        <p:txBody>
          <a:bodyPr>
            <a:normAutofit/>
          </a:bodyPr>
          <a:lstStyle>
            <a:lvl1pPr>
              <a:defRPr sz="5600"/>
            </a:lvl1pPr>
          </a:lstStyle>
          <a:p>
            <a:pPr lvl="0">
              <a:defRPr sz="1800" b="0">
                <a:solidFill>
                  <a:srgbClr val="000000"/>
                </a:solidFill>
              </a:defRPr>
            </a:pPr>
            <a:r>
              <a:rPr lang="en-US" sz="2800" b="1" dirty="0">
                <a:solidFill>
                  <a:srgbClr val="0057A6"/>
                </a:solidFill>
              </a:rPr>
              <a:t>No sector left behind</a:t>
            </a:r>
            <a:endParaRPr sz="2800" b="1" dirty="0">
              <a:solidFill>
                <a:srgbClr val="0057A6"/>
              </a:solidFill>
            </a:endParaRPr>
          </a:p>
        </p:txBody>
      </p:sp>
      <p:pic>
        <p:nvPicPr>
          <p:cNvPr id="128" name="image8.tif" descr="Motivations.tiff"/>
          <p:cNvPicPr/>
          <p:nvPr/>
        </p:nvPicPr>
        <p:blipFill>
          <a:blip r:embed="rId2">
            <a:extLst/>
          </a:blip>
          <a:stretch>
            <a:fillRect/>
          </a:stretch>
        </p:blipFill>
        <p:spPr>
          <a:xfrm>
            <a:off x="647700" y="1231900"/>
            <a:ext cx="10718800" cy="5384800"/>
          </a:xfrm>
          <a:prstGeom prst="rect">
            <a:avLst/>
          </a:prstGeom>
          <a:ln w="12700">
            <a:miter lim="400000"/>
          </a:ln>
        </p:spPr>
      </p:pic>
    </p:spTree>
    <p:extLst>
      <p:ext uri="{BB962C8B-B14F-4D97-AF65-F5344CB8AC3E}">
        <p14:creationId xmlns:p14="http://schemas.microsoft.com/office/powerpoint/2010/main" val="690801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381125" y="95250"/>
            <a:ext cx="9252645" cy="1220391"/>
          </a:xfrm>
          <a:prstGeom prst="rect">
            <a:avLst/>
          </a:prstGeom>
          <a:gradFill>
            <a:gsLst>
              <a:gs pos="0">
                <a:srgbClr val="0A475E"/>
              </a:gs>
              <a:gs pos="100000">
                <a:srgbClr val="00A098"/>
              </a:gs>
            </a:gsLst>
            <a:lin ang="1104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88"/>
          </a:p>
        </p:txBody>
      </p:sp>
      <p:sp>
        <p:nvSpPr>
          <p:cNvPr id="19458" name="Text Placeholder 2"/>
          <p:cNvSpPr txBox="1">
            <a:spLocks/>
          </p:cNvSpPr>
          <p:nvPr/>
        </p:nvSpPr>
        <p:spPr bwMode="auto">
          <a:xfrm>
            <a:off x="1608832" y="308075"/>
            <a:ext cx="9030891" cy="6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5725" bIns="8572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r>
              <a:rPr lang="en-US" altLang="en-US" sz="3375" b="1">
                <a:solidFill>
                  <a:schemeClr val="bg1"/>
                </a:solidFill>
              </a:rPr>
              <a:t>The World is Changing</a:t>
            </a:r>
          </a:p>
        </p:txBody>
      </p:sp>
      <p:cxnSp>
        <p:nvCxnSpPr>
          <p:cNvPr id="12" name="Straight Connector 11"/>
          <p:cNvCxnSpPr>
            <a:cxnSpLocks noChangeShapeType="1"/>
          </p:cNvCxnSpPr>
          <p:nvPr/>
        </p:nvCxnSpPr>
        <p:spPr bwMode="auto">
          <a:xfrm>
            <a:off x="5206008" y="1543348"/>
            <a:ext cx="0" cy="4043660"/>
          </a:xfrm>
          <a:prstGeom prst="line">
            <a:avLst/>
          </a:prstGeom>
          <a:noFill/>
          <a:ln w="5715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9460" name="Content Placeholder 2"/>
          <p:cNvSpPr txBox="1">
            <a:spLocks/>
          </p:cNvSpPr>
          <p:nvPr/>
        </p:nvSpPr>
        <p:spPr bwMode="auto">
          <a:xfrm>
            <a:off x="1620739" y="1543348"/>
            <a:ext cx="3056930" cy="424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endParaRPr lang="en-US" altLang="en-US" sz="1875" b="1">
              <a:solidFill>
                <a:schemeClr val="bg1"/>
              </a:solidFill>
            </a:endParaRPr>
          </a:p>
          <a:p>
            <a:pPr>
              <a:lnSpc>
                <a:spcPct val="90000"/>
              </a:lnSpc>
              <a:spcBef>
                <a:spcPts val="1125"/>
              </a:spcBef>
            </a:pPr>
            <a:endParaRPr lang="en-US" altLang="en-US" sz="1875" b="1">
              <a:solidFill>
                <a:schemeClr val="bg1"/>
              </a:solidFill>
            </a:endParaRPr>
          </a:p>
          <a:p>
            <a:pPr algn="ctr">
              <a:lnSpc>
                <a:spcPct val="90000"/>
              </a:lnSpc>
              <a:spcBef>
                <a:spcPts val="1125"/>
              </a:spcBef>
              <a:spcAft>
                <a:spcPct val="20000"/>
              </a:spcAft>
              <a:buClr>
                <a:schemeClr val="tx1"/>
              </a:buClr>
            </a:pPr>
            <a:r>
              <a:rPr lang="en-US" altLang="en-US" sz="3000" b="1"/>
              <a:t>Advanced Persistent Threat</a:t>
            </a:r>
          </a:p>
          <a:p>
            <a:pPr>
              <a:lnSpc>
                <a:spcPct val="90000"/>
              </a:lnSpc>
              <a:spcBef>
                <a:spcPts val="2250"/>
              </a:spcBef>
            </a:pPr>
            <a:endParaRPr lang="en-US" altLang="en-US" sz="1875" b="1">
              <a:solidFill>
                <a:srgbClr val="363636"/>
              </a:solidFill>
            </a:endParaRPr>
          </a:p>
        </p:txBody>
      </p:sp>
      <p:sp>
        <p:nvSpPr>
          <p:cNvPr id="19461" name="Content Placeholder 2"/>
          <p:cNvSpPr txBox="1">
            <a:spLocks/>
          </p:cNvSpPr>
          <p:nvPr/>
        </p:nvSpPr>
        <p:spPr bwMode="auto">
          <a:xfrm>
            <a:off x="5622727" y="1538883"/>
            <a:ext cx="4804172" cy="424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1125"/>
              </a:spcBef>
            </a:pPr>
            <a:r>
              <a:rPr lang="en-US" altLang="en-US" sz="1875" b="1"/>
              <a:t>ADVANCED, STEALTHY, AND CHAMELEON-LIKE in its adaptability</a:t>
            </a:r>
          </a:p>
          <a:p>
            <a:pPr>
              <a:lnSpc>
                <a:spcPct val="90000"/>
              </a:lnSpc>
              <a:spcBef>
                <a:spcPts val="1125"/>
              </a:spcBef>
              <a:buFont typeface="Arial" panose="020B0604020202020204" pitchFamily="34" charset="0"/>
              <a:buChar char="•"/>
            </a:pPr>
            <a:r>
              <a:rPr lang="en-US" altLang="en-US" sz="1875"/>
              <a:t>Once thought to be limited to attacks on government networks</a:t>
            </a:r>
          </a:p>
          <a:p>
            <a:pPr>
              <a:lnSpc>
                <a:spcPct val="90000"/>
              </a:lnSpc>
              <a:spcBef>
                <a:spcPts val="1125"/>
              </a:spcBef>
              <a:buFont typeface="Arial" panose="020B0604020202020204" pitchFamily="34" charset="0"/>
              <a:buChar char="•"/>
            </a:pPr>
            <a:r>
              <a:rPr lang="en-US" altLang="en-US" sz="1875"/>
              <a:t>However, commonplace and can happen to any enterprise</a:t>
            </a:r>
          </a:p>
          <a:p>
            <a:pPr>
              <a:lnSpc>
                <a:spcPct val="90000"/>
              </a:lnSpc>
              <a:spcBef>
                <a:spcPts val="1125"/>
              </a:spcBef>
              <a:buFont typeface="Arial" panose="020B0604020202020204" pitchFamily="34" charset="0"/>
              <a:buChar char="•"/>
            </a:pPr>
            <a:r>
              <a:rPr lang="en-US" altLang="en-US" sz="1875"/>
              <a:t>Primary purpose of majority is to extract information from systems</a:t>
            </a:r>
          </a:p>
          <a:p>
            <a:pPr lvl="1">
              <a:lnSpc>
                <a:spcPct val="90000"/>
              </a:lnSpc>
              <a:spcBef>
                <a:spcPts val="1125"/>
              </a:spcBef>
              <a:buClr>
                <a:srgbClr val="A30047"/>
              </a:buClr>
              <a:buFont typeface="Arial" panose="020B0604020202020204" pitchFamily="34" charset="0"/>
              <a:buChar char="•"/>
            </a:pPr>
            <a:r>
              <a:rPr lang="en-US" altLang="en-US" sz="1500"/>
              <a:t>Critical research</a:t>
            </a:r>
          </a:p>
          <a:p>
            <a:pPr lvl="1">
              <a:lnSpc>
                <a:spcPct val="90000"/>
              </a:lnSpc>
              <a:spcBef>
                <a:spcPts val="1125"/>
              </a:spcBef>
              <a:buClr>
                <a:srgbClr val="A30047"/>
              </a:buClr>
              <a:buFont typeface="Arial" panose="020B0604020202020204" pitchFamily="34" charset="0"/>
              <a:buChar char="•"/>
            </a:pPr>
            <a:r>
              <a:rPr lang="en-US" altLang="en-US" sz="1500"/>
              <a:t>Intellectual property</a:t>
            </a:r>
          </a:p>
          <a:p>
            <a:pPr lvl="1">
              <a:lnSpc>
                <a:spcPct val="90000"/>
              </a:lnSpc>
              <a:spcBef>
                <a:spcPts val="1125"/>
              </a:spcBef>
              <a:buClr>
                <a:srgbClr val="A30047"/>
              </a:buClr>
              <a:buFont typeface="Arial" panose="020B0604020202020204" pitchFamily="34" charset="0"/>
              <a:buChar char="•"/>
            </a:pPr>
            <a:r>
              <a:rPr lang="en-US" altLang="en-US" sz="1500"/>
              <a:t>Government information</a:t>
            </a:r>
          </a:p>
          <a:p>
            <a:pPr lvl="1">
              <a:lnSpc>
                <a:spcPct val="90000"/>
              </a:lnSpc>
              <a:spcBef>
                <a:spcPts val="1125"/>
              </a:spcBef>
              <a:buClr>
                <a:srgbClr val="A30047"/>
              </a:buClr>
              <a:buFont typeface="Arial" panose="020B0604020202020204" pitchFamily="34" charset="0"/>
              <a:buChar char="•"/>
            </a:pPr>
            <a:r>
              <a:rPr lang="en-US" altLang="en-US" sz="1500"/>
              <a:t>Among other things</a:t>
            </a:r>
          </a:p>
          <a:p>
            <a:pPr lvl="1">
              <a:lnSpc>
                <a:spcPct val="90000"/>
              </a:lnSpc>
              <a:spcBef>
                <a:spcPts val="1125"/>
              </a:spcBef>
              <a:buClr>
                <a:srgbClr val="A30047"/>
              </a:buClr>
              <a:buFont typeface="Arial" panose="020B0604020202020204" pitchFamily="34" charset="0"/>
              <a:buChar char="•"/>
            </a:pPr>
            <a:endParaRPr lang="en-US" altLang="en-US" sz="1500"/>
          </a:p>
        </p:txBody>
      </p:sp>
    </p:spTree>
    <p:extLst>
      <p:ext uri="{BB962C8B-B14F-4D97-AF65-F5344CB8AC3E}">
        <p14:creationId xmlns:p14="http://schemas.microsoft.com/office/powerpoint/2010/main" val="174852594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p:cNvSpPr txBox="1">
            <a:spLocks/>
          </p:cNvSpPr>
          <p:nvPr/>
        </p:nvSpPr>
        <p:spPr>
          <a:xfrm>
            <a:off x="1714500" y="197942"/>
            <a:ext cx="7158633" cy="640560"/>
          </a:xfrm>
          <a:prstGeom prst="rect">
            <a:avLst/>
          </a:prstGeom>
        </p:spPr>
        <p:txBody>
          <a:bodyPr tIns="85725" bIns="85725">
            <a:spAutoFit/>
          </a:bodyPr>
          <a:lstStyle>
            <a:lvl1pPr marL="0" indent="0" algn="l" defTabSz="457200" rtl="0" eaLnBrk="1" latinLnBrk="0" hangingPunct="1">
              <a:lnSpc>
                <a:spcPct val="90000"/>
              </a:lnSpc>
              <a:spcBef>
                <a:spcPts val="2400"/>
              </a:spcBef>
              <a:buFont typeface="Arial"/>
              <a:buNone/>
              <a:defRPr sz="2000" b="1" kern="1200">
                <a:solidFill>
                  <a:schemeClr val="tx1">
                    <a:lumMod val="50000"/>
                    <a:lumOff val="50000"/>
                  </a:schemeClr>
                </a:solidFill>
                <a:latin typeface="Arial"/>
                <a:ea typeface="+mn-ea"/>
                <a:cs typeface="+mn-cs"/>
              </a:defRPr>
            </a:lvl1pPr>
            <a:lvl2pPr marL="0" indent="0" algn="l" defTabSz="457200" rtl="0" eaLnBrk="1" latinLnBrk="0" hangingPunct="1">
              <a:lnSpc>
                <a:spcPct val="90000"/>
              </a:lnSpc>
              <a:spcBef>
                <a:spcPts val="900"/>
              </a:spcBef>
              <a:buClr>
                <a:schemeClr val="accent6"/>
              </a:buClr>
              <a:buFont typeface="Wingdings" charset="2"/>
              <a:buNone/>
              <a:defRPr sz="1600" kern="1200" baseline="0">
                <a:solidFill>
                  <a:schemeClr val="tx1">
                    <a:lumMod val="50000"/>
                    <a:lumOff val="50000"/>
                  </a:schemeClr>
                </a:solidFill>
                <a:latin typeface="Arial"/>
                <a:ea typeface="+mn-ea"/>
                <a:cs typeface="+mn-cs"/>
              </a:defRPr>
            </a:lvl2pPr>
            <a:lvl3pPr marL="119063" indent="-119063" algn="l" defTabSz="457200" rtl="0" eaLnBrk="1" latinLnBrk="0" hangingPunct="1">
              <a:lnSpc>
                <a:spcPct val="90000"/>
              </a:lnSpc>
              <a:spcBef>
                <a:spcPts val="600"/>
              </a:spcBef>
              <a:buClr>
                <a:schemeClr val="accent6"/>
              </a:buClr>
              <a:buFont typeface="Wingdings" charset="2"/>
              <a:buChar char="§"/>
              <a:defRPr sz="1200" kern="1200" baseline="0">
                <a:solidFill>
                  <a:schemeClr val="tx1">
                    <a:lumMod val="50000"/>
                    <a:lumOff val="50000"/>
                  </a:schemeClr>
                </a:solidFill>
                <a:latin typeface="Arial"/>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3375" dirty="0">
                <a:solidFill>
                  <a:schemeClr val="accent5">
                    <a:lumMod val="75000"/>
                  </a:schemeClr>
                </a:solidFill>
                <a:cs typeface="Arial"/>
              </a:rPr>
              <a:t>The World is Changing</a:t>
            </a:r>
            <a:endParaRPr lang="en-US" sz="3375" dirty="0"/>
          </a:p>
        </p:txBody>
      </p:sp>
      <p:pic>
        <p:nvPicPr>
          <p:cNvPr id="20482" name="Picture 2" descr="C:\Users\Sdonahue\AppData\Local\Temp\Temp1_cyber figures.zip\cyber fig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9048" y="840879"/>
            <a:ext cx="8201918" cy="513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04542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381125" y="95250"/>
            <a:ext cx="9252645" cy="1220391"/>
          </a:xfrm>
          <a:prstGeom prst="rect">
            <a:avLst/>
          </a:prstGeom>
          <a:gradFill>
            <a:gsLst>
              <a:gs pos="0">
                <a:srgbClr val="0A475E"/>
              </a:gs>
              <a:gs pos="100000">
                <a:srgbClr val="00A098"/>
              </a:gs>
            </a:gsLst>
            <a:lin ang="1104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688"/>
          </a:p>
        </p:txBody>
      </p:sp>
      <p:sp>
        <p:nvSpPr>
          <p:cNvPr id="21506" name="Text Placeholder 2"/>
          <p:cNvSpPr txBox="1">
            <a:spLocks/>
          </p:cNvSpPr>
          <p:nvPr/>
        </p:nvSpPr>
        <p:spPr bwMode="auto">
          <a:xfrm>
            <a:off x="1608832" y="308075"/>
            <a:ext cx="9030891" cy="6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85725" bIns="8572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r>
              <a:rPr lang="en-US" altLang="en-US" sz="3375" b="1">
                <a:solidFill>
                  <a:schemeClr val="bg1"/>
                </a:solidFill>
              </a:rPr>
              <a:t>Adaptive Attack Vectors</a:t>
            </a:r>
          </a:p>
        </p:txBody>
      </p:sp>
      <p:sp>
        <p:nvSpPr>
          <p:cNvPr id="21507" name="Content Placeholder 2"/>
          <p:cNvSpPr txBox="1">
            <a:spLocks/>
          </p:cNvSpPr>
          <p:nvPr/>
        </p:nvSpPr>
        <p:spPr bwMode="auto">
          <a:xfrm>
            <a:off x="1646040" y="1355825"/>
            <a:ext cx="2646164" cy="466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1125"/>
              </a:spcBef>
            </a:pPr>
            <a:endParaRPr lang="en-US" altLang="en-US" sz="1875"/>
          </a:p>
          <a:p>
            <a:pPr lvl="1">
              <a:lnSpc>
                <a:spcPct val="90000"/>
              </a:lnSpc>
              <a:spcBef>
                <a:spcPts val="1125"/>
              </a:spcBef>
              <a:buClr>
                <a:srgbClr val="A30047"/>
              </a:buClr>
              <a:buFont typeface="Arial" panose="020B0604020202020204" pitchFamily="34" charset="0"/>
              <a:buChar char="•"/>
            </a:pPr>
            <a:endParaRPr lang="en-US" altLang="en-US" sz="1500"/>
          </a:p>
        </p:txBody>
      </p:sp>
      <p:pic>
        <p:nvPicPr>
          <p:cNvPr id="21508" name="Picture 2" descr="C:\Users\Sdonahue\AppData\Local\Temp\Temp1_cyber figures.zip\cyber fig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204" y="1492747"/>
            <a:ext cx="6279059" cy="44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Content Placeholder 2"/>
          <p:cNvSpPr txBox="1">
            <a:spLocks/>
          </p:cNvSpPr>
          <p:nvPr/>
        </p:nvSpPr>
        <p:spPr bwMode="auto">
          <a:xfrm>
            <a:off x="1646039" y="2217539"/>
            <a:ext cx="2424411" cy="3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r>
              <a:rPr lang="en-US" altLang="en-US" sz="1875">
                <a:solidFill>
                  <a:srgbClr val="363636"/>
                </a:solidFill>
              </a:rPr>
              <a:t>The threat landscape will continue to evolve as attackers adapt new and innovative attack methods to existing or adaptive attack vectors while defenders deploy new defense strategies. </a:t>
            </a:r>
          </a:p>
          <a:p>
            <a:pPr lvl="1">
              <a:lnSpc>
                <a:spcPct val="90000"/>
              </a:lnSpc>
              <a:spcBef>
                <a:spcPts val="1125"/>
              </a:spcBef>
              <a:buClr>
                <a:srgbClr val="A30047"/>
              </a:buClr>
              <a:buFont typeface="Arial" panose="020B0604020202020204" pitchFamily="34" charset="0"/>
              <a:buChar char="•"/>
            </a:pPr>
            <a:endParaRPr lang="en-US" altLang="en-US" sz="1500"/>
          </a:p>
        </p:txBody>
      </p:sp>
    </p:spTree>
    <p:extLst>
      <p:ext uri="{BB962C8B-B14F-4D97-AF65-F5344CB8AC3E}">
        <p14:creationId xmlns:p14="http://schemas.microsoft.com/office/powerpoint/2010/main" val="96074671"/>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p:cNvSpPr txBox="1">
            <a:spLocks/>
          </p:cNvSpPr>
          <p:nvPr/>
        </p:nvSpPr>
        <p:spPr>
          <a:xfrm>
            <a:off x="1714500" y="197942"/>
            <a:ext cx="4819055" cy="640560"/>
          </a:xfrm>
          <a:prstGeom prst="rect">
            <a:avLst/>
          </a:prstGeom>
        </p:spPr>
        <p:txBody>
          <a:bodyPr tIns="85725" bIns="85725">
            <a:spAutoFit/>
          </a:bodyPr>
          <a:lstStyle>
            <a:lvl1pPr marL="0" indent="0" algn="l" defTabSz="457200" rtl="0" eaLnBrk="1" latinLnBrk="0" hangingPunct="1">
              <a:lnSpc>
                <a:spcPct val="90000"/>
              </a:lnSpc>
              <a:spcBef>
                <a:spcPts val="2400"/>
              </a:spcBef>
              <a:buFont typeface="Arial"/>
              <a:buNone/>
              <a:defRPr sz="2000" b="1" kern="1200">
                <a:solidFill>
                  <a:schemeClr val="tx1">
                    <a:lumMod val="50000"/>
                    <a:lumOff val="50000"/>
                  </a:schemeClr>
                </a:solidFill>
                <a:latin typeface="Arial"/>
                <a:ea typeface="+mn-ea"/>
                <a:cs typeface="+mn-cs"/>
              </a:defRPr>
            </a:lvl1pPr>
            <a:lvl2pPr marL="0" indent="0" algn="l" defTabSz="457200" rtl="0" eaLnBrk="1" latinLnBrk="0" hangingPunct="1">
              <a:lnSpc>
                <a:spcPct val="90000"/>
              </a:lnSpc>
              <a:spcBef>
                <a:spcPts val="900"/>
              </a:spcBef>
              <a:buClr>
                <a:schemeClr val="accent6"/>
              </a:buClr>
              <a:buFont typeface="Wingdings" charset="2"/>
              <a:buNone/>
              <a:defRPr sz="1600" kern="1200" baseline="0">
                <a:solidFill>
                  <a:schemeClr val="tx1">
                    <a:lumMod val="50000"/>
                    <a:lumOff val="50000"/>
                  </a:schemeClr>
                </a:solidFill>
                <a:latin typeface="Arial"/>
                <a:ea typeface="+mn-ea"/>
                <a:cs typeface="+mn-cs"/>
              </a:defRPr>
            </a:lvl2pPr>
            <a:lvl3pPr marL="119063" indent="-119063" algn="l" defTabSz="457200" rtl="0" eaLnBrk="1" latinLnBrk="0" hangingPunct="1">
              <a:lnSpc>
                <a:spcPct val="90000"/>
              </a:lnSpc>
              <a:spcBef>
                <a:spcPts val="600"/>
              </a:spcBef>
              <a:buClr>
                <a:schemeClr val="accent6"/>
              </a:buClr>
              <a:buFont typeface="Wingdings" charset="2"/>
              <a:buChar char="§"/>
              <a:defRPr sz="1200" kern="1200" baseline="0">
                <a:solidFill>
                  <a:schemeClr val="tx1">
                    <a:lumMod val="50000"/>
                    <a:lumOff val="50000"/>
                  </a:schemeClr>
                </a:solidFill>
                <a:latin typeface="Arial"/>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3375" dirty="0">
                <a:solidFill>
                  <a:schemeClr val="accent5">
                    <a:lumMod val="75000"/>
                  </a:schemeClr>
                </a:solidFill>
                <a:cs typeface="Arial"/>
              </a:rPr>
              <a:t>The APT Life Cycle</a:t>
            </a:r>
            <a:endParaRPr lang="en-US" sz="3375" dirty="0"/>
          </a:p>
        </p:txBody>
      </p:sp>
      <p:sp>
        <p:nvSpPr>
          <p:cNvPr id="22530" name="Content Placeholder 5"/>
          <p:cNvSpPr txBox="1">
            <a:spLocks/>
          </p:cNvSpPr>
          <p:nvPr/>
        </p:nvSpPr>
        <p:spPr bwMode="auto">
          <a:xfrm>
            <a:off x="2233911" y="1119188"/>
            <a:ext cx="2955727" cy="235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r>
              <a:rPr lang="en-US" altLang="en-US" sz="1875"/>
              <a:t>History shows that most sophisticated attackers, regardless of their motives, funding or control, tend to operate in a certain cycle and are extremely effective at attacking their targets.</a:t>
            </a:r>
          </a:p>
        </p:txBody>
      </p:sp>
      <p:pic>
        <p:nvPicPr>
          <p:cNvPr id="22531" name="Picture 3" descr="C:\Users\Sdonahue\AppData\Local\Temp\Temp1_cyber figures.zip\cyber fig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563" y="3473649"/>
            <a:ext cx="8578453" cy="246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2" descr="C:\Users\Sdonahue\AppData\Local\Temp\Temp1_cyber figures.zip\cyber fig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7153" y="270868"/>
            <a:ext cx="3487043" cy="275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768991"/>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4"/>
          <p:cNvSpPr txBox="1">
            <a:spLocks/>
          </p:cNvSpPr>
          <p:nvPr/>
        </p:nvSpPr>
        <p:spPr>
          <a:xfrm>
            <a:off x="1714500" y="760513"/>
            <a:ext cx="8608219" cy="1107996"/>
          </a:xfrm>
          <a:prstGeom prst="rect">
            <a:avLst/>
          </a:prstGeom>
        </p:spPr>
        <p:txBody>
          <a:bodyPr tIns="85725" bIns="85725">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nSpc>
                <a:spcPct val="90000"/>
              </a:lnSpc>
              <a:spcBef>
                <a:spcPts val="2250"/>
              </a:spcBef>
            </a:pPr>
            <a:r>
              <a:rPr lang="en-US" altLang="en-US" sz="2250">
                <a:solidFill>
                  <a:srgbClr val="31859C"/>
                </a:solidFill>
                <a:latin typeface="Franklin Gothic Medium" panose="020B0603020102020204" pitchFamily="34" charset="0"/>
              </a:rPr>
              <a:t>APTs have adapted their tactics, techniques and procedures to the typical information security architecture they find deployed. For example…</a:t>
            </a:r>
            <a:endParaRPr lang="en-US" altLang="en-US" sz="2250" b="1">
              <a:solidFill>
                <a:srgbClr val="31859C"/>
              </a:solidFill>
              <a:latin typeface="Franklin Gothic Medium" panose="020B0603020102020204" pitchFamily="34" charset="0"/>
            </a:endParaRPr>
          </a:p>
        </p:txBody>
      </p:sp>
      <p:sp>
        <p:nvSpPr>
          <p:cNvPr id="12" name="Text Placeholder 1"/>
          <p:cNvSpPr txBox="1">
            <a:spLocks/>
          </p:cNvSpPr>
          <p:nvPr/>
        </p:nvSpPr>
        <p:spPr>
          <a:xfrm>
            <a:off x="1714500" y="197942"/>
            <a:ext cx="4819055" cy="640560"/>
          </a:xfrm>
          <a:prstGeom prst="rect">
            <a:avLst/>
          </a:prstGeom>
        </p:spPr>
        <p:txBody>
          <a:bodyPr tIns="85725" bIns="85725">
            <a:spAutoFit/>
          </a:bodyPr>
          <a:lstStyle>
            <a:lvl1pPr marL="0" indent="0" algn="l" defTabSz="457200" rtl="0" eaLnBrk="1" latinLnBrk="0" hangingPunct="1">
              <a:lnSpc>
                <a:spcPct val="90000"/>
              </a:lnSpc>
              <a:spcBef>
                <a:spcPts val="2400"/>
              </a:spcBef>
              <a:buFont typeface="Arial"/>
              <a:buNone/>
              <a:defRPr sz="2000" b="1" kern="1200">
                <a:solidFill>
                  <a:schemeClr val="tx1">
                    <a:lumMod val="50000"/>
                    <a:lumOff val="50000"/>
                  </a:schemeClr>
                </a:solidFill>
                <a:latin typeface="Arial"/>
                <a:ea typeface="+mn-ea"/>
                <a:cs typeface="+mn-cs"/>
              </a:defRPr>
            </a:lvl1pPr>
            <a:lvl2pPr marL="0" indent="0" algn="l" defTabSz="457200" rtl="0" eaLnBrk="1" latinLnBrk="0" hangingPunct="1">
              <a:lnSpc>
                <a:spcPct val="90000"/>
              </a:lnSpc>
              <a:spcBef>
                <a:spcPts val="900"/>
              </a:spcBef>
              <a:buClr>
                <a:schemeClr val="accent6"/>
              </a:buClr>
              <a:buFont typeface="Wingdings" charset="2"/>
              <a:buNone/>
              <a:defRPr sz="1600" kern="1200" baseline="0">
                <a:solidFill>
                  <a:schemeClr val="tx1">
                    <a:lumMod val="50000"/>
                    <a:lumOff val="50000"/>
                  </a:schemeClr>
                </a:solidFill>
                <a:latin typeface="Arial"/>
                <a:ea typeface="+mn-ea"/>
                <a:cs typeface="+mn-cs"/>
              </a:defRPr>
            </a:lvl2pPr>
            <a:lvl3pPr marL="119063" indent="-119063" algn="l" defTabSz="457200" rtl="0" eaLnBrk="1" latinLnBrk="0" hangingPunct="1">
              <a:lnSpc>
                <a:spcPct val="90000"/>
              </a:lnSpc>
              <a:spcBef>
                <a:spcPts val="600"/>
              </a:spcBef>
              <a:buClr>
                <a:schemeClr val="accent6"/>
              </a:buClr>
              <a:buFont typeface="Wingdings" charset="2"/>
              <a:buChar char="§"/>
              <a:defRPr sz="1200" kern="1200" baseline="0">
                <a:solidFill>
                  <a:schemeClr val="tx1">
                    <a:lumMod val="50000"/>
                    <a:lumOff val="50000"/>
                  </a:schemeClr>
                </a:solidFill>
                <a:latin typeface="Arial"/>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3375" dirty="0">
                <a:solidFill>
                  <a:schemeClr val="accent5">
                    <a:lumMod val="75000"/>
                  </a:schemeClr>
                </a:solidFill>
                <a:cs typeface="Arial"/>
              </a:rPr>
              <a:t>APT Modus Operandi</a:t>
            </a:r>
            <a:endParaRPr lang="en-US" sz="3375" dirty="0"/>
          </a:p>
        </p:txBody>
      </p:sp>
      <p:graphicFrame>
        <p:nvGraphicFramePr>
          <p:cNvPr id="8" name="Content Placeholder 7"/>
          <p:cNvGraphicFramePr>
            <a:graphicFrameLocks noGrp="1"/>
          </p:cNvGraphicFramePr>
          <p:nvPr/>
        </p:nvGraphicFramePr>
        <p:xfrm>
          <a:off x="2570263" y="1788915"/>
          <a:ext cx="7127378" cy="4265414"/>
        </p:xfrm>
        <a:graphic>
          <a:graphicData uri="http://schemas.openxmlformats.org/drawingml/2006/table">
            <a:tbl>
              <a:tblPr/>
              <a:tblGrid>
                <a:gridCol w="3448347"/>
                <a:gridCol w="3679031"/>
              </a:tblGrid>
              <a:tr h="348258">
                <a:tc>
                  <a:txBody>
                    <a:bodyPr/>
                    <a:lstStyle>
                      <a:lvl1pPr>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Traditional Security Practice</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A098"/>
                    </a:solidFill>
                  </a:tcPr>
                </a:tc>
                <a:tc>
                  <a:txBody>
                    <a:bodyPr/>
                    <a:lstStyle>
                      <a:lvl1pPr>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APT’s Modus Operandi</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54061"/>
                    </a:solidFill>
                  </a:tcPr>
                </a:tc>
              </a:tr>
              <a:tr h="1300758">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Network boundary/perimeter devices inspect traffic content.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A098"/>
                    </a:solidFill>
                  </a:tcPr>
                </a:tc>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SSL, custom encryption, and password protected/encrypted container files make packet content inspection difficult or impossible.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54061"/>
                    </a:solidFill>
                  </a:tcPr>
                </a:tc>
              </a:tr>
              <a:tr h="979289">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Network firewalls monitor and assess traffic metadata.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A098"/>
                    </a:solidFill>
                  </a:tcPr>
                </a:tc>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Communication initiated from within the network using standard ports and protocols (HTTP, DNS, SSL, SMTP, etc.).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54061"/>
                    </a:solidFill>
                  </a:tcPr>
                </a:tc>
              </a:tr>
              <a:tr h="657820">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Host firewalls monitor and assess local traffic metadata.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A098"/>
                    </a:solidFill>
                  </a:tcPr>
                </a:tc>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Initial infection tool adds malware to host firewall white list.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54061"/>
                    </a:solidFill>
                  </a:tcPr>
                </a:tc>
              </a:tr>
              <a:tr h="979289">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Intrusion detection and prevention systems with real-time assessment and alerting running on servers and workstations.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A098"/>
                    </a:solidFill>
                  </a:tcPr>
                </a:tc>
                <a:tc>
                  <a:txBody>
                    <a:bodyPr/>
                    <a:lstStyle>
                      <a:lvl1pPr marL="111125">
                        <a:lnSpc>
                          <a:spcPct val="90000"/>
                        </a:lnSpc>
                        <a:spcBef>
                          <a:spcPts val="2400"/>
                        </a:spcBef>
                        <a:buFont typeface="Arial" panose="020B0604020202020204" pitchFamily="34" charset="0"/>
                        <a:defRPr b="1">
                          <a:solidFill>
                            <a:srgbClr val="7F7F7F"/>
                          </a:solidFill>
                          <a:latin typeface="Arial" panose="020B0604020202020204" pitchFamily="34" charset="0"/>
                          <a:ea typeface="MS PGothic" panose="020B0600070205080204" pitchFamily="34" charset="-128"/>
                        </a:defRPr>
                      </a:lvl1pPr>
                      <a:lvl2pPr marL="742950" indent="-285750">
                        <a:lnSpc>
                          <a:spcPct val="90000"/>
                        </a:lnSpc>
                        <a:spcBef>
                          <a:spcPts val="900"/>
                        </a:spcBef>
                        <a:buClr>
                          <a:srgbClr val="F79646"/>
                        </a:buClr>
                        <a:buFont typeface="Wingdings" panose="05000000000000000000" pitchFamily="2" charset="2"/>
                        <a:defRPr sz="1400">
                          <a:solidFill>
                            <a:srgbClr val="7F7F7F"/>
                          </a:solidFill>
                          <a:latin typeface="Arial" panose="020B0604020202020204" pitchFamily="34" charset="0"/>
                          <a:ea typeface="MS PGothic" panose="020B0600070205080204" pitchFamily="34" charset="-128"/>
                        </a:defRPr>
                      </a:lvl2pPr>
                      <a:lvl3pPr marL="1143000" indent="-228600">
                        <a:lnSpc>
                          <a:spcPct val="90000"/>
                        </a:lnSpc>
                        <a:spcBef>
                          <a:spcPts val="600"/>
                        </a:spcBef>
                        <a:buClr>
                          <a:srgbClr val="F79646"/>
                        </a:buClr>
                        <a:buFont typeface="Wingdings" panose="05000000000000000000" pitchFamily="2" charset="2"/>
                        <a:defRPr sz="1000">
                          <a:solidFill>
                            <a:srgbClr val="7F7F7F"/>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20000"/>
                        </a:spcBef>
                        <a:spcAft>
                          <a:spcPct val="0"/>
                        </a:spcAft>
                        <a:buFont typeface="Arial" panose="020B0604020202020204" pitchFamily="34" charset="0"/>
                        <a:defRPr>
                          <a:solidFill>
                            <a:schemeClr val="tx1"/>
                          </a:solidFill>
                          <a:latin typeface="Arial" panose="020B0604020202020204" pitchFamily="34" charset="0"/>
                          <a:ea typeface="MS PGothic" panose="020B0600070205080204" pitchFamily="34" charset="-128"/>
                        </a:defRPr>
                      </a:lvl9pPr>
                    </a:lstStyle>
                    <a:p>
                      <a:pPr marL="111125" marR="0" lvl="0" indent="0" algn="l" defTabSz="457200" rtl="0" eaLnBrk="1" fontAlgn="base" latinLnBrk="0" hangingPunct="1">
                        <a:lnSpc>
                          <a:spcPct val="115000"/>
                        </a:lnSpc>
                        <a:spcBef>
                          <a:spcPct val="0"/>
                        </a:spcBef>
                        <a:spcAft>
                          <a:spcPts val="1000"/>
                        </a:spcAft>
                        <a:buClrTx/>
                        <a:buSzTx/>
                        <a:buFontTx/>
                        <a:buNone/>
                        <a:tabLst/>
                      </a:pPr>
                      <a:r>
                        <a:rPr kumimoji="0" lang="en-US" altLang="en-US" sz="1300" b="1" i="0" u="none" strike="noStrike" cap="none" normalizeH="0" baseline="0" smtClean="0">
                          <a:ln>
                            <a:noFill/>
                          </a:ln>
                          <a:solidFill>
                            <a:schemeClr val="bg1"/>
                          </a:solidFill>
                          <a:effectLst/>
                          <a:latin typeface="Arial" panose="020B0604020202020204" pitchFamily="34" charset="0"/>
                          <a:ea typeface="MS PGothic" panose="020B0600070205080204" pitchFamily="34" charset="-128"/>
                        </a:rPr>
                        <a:t>Communications use common ports and protocols – hide in plain site within obvious/allowed traffic. </a:t>
                      </a:r>
                      <a:endParaRPr kumimoji="0" lang="en-US" altLang="en-US" sz="1300" b="1" i="0" u="none" strike="noStrike" cap="none" normalizeH="0" baseline="0" smtClean="0">
                        <a:ln>
                          <a:noFill/>
                        </a:ln>
                        <a:solidFill>
                          <a:schemeClr val="bg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128" marR="6128" marT="5744"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54061"/>
                    </a:solidFill>
                  </a:tcPr>
                </a:tc>
              </a:tr>
            </a:tbl>
          </a:graphicData>
        </a:graphic>
      </p:graphicFrame>
    </p:spTree>
    <p:extLst>
      <p:ext uri="{BB962C8B-B14F-4D97-AF65-F5344CB8AC3E}">
        <p14:creationId xmlns:p14="http://schemas.microsoft.com/office/powerpoint/2010/main" val="60691309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102429" y="377465"/>
            <a:ext cx="7010400" cy="549275"/>
          </a:xfrm>
        </p:spPr>
        <p:txBody>
          <a:bodyPr>
            <a:normAutofit/>
          </a:bodyPr>
          <a:lstStyle/>
          <a:p>
            <a:r>
              <a:rPr lang="en-US" sz="3200" dirty="0" smtClean="0"/>
              <a:t>The 2014 </a:t>
            </a:r>
            <a:r>
              <a:rPr lang="en-US" sz="3200" dirty="0"/>
              <a:t>U.S. State of Cybercrime Survey</a:t>
            </a:r>
          </a:p>
        </p:txBody>
      </p:sp>
      <p:sp>
        <p:nvSpPr>
          <p:cNvPr id="3" name="Content Placeholder 2"/>
          <p:cNvSpPr>
            <a:spLocks noGrp="1"/>
          </p:cNvSpPr>
          <p:nvPr>
            <p:ph idx="4294967295"/>
          </p:nvPr>
        </p:nvSpPr>
        <p:spPr>
          <a:xfrm>
            <a:off x="1397753" y="1358028"/>
            <a:ext cx="8686800" cy="3798888"/>
          </a:xfrm>
        </p:spPr>
        <p:txBody>
          <a:bodyPr>
            <a:normAutofit/>
          </a:bodyPr>
          <a:lstStyle/>
          <a:p>
            <a:pPr marL="0" indent="0">
              <a:buNone/>
            </a:pPr>
            <a:r>
              <a:rPr lang="en-US" sz="1800" dirty="0"/>
              <a:t>The survey identified eight common deficiencies where spending and efforts lag:</a:t>
            </a:r>
          </a:p>
          <a:p>
            <a:pPr marL="590407" lvl="1" indent="-342900">
              <a:spcBef>
                <a:spcPts val="1200"/>
              </a:spcBef>
              <a:buFont typeface="+mj-lt"/>
              <a:buAutoNum type="arabicPeriod"/>
            </a:pPr>
            <a:r>
              <a:rPr lang="en-US" sz="1600" dirty="0"/>
              <a:t>Most organizations do not take a strategic approach to cybersecurity spending</a:t>
            </a:r>
          </a:p>
          <a:p>
            <a:pPr marL="590407" lvl="1" indent="-342900">
              <a:spcBef>
                <a:spcPts val="1200"/>
              </a:spcBef>
              <a:buFont typeface="+mj-lt"/>
              <a:buAutoNum type="arabicPeriod"/>
            </a:pPr>
            <a:r>
              <a:rPr lang="en-US" sz="1600" dirty="0"/>
              <a:t>Organizations do not assess security capabilities of third-party providers</a:t>
            </a:r>
          </a:p>
          <a:p>
            <a:pPr marL="590407" lvl="1" indent="-342900">
              <a:spcBef>
                <a:spcPts val="1200"/>
              </a:spcBef>
              <a:buFont typeface="+mj-lt"/>
              <a:buAutoNum type="arabicPeriod"/>
            </a:pPr>
            <a:r>
              <a:rPr lang="en-US" sz="1600" dirty="0"/>
              <a:t>Supply chain risks are not understood or adequately assessed</a:t>
            </a:r>
          </a:p>
          <a:p>
            <a:pPr marL="590407" lvl="1" indent="-342900">
              <a:spcBef>
                <a:spcPts val="1200"/>
              </a:spcBef>
              <a:buFont typeface="+mj-lt"/>
              <a:buAutoNum type="arabicPeriod"/>
            </a:pPr>
            <a:r>
              <a:rPr lang="en-US" sz="1600" dirty="0"/>
              <a:t>Security for mobile devices is inadequate and has elevated risks</a:t>
            </a:r>
          </a:p>
          <a:p>
            <a:pPr marL="590407" lvl="1" indent="-342900">
              <a:spcBef>
                <a:spcPts val="1200"/>
              </a:spcBef>
              <a:buFont typeface="+mj-lt"/>
              <a:buAutoNum type="arabicPeriod"/>
            </a:pPr>
            <a:r>
              <a:rPr lang="en-US" sz="1600" dirty="0"/>
              <a:t>Cyber risks are not sufficiently assessed</a:t>
            </a:r>
          </a:p>
          <a:p>
            <a:pPr marL="590407" lvl="1" indent="-342900">
              <a:spcBef>
                <a:spcPts val="1200"/>
              </a:spcBef>
              <a:buFont typeface="+mj-lt"/>
              <a:buAutoNum type="arabicPeriod"/>
            </a:pPr>
            <a:r>
              <a:rPr lang="en-US" sz="1600" dirty="0"/>
              <a:t>Organizations do not collaborate to share intelligence on threats and responses</a:t>
            </a:r>
          </a:p>
          <a:p>
            <a:pPr marL="590407" lvl="1" indent="-342900">
              <a:spcBef>
                <a:spcPts val="1200"/>
              </a:spcBef>
              <a:buFont typeface="+mj-lt"/>
              <a:buAutoNum type="arabicPeriod"/>
            </a:pPr>
            <a:r>
              <a:rPr lang="en-US" sz="1600" dirty="0"/>
              <a:t>Insider threats are not sufficiently addressed</a:t>
            </a:r>
          </a:p>
          <a:p>
            <a:pPr marL="590407" lvl="1" indent="-342900">
              <a:spcBef>
                <a:spcPts val="1200"/>
              </a:spcBef>
              <a:buFont typeface="+mj-lt"/>
              <a:buAutoNum type="arabicPeriod"/>
            </a:pPr>
            <a:r>
              <a:rPr lang="en-US" sz="1600" dirty="0"/>
              <a:t>Employee training and awareness is very effective at deterring and responding to incidents, yet it is lacking at most organizations</a:t>
            </a:r>
          </a:p>
        </p:txBody>
      </p:sp>
      <p:sp>
        <p:nvSpPr>
          <p:cNvPr id="4" name="Rectangle 3"/>
          <p:cNvSpPr/>
          <p:nvPr/>
        </p:nvSpPr>
        <p:spPr>
          <a:xfrm>
            <a:off x="1706564" y="6080643"/>
            <a:ext cx="8069179" cy="400110"/>
          </a:xfrm>
          <a:prstGeom prst="rect">
            <a:avLst/>
          </a:prstGeom>
        </p:spPr>
        <p:txBody>
          <a:bodyPr wrap="square">
            <a:spAutoFit/>
          </a:bodyPr>
          <a:lstStyle/>
          <a:p>
            <a:pPr eaLnBrk="0" hangingPunct="0">
              <a:spcBef>
                <a:spcPts val="1200"/>
              </a:spcBef>
              <a:buClr>
                <a:srgbClr val="000000"/>
              </a:buClr>
            </a:pPr>
            <a:r>
              <a:rPr lang="en-US" sz="1000" i="1" kern="0" dirty="0">
                <a:solidFill>
                  <a:srgbClr val="000000"/>
                </a:solidFill>
                <a:latin typeface="Arial"/>
              </a:rPr>
              <a:t>Co-sponsored by </a:t>
            </a:r>
            <a:r>
              <a:rPr lang="en-US" sz="1000" b="1" i="1" kern="0" dirty="0">
                <a:solidFill>
                  <a:srgbClr val="000000"/>
                </a:solidFill>
                <a:latin typeface="Arial"/>
              </a:rPr>
              <a:t>CSO magazine, CERT Division of the Software Engineering Institute at Carnegie Mellon University, PwC, </a:t>
            </a:r>
            <a:br>
              <a:rPr lang="en-US" sz="1000" b="1" i="1" kern="0" dirty="0">
                <a:solidFill>
                  <a:srgbClr val="000000"/>
                </a:solidFill>
                <a:latin typeface="Arial"/>
              </a:rPr>
            </a:br>
            <a:r>
              <a:rPr lang="en-US" sz="1000" b="1" i="1" kern="0" dirty="0">
                <a:solidFill>
                  <a:srgbClr val="000000"/>
                </a:solidFill>
                <a:latin typeface="Arial"/>
              </a:rPr>
              <a:t>and the US Secret Service</a:t>
            </a:r>
            <a:r>
              <a:rPr lang="en-US" sz="1000" i="1" kern="0" dirty="0">
                <a:solidFill>
                  <a:srgbClr val="000000"/>
                </a:solidFill>
                <a:latin typeface="Arial"/>
              </a:rPr>
              <a:t>, March-April 2014</a:t>
            </a:r>
          </a:p>
        </p:txBody>
      </p:sp>
      <p:sp>
        <p:nvSpPr>
          <p:cNvPr id="5" name="Rectangle 4"/>
          <p:cNvSpPr/>
          <p:nvPr/>
        </p:nvSpPr>
        <p:spPr>
          <a:xfrm>
            <a:off x="1706563" y="5834423"/>
            <a:ext cx="7700210" cy="246221"/>
          </a:xfrm>
          <a:prstGeom prst="rect">
            <a:avLst/>
          </a:prstGeom>
        </p:spPr>
        <p:txBody>
          <a:bodyPr wrap="square">
            <a:spAutoFit/>
          </a:bodyPr>
          <a:lstStyle/>
          <a:p>
            <a:r>
              <a:rPr lang="en-US" sz="1000" dirty="0">
                <a:solidFill>
                  <a:srgbClr val="00649D"/>
                </a:solidFill>
                <a:hlinkClick r:id="rId2"/>
              </a:rPr>
              <a:t>http://www.pwc.com/us/en/increasing-it-effectiveness/publications/2014-us-state-of-cybercrime.jhtml</a:t>
            </a:r>
            <a:r>
              <a:rPr lang="en-US" sz="1000" dirty="0">
                <a:solidFill>
                  <a:srgbClr val="00649D"/>
                </a:solidFill>
              </a:rPr>
              <a:t> </a:t>
            </a:r>
          </a:p>
        </p:txBody>
      </p:sp>
    </p:spTree>
    <p:extLst>
      <p:ext uri="{BB962C8B-B14F-4D97-AF65-F5344CB8AC3E}">
        <p14:creationId xmlns:p14="http://schemas.microsoft.com/office/powerpoint/2010/main" val="547048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90800" y="365127"/>
            <a:ext cx="7151914" cy="375104"/>
          </a:xfrm>
        </p:spPr>
        <p:txBody>
          <a:bodyPr>
            <a:normAutofit fontScale="90000"/>
          </a:bodyPr>
          <a:lstStyle/>
          <a:p>
            <a:r>
              <a:rPr lang="en-US" sz="2400" dirty="0"/>
              <a:t>Security frameworks and risk-management strategies </a:t>
            </a:r>
            <a:r>
              <a:rPr lang="en-US" sz="2400" dirty="0" smtClean="0"/>
              <a:t>address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00274840"/>
              </p:ext>
            </p:extLst>
          </p:nvPr>
        </p:nvGraphicFramePr>
        <p:xfrm>
          <a:off x="1774371" y="1027906"/>
          <a:ext cx="8473440" cy="5303520"/>
        </p:xfrm>
        <a:graphic>
          <a:graphicData uri="http://schemas.openxmlformats.org/drawingml/2006/table">
            <a:tbl>
              <a:tblPr firstRow="1" bandRow="1">
                <a:tableStyleId>{5C22544A-7EE6-4342-B048-85BDC9FD1C3A}</a:tableStyleId>
              </a:tblPr>
              <a:tblGrid>
                <a:gridCol w="2164080"/>
                <a:gridCol w="6309360"/>
              </a:tblGrid>
              <a:tr h="822960">
                <a:tc>
                  <a:txBody>
                    <a:bodyPr/>
                    <a:lstStyle/>
                    <a:p>
                      <a:r>
                        <a:rPr lang="en-US" sz="1600" b="1" dirty="0" smtClean="0">
                          <a:solidFill>
                            <a:schemeClr val="bg1"/>
                          </a:solidFill>
                        </a:rPr>
                        <a:t>Evolving </a:t>
                      </a:r>
                      <a:br>
                        <a:rPr lang="en-US" sz="1600" b="1" dirty="0" smtClean="0">
                          <a:solidFill>
                            <a:schemeClr val="bg1"/>
                          </a:solidFill>
                        </a:rPr>
                      </a:br>
                      <a:r>
                        <a:rPr lang="en-US" sz="1600" b="1" dirty="0" smtClean="0">
                          <a:solidFill>
                            <a:schemeClr val="bg1"/>
                          </a:solidFill>
                        </a:rPr>
                        <a:t>threats</a:t>
                      </a:r>
                      <a:endParaRPr lang="en-US" sz="1600" b="1" dirty="0">
                        <a:solidFill>
                          <a:schemeClr val="bg1"/>
                        </a:solidFill>
                      </a:endParaRPr>
                    </a:p>
                  </a:txBody>
                  <a:tcPr marL="182880" anchor="ct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rgbClr val="00649D"/>
                    </a:solidFill>
                  </a:tcPr>
                </a:tc>
                <a:tc>
                  <a:txBody>
                    <a:bodyPr/>
                    <a:lstStyle/>
                    <a:p>
                      <a:pPr marL="0" indent="0">
                        <a:spcBef>
                          <a:spcPts val="300"/>
                        </a:spcBef>
                        <a:buFont typeface="Wingdings" panose="05000000000000000000" pitchFamily="2" charset="2"/>
                        <a:buNone/>
                      </a:pPr>
                      <a:r>
                        <a:rPr kumimoji="0" lang="en-US" sz="1600" b="0" i="0" u="none" strike="noStrike" kern="0" cap="none" spc="0" normalizeH="0" baseline="0" noProof="0" dirty="0" smtClean="0">
                          <a:ln>
                            <a:noFill/>
                          </a:ln>
                          <a:solidFill>
                            <a:srgbClr val="000000"/>
                          </a:solidFill>
                          <a:effectLst/>
                          <a:uLnTx/>
                          <a:uFillTx/>
                          <a:latin typeface="+mn-lt"/>
                          <a:ea typeface="MS PGothic" pitchFamily="34" charset="-128"/>
                        </a:rPr>
                        <a:t>Including the growing sophistication of threats, new attack methods, and adaptations to technologies or delivery methods</a:t>
                      </a:r>
                      <a:endParaRPr lang="en-US" sz="1600" b="0" dirty="0">
                        <a:solidFill>
                          <a:schemeClr val="tx1"/>
                        </a:solidFill>
                      </a:endParaRPr>
                    </a:p>
                  </a:txBody>
                  <a:tcPr marL="182880" anchor="ctr">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gradFill flip="none" rotWithShape="1">
                      <a:gsLst>
                        <a:gs pos="0">
                          <a:schemeClr val="bg1">
                            <a:lumMod val="75000"/>
                          </a:schemeClr>
                        </a:gs>
                        <a:gs pos="37000">
                          <a:schemeClr val="bg1">
                            <a:lumMod val="95000"/>
                          </a:schemeClr>
                        </a:gs>
                      </a:gsLst>
                      <a:lin ang="0" scaled="1"/>
                      <a:tileRect/>
                    </a:gradFill>
                  </a:tcPr>
                </a:tc>
              </a:tr>
              <a:tr h="1005840">
                <a:tc>
                  <a:txBody>
                    <a:bodyPr/>
                    <a:lstStyle/>
                    <a:p>
                      <a: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t>Changing </a:t>
                      </a:r>
                      <a:b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br>
                      <a: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t>business needs</a:t>
                      </a:r>
                      <a:endParaRPr lang="en-US" sz="1600" b="1" dirty="0">
                        <a:solidFill>
                          <a:schemeClr val="bg1"/>
                        </a:solidFill>
                      </a:endParaRPr>
                    </a:p>
                  </a:txBody>
                  <a:tcPr marL="18288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649D"/>
                    </a:solidFill>
                  </a:tcPr>
                </a:tc>
                <a:tc>
                  <a:txBody>
                    <a:bodyPr/>
                    <a:lstStyle/>
                    <a:p>
                      <a:pPr marL="0" marR="0" lvl="0" indent="0" algn="l" defTabSz="914400" rtl="0" eaLnBrk="0" fontAlgn="base" latinLnBrk="0" hangingPunct="0">
                        <a:lnSpc>
                          <a:spcPct val="100000"/>
                        </a:lnSpc>
                        <a:spcBef>
                          <a:spcPts val="1200"/>
                        </a:spcBef>
                        <a:spcAft>
                          <a:spcPct val="0"/>
                        </a:spcAft>
                        <a:buClr>
                          <a:srgbClr val="000000"/>
                        </a:buClr>
                        <a:buSzTx/>
                        <a:buFont typeface="Wingdings" pitchFamily="2" charset="2"/>
                        <a:buNone/>
                        <a:tabLst/>
                        <a:defRPr/>
                      </a:pPr>
                      <a:r>
                        <a:rPr kumimoji="0" lang="en-US" sz="1600" b="0" i="0" u="none" strike="noStrike" kern="0" cap="none" spc="0" normalizeH="0" baseline="0" noProof="0" dirty="0" smtClean="0">
                          <a:ln>
                            <a:noFill/>
                          </a:ln>
                          <a:solidFill>
                            <a:srgbClr val="000000"/>
                          </a:solidFill>
                          <a:effectLst/>
                          <a:uLnTx/>
                          <a:uFillTx/>
                          <a:latin typeface="+mn-lt"/>
                          <a:ea typeface="MS PGothic" pitchFamily="34" charset="-128"/>
                        </a:rPr>
                        <a:t>Including evolving lines of business, acquisitions, mergers, the integration of operations, and the addition or elimination of business functions</a:t>
                      </a:r>
                    </a:p>
                  </a:txBody>
                  <a:tcPr marL="182880"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gradFill flip="none" rotWithShape="1">
                      <a:gsLst>
                        <a:gs pos="0">
                          <a:schemeClr val="bg1">
                            <a:lumMod val="75000"/>
                          </a:schemeClr>
                        </a:gs>
                        <a:gs pos="37000">
                          <a:schemeClr val="bg1">
                            <a:lumMod val="95000"/>
                          </a:schemeClr>
                        </a:gs>
                      </a:gsLst>
                      <a:lin ang="0" scaled="1"/>
                      <a:tileRect/>
                    </a:gradFill>
                  </a:tcPr>
                </a:tc>
              </a:tr>
              <a:tr h="1005840">
                <a:tc>
                  <a:txBody>
                    <a:bodyPr/>
                    <a:lstStyle/>
                    <a:p>
                      <a: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t>Volatile </a:t>
                      </a:r>
                      <a:b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br>
                      <a: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t>economics</a:t>
                      </a:r>
                      <a:endParaRPr lang="en-US" sz="1600" b="1" dirty="0">
                        <a:solidFill>
                          <a:schemeClr val="bg1"/>
                        </a:solidFill>
                      </a:endParaRPr>
                    </a:p>
                  </a:txBody>
                  <a:tcPr marL="18288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649D"/>
                    </a:solidFill>
                  </a:tcPr>
                </a:tc>
                <a:tc>
                  <a:txBody>
                    <a:bodyPr/>
                    <a:lstStyle/>
                    <a:p>
                      <a:pPr marL="0" indent="0">
                        <a:spcBef>
                          <a:spcPts val="300"/>
                        </a:spcBef>
                        <a:buFont typeface="Wingdings" panose="05000000000000000000" pitchFamily="2" charset="2"/>
                        <a:buNone/>
                      </a:pPr>
                      <a:r>
                        <a:rPr kumimoji="0" lang="en-US" sz="1600" b="0" i="0" u="none" strike="noStrike" kern="0" cap="none" spc="0" normalizeH="0" baseline="0" noProof="0" dirty="0" smtClean="0">
                          <a:ln>
                            <a:noFill/>
                          </a:ln>
                          <a:solidFill>
                            <a:srgbClr val="000000"/>
                          </a:solidFill>
                          <a:effectLst/>
                          <a:uLnTx/>
                          <a:uFillTx/>
                          <a:latin typeface="+mn-lt"/>
                          <a:ea typeface="MS PGothic" pitchFamily="34" charset="-128"/>
                        </a:rPr>
                        <a:t>Including changes in business profitability, the market for the organization’s goods or services, national and international economic trends, or wholesale currency changes</a:t>
                      </a:r>
                      <a:endParaRPr lang="en-US" sz="1600" b="0" dirty="0"/>
                    </a:p>
                  </a:txBody>
                  <a:tcPr marL="182880"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gradFill flip="none" rotWithShape="1">
                      <a:gsLst>
                        <a:gs pos="0">
                          <a:schemeClr val="bg1">
                            <a:lumMod val="75000"/>
                          </a:schemeClr>
                        </a:gs>
                        <a:gs pos="37000">
                          <a:schemeClr val="bg1">
                            <a:lumMod val="95000"/>
                          </a:schemeClr>
                        </a:gs>
                      </a:gsLst>
                      <a:lin ang="0" scaled="1"/>
                      <a:tileRect/>
                    </a:gradFill>
                  </a:tcPr>
                </a:tc>
              </a:tr>
              <a:tr h="822960">
                <a:tc>
                  <a:txBody>
                    <a:bodyPr/>
                    <a:lstStyle/>
                    <a:p>
                      <a: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t>Increasing regulation</a:t>
                      </a:r>
                      <a:endParaRPr lang="en-US" sz="1600" b="1" dirty="0">
                        <a:solidFill>
                          <a:schemeClr val="bg1"/>
                        </a:solidFill>
                      </a:endParaRPr>
                    </a:p>
                  </a:txBody>
                  <a:tcPr marL="18288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649D"/>
                    </a:solidFill>
                  </a:tcPr>
                </a:tc>
                <a:tc>
                  <a:txBody>
                    <a:bodyPr/>
                    <a:lstStyle/>
                    <a:p>
                      <a:pPr marL="0" indent="0">
                        <a:spcBef>
                          <a:spcPts val="300"/>
                        </a:spcBef>
                        <a:buFont typeface="Wingdings" panose="05000000000000000000" pitchFamily="2" charset="2"/>
                        <a:buNone/>
                      </a:pPr>
                      <a:r>
                        <a:rPr kumimoji="0" lang="en-US" sz="1600" b="0" i="0" u="none" strike="noStrike" kern="0" cap="none" spc="0" normalizeH="0" baseline="0" noProof="0" dirty="0" smtClean="0">
                          <a:ln>
                            <a:noFill/>
                          </a:ln>
                          <a:solidFill>
                            <a:srgbClr val="000000"/>
                          </a:solidFill>
                          <a:effectLst/>
                          <a:uLnTx/>
                          <a:uFillTx/>
                          <a:latin typeface="+mn-lt"/>
                          <a:ea typeface="MS PGothic" pitchFamily="34" charset="-128"/>
                        </a:rPr>
                        <a:t>Including changes and additions to regulation and compliance requirements, locally, nationally or internationally</a:t>
                      </a:r>
                      <a:endParaRPr lang="en-US" sz="1600" b="0" dirty="0"/>
                    </a:p>
                  </a:txBody>
                  <a:tcPr marL="182880"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gradFill flip="none" rotWithShape="1">
                      <a:gsLst>
                        <a:gs pos="0">
                          <a:schemeClr val="bg1">
                            <a:lumMod val="75000"/>
                          </a:schemeClr>
                        </a:gs>
                        <a:gs pos="37000">
                          <a:schemeClr val="bg1">
                            <a:lumMod val="95000"/>
                          </a:schemeClr>
                        </a:gs>
                      </a:gsLst>
                      <a:lin ang="0" scaled="1"/>
                      <a:tileRect/>
                    </a:gradFill>
                  </a:tcPr>
                </a:tc>
              </a:tr>
              <a:tr h="822960">
                <a:tc>
                  <a:txBody>
                    <a:bodyPr/>
                    <a:lstStyle/>
                    <a:p>
                      <a:r>
                        <a:rPr kumimoji="0" lang="en-US" sz="1600" b="1" i="0" u="none" strike="noStrike" kern="0" cap="none" spc="0" normalizeH="0" baseline="0" noProof="0" dirty="0" smtClean="0">
                          <a:ln>
                            <a:noFill/>
                          </a:ln>
                          <a:solidFill>
                            <a:schemeClr val="bg1"/>
                          </a:solidFill>
                          <a:effectLst/>
                          <a:uLnTx/>
                          <a:uFillTx/>
                          <a:latin typeface="+mn-lt"/>
                          <a:ea typeface="MS PGothic" pitchFamily="34" charset="-128"/>
                        </a:rPr>
                        <a:t>Technology and process changes</a:t>
                      </a:r>
                      <a:endParaRPr lang="en-US" sz="1600" b="1" dirty="0">
                        <a:solidFill>
                          <a:schemeClr val="bg1"/>
                        </a:solidFill>
                      </a:endParaRPr>
                    </a:p>
                  </a:txBody>
                  <a:tcPr marL="18288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649D"/>
                    </a:solidFill>
                  </a:tcPr>
                </a:tc>
                <a:tc>
                  <a:txBody>
                    <a:bodyPr/>
                    <a:lstStyle/>
                    <a:p>
                      <a:pPr marL="0" lvl="0" indent="0">
                        <a:spcBef>
                          <a:spcPts val="300"/>
                        </a:spcBef>
                        <a:buFont typeface="Wingdings" panose="05000000000000000000" pitchFamily="2" charset="2"/>
                        <a:buNone/>
                      </a:pPr>
                      <a:r>
                        <a:rPr kumimoji="0" lang="en-US" sz="1600" b="0" i="0" u="none" strike="noStrike" kern="0" cap="none" spc="0" normalizeH="0" baseline="0" noProof="0" dirty="0" smtClean="0">
                          <a:ln>
                            <a:noFill/>
                          </a:ln>
                          <a:solidFill>
                            <a:srgbClr val="000000"/>
                          </a:solidFill>
                          <a:effectLst/>
                          <a:uLnTx/>
                          <a:uFillTx/>
                          <a:latin typeface="+mn-lt"/>
                          <a:ea typeface="MS PGothic" pitchFamily="34" charset="-128"/>
                        </a:rPr>
                        <a:t>Including adding new or removing existing technologies, or implementing a bring-your-own-device (BYOD) program</a:t>
                      </a:r>
                      <a:endParaRPr lang="en-US" sz="1600" dirty="0" smtClean="0"/>
                    </a:p>
                  </a:txBody>
                  <a:tcPr marL="182880"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gradFill flip="none" rotWithShape="1">
                      <a:gsLst>
                        <a:gs pos="0">
                          <a:schemeClr val="bg1">
                            <a:lumMod val="75000"/>
                          </a:schemeClr>
                        </a:gs>
                        <a:gs pos="37000">
                          <a:schemeClr val="bg1">
                            <a:lumMod val="95000"/>
                          </a:schemeClr>
                        </a:gs>
                      </a:gsLst>
                      <a:lin ang="0" scaled="1"/>
                      <a:tileRect/>
                    </a:gradFill>
                  </a:tcPr>
                </a:tc>
              </a:tr>
              <a:tr h="822960">
                <a:tc>
                  <a:txBody>
                    <a:bodyPr/>
                    <a:lstStyle/>
                    <a:p>
                      <a:r>
                        <a:rPr lang="en-US" sz="1600" b="1" dirty="0" smtClean="0">
                          <a:solidFill>
                            <a:schemeClr val="bg1"/>
                          </a:solidFill>
                        </a:rPr>
                        <a:t>Geographic and facilities changes</a:t>
                      </a:r>
                      <a:endParaRPr lang="en-US" sz="1600" b="1" dirty="0">
                        <a:solidFill>
                          <a:schemeClr val="bg1"/>
                        </a:solidFill>
                      </a:endParaRPr>
                    </a:p>
                  </a:txBody>
                  <a:tcPr marL="182880" anchor="ct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rgbClr val="00649D"/>
                    </a:solidFill>
                  </a:tcPr>
                </a:tc>
                <a:tc>
                  <a:txBody>
                    <a:bodyPr/>
                    <a:lstStyle/>
                    <a:p>
                      <a:pPr marL="0" marR="0" lvl="0" indent="0" algn="l" defTabSz="914400" rtl="0" eaLnBrk="0" fontAlgn="base" latinLnBrk="0" hangingPunct="0">
                        <a:lnSpc>
                          <a:spcPct val="100000"/>
                        </a:lnSpc>
                        <a:spcBef>
                          <a:spcPts val="1200"/>
                        </a:spcBef>
                        <a:spcAft>
                          <a:spcPct val="0"/>
                        </a:spcAft>
                        <a:buClr>
                          <a:srgbClr val="000000"/>
                        </a:buClr>
                        <a:buSzTx/>
                        <a:buFont typeface="Wingdings" pitchFamily="2" charset="2"/>
                        <a:buNone/>
                        <a:tabLst/>
                        <a:defRPr/>
                      </a:pPr>
                      <a:r>
                        <a:rPr kumimoji="0" lang="en-US" sz="1600" b="0" i="0" u="none" strike="noStrike" kern="0" cap="none" spc="0" normalizeH="0" baseline="0" noProof="0" dirty="0" smtClean="0">
                          <a:ln>
                            <a:noFill/>
                          </a:ln>
                          <a:solidFill>
                            <a:srgbClr val="000000"/>
                          </a:solidFill>
                          <a:effectLst/>
                          <a:uLnTx/>
                          <a:uFillTx/>
                          <a:latin typeface="+mn-lt"/>
                          <a:ea typeface="MS PGothic" pitchFamily="34" charset="-128"/>
                        </a:rPr>
                        <a:t>Including moving to a new location or having data-center or cloud services added from another area</a:t>
                      </a:r>
                      <a:endParaRPr lang="en-US" sz="1600" dirty="0" smtClean="0"/>
                    </a:p>
                  </a:txBody>
                  <a:tcPr marL="182880" anchor="ct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gradFill flip="none" rotWithShape="1">
                      <a:gsLst>
                        <a:gs pos="0">
                          <a:schemeClr val="bg1">
                            <a:lumMod val="75000"/>
                          </a:schemeClr>
                        </a:gs>
                        <a:gs pos="37000">
                          <a:schemeClr val="bg1">
                            <a:lumMod val="95000"/>
                          </a:schemeClr>
                        </a:gs>
                      </a:gsLst>
                      <a:lin ang="0" scaled="1"/>
                      <a:tileRect/>
                    </a:gradFill>
                  </a:tcPr>
                </a:tc>
              </a:tr>
            </a:tbl>
          </a:graphicData>
        </a:graphic>
      </p:graphicFrame>
    </p:spTree>
    <p:extLst>
      <p:ext uri="{BB962C8B-B14F-4D97-AF65-F5344CB8AC3E}">
        <p14:creationId xmlns:p14="http://schemas.microsoft.com/office/powerpoint/2010/main" val="2182852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84574017"/>
              </p:ext>
            </p:extLst>
          </p:nvPr>
        </p:nvGraphicFramePr>
        <p:xfrm>
          <a:off x="1777321" y="2503714"/>
          <a:ext cx="644525" cy="3570289"/>
        </p:xfrm>
        <a:graphic>
          <a:graphicData uri="http://schemas.openxmlformats.org/drawingml/2006/table">
            <a:tbl>
              <a:tblPr>
                <a:effectLst/>
              </a:tblPr>
              <a:tblGrid>
                <a:gridCol w="644525"/>
              </a:tblGrid>
              <a:tr h="1255689">
                <a:tc>
                  <a:txBody>
                    <a:bodyPr/>
                    <a:lstStyle/>
                    <a:p>
                      <a:endParaRPr lang="en-US" sz="1800" dirty="0"/>
                    </a:p>
                  </a:txBody>
                  <a:tcPr marL="0" marR="0" marT="0" marB="0"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lumMod val="75000"/>
                      </a:schemeClr>
                    </a:solidFill>
                  </a:tcPr>
                </a:tc>
              </a:tr>
              <a:tr h="1244519">
                <a:tc>
                  <a:txBody>
                    <a:bodyPr/>
                    <a:lstStyle/>
                    <a:p>
                      <a:endParaRPr lang="en-US" sz="1800" dirty="0"/>
                    </a:p>
                  </a:txBody>
                  <a:tcPr marL="0" marR="0" marT="0" marB="0"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DDDDDD"/>
                    </a:solidFill>
                  </a:tcPr>
                </a:tc>
              </a:tr>
              <a:tr h="1070081">
                <a:tc>
                  <a:txBody>
                    <a:bodyPr/>
                    <a:lstStyle/>
                    <a:p>
                      <a:endParaRPr lang="en-US" sz="1800" dirty="0"/>
                    </a:p>
                  </a:txBody>
                  <a:tcPr marL="0" marR="0" marT="0" marB="0"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gradFill>
                      <a:gsLst>
                        <a:gs pos="0">
                          <a:schemeClr val="bg1"/>
                        </a:gs>
                        <a:gs pos="100000">
                          <a:schemeClr val="bg1">
                            <a:lumMod val="95000"/>
                          </a:schemeClr>
                        </a:gs>
                      </a:gsLst>
                      <a:lin ang="16200000" scaled="1"/>
                    </a:gradFill>
                  </a:tcPr>
                </a:tc>
              </a:tr>
            </a:tbl>
          </a:graphicData>
        </a:graphic>
      </p:graphicFrame>
      <p:sp>
        <p:nvSpPr>
          <p:cNvPr id="4" name="Down Arrow 3"/>
          <p:cNvSpPr/>
          <p:nvPr/>
        </p:nvSpPr>
        <p:spPr bwMode="auto">
          <a:xfrm flipV="1">
            <a:off x="1870982" y="2521178"/>
            <a:ext cx="457200" cy="3551237"/>
          </a:xfrm>
          <a:prstGeom prst="downArrow">
            <a:avLst>
              <a:gd name="adj1" fmla="val 50000"/>
              <a:gd name="adj2" fmla="val 54167"/>
            </a:avLst>
          </a:prstGeom>
          <a:solidFill>
            <a:srgbClr val="FF6600">
              <a:alpha val="42000"/>
            </a:srgbClr>
          </a:solidFill>
          <a:ln w="19050">
            <a:noFill/>
          </a:ln>
          <a:effectLst/>
          <a:extLst/>
        </p:spPr>
        <p:txBody>
          <a:bodyPr/>
          <a:lstStyle/>
          <a:p>
            <a:pPr fontAlgn="base">
              <a:spcBef>
                <a:spcPct val="0"/>
              </a:spcBef>
              <a:spcAft>
                <a:spcPct val="0"/>
              </a:spcAft>
              <a:defRPr/>
            </a:pPr>
            <a:endParaRPr lang="en-US" sz="1200" dirty="0">
              <a:solidFill>
                <a:srgbClr val="000000"/>
              </a:solidFill>
              <a:cs typeface="Arial" charset="0"/>
            </a:endParaRPr>
          </a:p>
        </p:txBody>
      </p:sp>
      <p:sp>
        <p:nvSpPr>
          <p:cNvPr id="53255" name="Title 1"/>
          <p:cNvSpPr>
            <a:spLocks noGrp="1"/>
          </p:cNvSpPr>
          <p:nvPr>
            <p:ph type="title" idx="4294967295"/>
          </p:nvPr>
        </p:nvSpPr>
        <p:spPr>
          <a:xfrm>
            <a:off x="2280103" y="345283"/>
            <a:ext cx="8349343" cy="396875"/>
          </a:xfrm>
        </p:spPr>
        <p:txBody>
          <a:bodyPr>
            <a:noAutofit/>
          </a:bodyPr>
          <a:lstStyle/>
          <a:p>
            <a:pPr eaLnBrk="1" hangingPunct="1"/>
            <a:r>
              <a:rPr lang="en-US" sz="2800" dirty="0" smtClean="0"/>
              <a:t>Reaching security maturity – how to map your way there</a:t>
            </a:r>
          </a:p>
        </p:txBody>
      </p:sp>
      <p:sp>
        <p:nvSpPr>
          <p:cNvPr id="53256" name="Rectangle 6"/>
          <p:cNvSpPr>
            <a:spLocks noChangeArrowheads="1"/>
          </p:cNvSpPr>
          <p:nvPr/>
        </p:nvSpPr>
        <p:spPr bwMode="auto">
          <a:xfrm rot="5400000">
            <a:off x="10092771" y="6216391"/>
            <a:ext cx="2789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p>
            <a:pPr algn="r" fontAlgn="base">
              <a:spcBef>
                <a:spcPts val="300"/>
              </a:spcBef>
              <a:spcAft>
                <a:spcPct val="0"/>
              </a:spcAft>
            </a:pPr>
            <a:r>
              <a:rPr lang="en-US" sz="600">
                <a:solidFill>
                  <a:srgbClr val="7F7F7F"/>
                </a:solidFill>
                <a:cs typeface="Arial" pitchFamily="34" charset="0"/>
              </a:rPr>
              <a:t>13-09-17</a:t>
            </a:r>
          </a:p>
        </p:txBody>
      </p:sp>
      <p:graphicFrame>
        <p:nvGraphicFramePr>
          <p:cNvPr id="18484" name="Group 52"/>
          <p:cNvGraphicFramePr>
            <a:graphicFrameLocks noGrp="1"/>
          </p:cNvGraphicFramePr>
          <p:nvPr>
            <p:extLst>
              <p:ext uri="{D42A27DB-BD31-4B8C-83A1-F6EECF244321}">
                <p14:modId xmlns:p14="http://schemas.microsoft.com/office/powerpoint/2010/main" val="572840251"/>
              </p:ext>
            </p:extLst>
          </p:nvPr>
        </p:nvGraphicFramePr>
        <p:xfrm>
          <a:off x="2543174" y="1135300"/>
          <a:ext cx="7823200" cy="5044600"/>
        </p:xfrm>
        <a:graphic>
          <a:graphicData uri="http://schemas.openxmlformats.org/drawingml/2006/table">
            <a:tbl>
              <a:tblPr>
                <a:effectLst/>
              </a:tblPr>
              <a:tblGrid>
                <a:gridCol w="115401"/>
                <a:gridCol w="1843322"/>
                <a:gridCol w="1960161"/>
                <a:gridCol w="1960161"/>
                <a:gridCol w="1825282"/>
                <a:gridCol w="118873"/>
              </a:tblGrid>
              <a:tr h="305248">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600" b="1" i="0" u="none" strike="noStrike" cap="none" normalizeH="0" baseline="0" dirty="0" smtClean="0">
                          <a:ln>
                            <a:noFill/>
                          </a:ln>
                          <a:solidFill>
                            <a:schemeClr val="bg1"/>
                          </a:solidFill>
                          <a:effectLst/>
                          <a:latin typeface="Arial" charset="0"/>
                          <a:ea typeface="MS PGothic" pitchFamily="34" charset="-128"/>
                        </a:rPr>
                        <a:t>Security Intelligence</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hMerge="1">
                  <a:txBody>
                    <a:bodyPr/>
                    <a:lstStyle/>
                    <a:p>
                      <a:pPr marL="0" marR="0" lvl="0" indent="0" algn="ctr" defTabSz="457200" rtl="0" eaLnBrk="1" fontAlgn="base" latinLnBrk="0" hangingPunct="1">
                        <a:lnSpc>
                          <a:spcPct val="950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300" b="0" i="0" u="none" strike="noStrike" cap="none" normalizeH="0" baseline="0" dirty="0" smtClean="0">
                        <a:ln>
                          <a:noFill/>
                        </a:ln>
                        <a:solidFill>
                          <a:schemeClr val="tx1">
                            <a:lumMod val="85000"/>
                            <a:lumOff val="15000"/>
                          </a:schemeClr>
                        </a:solidFill>
                        <a:effectLst/>
                        <a:latin typeface="Arial" charset="0"/>
                        <a:ea typeface="MS PGothic" pitchFamily="34" charset="-128"/>
                      </a:endParaRPr>
                    </a:p>
                  </a:txBody>
                  <a:tcPr marT="137214" marB="137214"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BFBFBF"/>
                    </a:solidFill>
                  </a:tcPr>
                </a:tc>
                <a:tc hMerge="1">
                  <a:txBody>
                    <a:bodyPr/>
                    <a:lstStyle/>
                    <a:p>
                      <a:pPr marL="0" marR="0" lvl="0" indent="0" algn="ctr" defTabSz="457200" rtl="0" eaLnBrk="1" fontAlgn="base" latinLnBrk="0" hangingPunct="1">
                        <a:lnSpc>
                          <a:spcPct val="950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3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endParaRPr>
                    </a:p>
                  </a:txBody>
                  <a:tcPr marT="137214" marB="137214"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BFBFBF"/>
                    </a:solidFill>
                  </a:tcPr>
                </a:tc>
                <a:tc hMerge="1">
                  <a:txBody>
                    <a:bodyPr/>
                    <a:lstStyle/>
                    <a:p>
                      <a:pPr marL="0" marR="0" lvl="0" indent="0" algn="ctr" defTabSz="457200" rtl="0" eaLnBrk="1" fontAlgn="base" latinLnBrk="0" hangingPunct="1">
                        <a:lnSpc>
                          <a:spcPct val="950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300" b="0" i="0" u="none" strike="noStrike" cap="none" normalizeH="0" baseline="0" dirty="0" smtClean="0">
                        <a:ln>
                          <a:noFill/>
                        </a:ln>
                        <a:solidFill>
                          <a:schemeClr val="tx1">
                            <a:lumMod val="85000"/>
                            <a:lumOff val="15000"/>
                          </a:schemeClr>
                        </a:solidFill>
                        <a:effectLst/>
                        <a:latin typeface="Arial" charset="0"/>
                        <a:ea typeface="MS PGothic" pitchFamily="34" charset="-128"/>
                      </a:endParaRPr>
                    </a:p>
                  </a:txBody>
                  <a:tcPr marT="137214" marB="137214"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96477">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
                          <a:srgbClr val="000000"/>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2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Predictive Analytics, Big Data Workbench, Flow Analytics</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83433">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2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SIEM and Vulnerability Management </a:t>
                      </a:r>
                      <a:endParaRPr kumimoji="0" lang="en-US" sz="1200" b="0" i="0" u="none" strike="noStrike" kern="1200" cap="none" spc="0" normalizeH="0" baseline="0" noProof="0" dirty="0" smtClean="0">
                        <a:ln>
                          <a:noFill/>
                        </a:ln>
                        <a:solidFill>
                          <a:schemeClr val="tx1">
                            <a:lumMod val="75000"/>
                            <a:lumOff val="25000"/>
                          </a:schemeClr>
                        </a:solidFill>
                        <a:effectLst/>
                        <a:uLnTx/>
                        <a:uFillTx/>
                        <a:latin typeface="Arial" charset="0"/>
                        <a:ea typeface="MS PGothic" pitchFamily="34" charset="-128"/>
                        <a:cs typeface="+mn-cs"/>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70388">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2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Log Management</a:t>
                      </a:r>
                      <a:endParaRPr kumimoji="0" lang="en-US" sz="1600" b="0" i="0" u="none" strike="noStrike" cap="none" normalizeH="0" baseline="0" dirty="0" smtClean="0">
                        <a:ln>
                          <a:noFill/>
                        </a:ln>
                        <a:solidFill>
                          <a:schemeClr val="tx1">
                            <a:lumMod val="75000"/>
                            <a:lumOff val="25000"/>
                          </a:schemeClr>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04358">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208717">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600" b="1" i="0" u="none" strike="noStrike" cap="none" normalizeH="0" baseline="0" dirty="0" smtClean="0">
                          <a:ln>
                            <a:noFill/>
                          </a:ln>
                          <a:solidFill>
                            <a:schemeClr val="bg1"/>
                          </a:solidFill>
                          <a:effectLst/>
                          <a:latin typeface="Arial" charset="0"/>
                          <a:ea typeface="MS PGothic" pitchFamily="34" charset="-128"/>
                        </a:rPr>
                        <a:t>Advanced Fraud Protection</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00B2EE"/>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04358">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gridSpan="4">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305248">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0" u="none" strike="noStrike" cap="none" normalizeH="0" baseline="0" dirty="0" smtClean="0">
                        <a:ln>
                          <a:noFill/>
                        </a:ln>
                        <a:solidFill>
                          <a:schemeClr val="accent5"/>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600" b="1" i="0" u="none" strike="noStrike" cap="none" normalizeH="0" baseline="0" dirty="0" smtClean="0">
                          <a:ln>
                            <a:noFill/>
                          </a:ln>
                          <a:solidFill>
                            <a:srgbClr val="FFFFFF"/>
                          </a:solidFill>
                          <a:effectLst/>
                          <a:latin typeface="Arial" charset="0"/>
                          <a:ea typeface="MS PGothic" pitchFamily="34" charset="-128"/>
                        </a:rPr>
                        <a:t>People</a:t>
                      </a:r>
                      <a:endParaRPr kumimoji="0" lang="en-US" sz="16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336699"/>
                    </a:solidFill>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600" b="1" i="0" u="none" strike="noStrike" cap="none" normalizeH="0" baseline="0" dirty="0" smtClean="0">
                          <a:ln>
                            <a:noFill/>
                          </a:ln>
                          <a:solidFill>
                            <a:srgbClr val="FFFFFF"/>
                          </a:solidFill>
                          <a:effectLst/>
                          <a:latin typeface="Arial" charset="0"/>
                          <a:ea typeface="MS PGothic" pitchFamily="34" charset="-128"/>
                        </a:rPr>
                        <a:t>Data</a:t>
                      </a:r>
                      <a:endParaRPr kumimoji="0" lang="en-US" sz="16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0099CC"/>
                    </a:solidFill>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600" b="1" i="0" u="none" strike="noStrike" cap="none" normalizeH="0" baseline="0" dirty="0" smtClean="0">
                          <a:ln>
                            <a:noFill/>
                          </a:ln>
                          <a:solidFill>
                            <a:srgbClr val="FFFFFF"/>
                          </a:solidFill>
                          <a:effectLst/>
                          <a:latin typeface="Arial" charset="0"/>
                          <a:ea typeface="MS PGothic" pitchFamily="34" charset="-128"/>
                        </a:rPr>
                        <a:t>Applications</a:t>
                      </a:r>
                      <a:endParaRPr kumimoji="0" lang="en-US" sz="16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600" b="1" i="0" u="none" strike="noStrike" cap="none" normalizeH="0" baseline="0" dirty="0" smtClean="0">
                          <a:ln>
                            <a:noFill/>
                          </a:ln>
                          <a:solidFill>
                            <a:srgbClr val="FFFFFF"/>
                          </a:solidFill>
                          <a:effectLst/>
                          <a:latin typeface="Arial" charset="0"/>
                          <a:ea typeface="MS PGothic" pitchFamily="34" charset="-128"/>
                        </a:rPr>
                        <a:t>Infrastructure</a:t>
                      </a:r>
                      <a:endParaRPr kumimoji="0" lang="en-US" sz="16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0"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071940">
                <a:tc>
                  <a:txBody>
                    <a:bodyPr/>
                    <a:lstStyle/>
                    <a:p>
                      <a:pPr marL="0" marR="0" lvl="0" indent="0" algn="ctr" defTabSz="457200" rtl="0" eaLnBrk="1" fontAlgn="base" latinLnBrk="0" hangingPunct="1">
                        <a:lnSpc>
                          <a:spcPct val="100000"/>
                        </a:lnSpc>
                        <a:spcBef>
                          <a:spcPts val="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800" b="1" i="1" dirty="0" smtClean="0">
                        <a:solidFill>
                          <a:schemeClr val="bg1"/>
                        </a:solidFill>
                      </a:endParaRPr>
                    </a:p>
                  </a:txBody>
                  <a:tcPr marL="0" marR="0" marT="0" marB="0" anchor="ctr" horzOverflow="overflow">
                    <a:lnL w="28575"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204970"/>
                    </a:solidFill>
                  </a:tcPr>
                </a:tc>
                <a:tc>
                  <a:txBody>
                    <a:bodyPr/>
                    <a:lstStyle/>
                    <a:p>
                      <a:pPr marL="0" marR="0" lvl="0" indent="0" algn="ctr" defTabSz="457200" rtl="0" eaLnBrk="1" fontAlgn="base" latinLnBrk="0" hangingPunct="1">
                        <a:lnSpc>
                          <a:spcPts val="1300"/>
                        </a:lnSpc>
                        <a:spcBef>
                          <a:spcPts val="60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Identity governance</a:t>
                      </a:r>
                    </a:p>
                    <a:p>
                      <a:pPr marL="0" marR="0" lvl="0" indent="0" algn="ctr" defTabSz="457200" rtl="0" eaLnBrk="1" fontAlgn="base" latinLnBrk="0" hangingPunct="1">
                        <a:lnSpc>
                          <a:spcPts val="1300"/>
                        </a:lnSpc>
                        <a:spcBef>
                          <a:spcPts val="60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Fine-grained entitlements</a:t>
                      </a:r>
                    </a:p>
                    <a:p>
                      <a:pPr marL="0" marR="0" lvl="0" indent="0" algn="ctr" defTabSz="457200" rtl="0" eaLnBrk="1" fontAlgn="base" latinLnBrk="0" hangingPunct="1">
                        <a:lnSpc>
                          <a:spcPts val="1300"/>
                        </a:lnSpc>
                        <a:spcBef>
                          <a:spcPts val="600"/>
                        </a:spcBef>
                        <a:spcAft>
                          <a:spcPct val="0"/>
                        </a:spcAft>
                        <a:buClr>
                          <a:schemeClr val="tx1"/>
                        </a:buClr>
                        <a:buSzTx/>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Privileged user management</a:t>
                      </a:r>
                    </a:p>
                  </a:txBody>
                  <a:tcPr marL="91441" marR="91441" marT="137219" marB="137219" anchor="ctr" horzOverflow="overflow">
                    <a:lnL w="6350" cap="flat" cmpd="sng" algn="ctr">
                      <a:no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Data governance</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Encryption key management</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Fraud detection</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Hybrid scanning </a:t>
                      </a:r>
                      <a:b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b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and correlation</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Multi-faceted</a:t>
                      </a:r>
                      <a:b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b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network protection</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Anomaly detection</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Hardened </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0" i="0" u="none" strike="noStrike" cap="none" normalizeH="0" baseline="0" dirty="0" smtClean="0">
                        <a:ln>
                          <a:noFill/>
                        </a:ln>
                        <a:solidFill>
                          <a:schemeClr val="tx1">
                            <a:lumMod val="85000"/>
                            <a:lumOff val="15000"/>
                          </a:schemeClr>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204970"/>
                    </a:solidFill>
                  </a:tcPr>
                </a:tc>
              </a:tr>
              <a:tr h="1071940">
                <a:tc>
                  <a:txBody>
                    <a:bodyPr/>
                    <a:lstStyle/>
                    <a:p>
                      <a:pPr marL="0" marR="0" lvl="0" indent="0" algn="ctr" defTabSz="457200" rtl="0" eaLnBrk="1" fontAlgn="base" latinLnBrk="0" hangingPunct="1">
                        <a:lnSpc>
                          <a:spcPct val="100000"/>
                        </a:lnSpc>
                        <a:spcBef>
                          <a:spcPts val="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1" i="1"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User provisioning</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Access management</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Strong authentication</a:t>
                      </a:r>
                    </a:p>
                  </a:txBody>
                  <a:tcPr marL="91441" marR="91441" marT="137219" marB="137219" anchor="ctr" horzOverflow="overflow">
                    <a:lnL w="1270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Data masking / redaction</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Database activity monitoring</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Data loss prevention</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Web application protection</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Source code scanning</a:t>
                      </a:r>
                    </a:p>
                  </a:txBody>
                  <a:tcPr marL="45720" marR="45720" marT="137178" marB="137178"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Virtualization security</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Asset management</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rPr>
                        <a:t>Endpoint / network security management</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0" i="0" u="none" strike="noStrike" kern="1200" cap="none" normalizeH="0" baseline="0" dirty="0" smtClean="0">
                        <a:ln>
                          <a:noFill/>
                        </a:ln>
                        <a:solidFill>
                          <a:schemeClr val="tx1">
                            <a:lumMod val="85000"/>
                            <a:lumOff val="15000"/>
                          </a:schemeClr>
                        </a:solidFill>
                        <a:effectLst/>
                        <a:latin typeface="Arial" charset="0"/>
                        <a:ea typeface="MS PGothic" pitchFamily="34" charset="-128"/>
                        <a:cs typeface="+mn-cs"/>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204970"/>
                    </a:solidFill>
                  </a:tcPr>
                </a:tc>
              </a:tr>
              <a:tr h="789302">
                <a:tc>
                  <a:txBody>
                    <a:bodyPr/>
                    <a:lstStyle/>
                    <a:p>
                      <a:pPr marL="0" marR="0" lvl="0" indent="0" algn="ctr" defTabSz="457200" rtl="0" eaLnBrk="1" fontAlgn="base" latinLnBrk="0" hangingPunct="1">
                        <a:lnSpc>
                          <a:spcPct val="100000"/>
                        </a:lnSpc>
                        <a:spcBef>
                          <a:spcPts val="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sz="800" b="1" i="1" u="none" strike="noStrike" cap="none" normalizeH="0" baseline="0" dirty="0" smtClean="0">
                        <a:ln>
                          <a:noFill/>
                        </a:ln>
                        <a:solidFill>
                          <a:schemeClr val="bg1"/>
                        </a:solidFill>
                        <a:effectLst/>
                        <a:latin typeface="Arial" charset="0"/>
                        <a:ea typeface="MS PGothic" pitchFamily="34" charset="-128"/>
                      </a:endParaRPr>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Directory</a:t>
                      </a:r>
                      <a:b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b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management</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Encryption</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Database access control</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Application</a:t>
                      </a:r>
                      <a:b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b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scanning</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Perimeter security</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Host security</a:t>
                      </a:r>
                    </a:p>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0" i="0" u="none" strike="noStrike" cap="none" normalizeH="0" baseline="0" dirty="0" smtClean="0">
                          <a:ln>
                            <a:noFill/>
                          </a:ln>
                          <a:solidFill>
                            <a:schemeClr val="tx1">
                              <a:lumMod val="85000"/>
                              <a:lumOff val="15000"/>
                            </a:schemeClr>
                          </a:solidFill>
                          <a:effectLst/>
                          <a:latin typeface="Arial" charset="0"/>
                          <a:ea typeface="MS PGothic" pitchFamily="34" charset="-128"/>
                        </a:rPr>
                        <a:t>Anti-virus</a:t>
                      </a:r>
                    </a:p>
                  </a:txBody>
                  <a:tcPr marL="91441" marR="91441" marT="137219" marB="137219" anchor="ctr" horzOverflow="overflow">
                    <a:lnL w="6350"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457200" rtl="0" eaLnBrk="1" fontAlgn="base" latinLnBrk="0" hangingPunct="1">
                        <a:lnSpc>
                          <a:spcPts val="1300"/>
                        </a:lnSpc>
                        <a:spcBef>
                          <a:spcPts val="60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800" b="0" i="0" u="none" strike="noStrike" cap="none" normalizeH="0" baseline="0" dirty="0" smtClean="0">
                        <a:ln>
                          <a:noFill/>
                        </a:ln>
                        <a:solidFill>
                          <a:schemeClr val="tx1">
                            <a:lumMod val="85000"/>
                            <a:lumOff val="15000"/>
                          </a:schemeClr>
                        </a:solidFill>
                        <a:effectLst/>
                        <a:latin typeface="Arial" charset="0"/>
                        <a:ea typeface="MS PGothic" pitchFamily="34" charset="-128"/>
                      </a:endParaRPr>
                    </a:p>
                  </a:txBody>
                  <a:tcPr marL="0" marR="0" marT="0" marB="0" anchor="ctr" horzOverflow="overflow">
                    <a:lnL w="635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204970"/>
                    </a:solidFill>
                  </a:tcPr>
                </a:tc>
              </a:tr>
              <a:tr h="104358">
                <a:tc>
                  <a:txBody>
                    <a:bodyPr/>
                    <a:lstStyle/>
                    <a:p>
                      <a:endParaRPr lang="en-US" sz="800" dirty="0"/>
                    </a:p>
                  </a:txBody>
                  <a:tcPr marL="0" marR="0" marT="0" marB="0" anchor="ctr" horzOverflow="overflow">
                    <a:lnL w="28575" cap="flat" cmpd="sng" algn="ctr">
                      <a:solidFill>
                        <a:schemeClr val="accent5"/>
                      </a:solid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a:noFill/>
                    </a:lnTlToBr>
                    <a:lnBlToTr>
                      <a:noFill/>
                    </a:lnBlToTr>
                    <a:solidFill>
                      <a:srgbClr val="204970"/>
                    </a:solidFill>
                  </a:tcPr>
                </a:tc>
                <a:tc>
                  <a:txBody>
                    <a:bodyPr/>
                    <a:lstStyle/>
                    <a:p>
                      <a:endParaRPr lang="en-US" sz="800" dirty="0"/>
                    </a:p>
                  </a:txBody>
                  <a:tcPr marL="0" marR="0" marT="0" marB="0" anchor="ctr" horzOverflow="overflow">
                    <a:lnL w="635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a:noFill/>
                    </a:lnTlToBr>
                    <a:lnBlToTr>
                      <a:noFill/>
                    </a:lnBlToTr>
                    <a:solidFill>
                      <a:srgbClr val="204970"/>
                    </a:solidFill>
                  </a:tcPr>
                </a:tc>
                <a:tc>
                  <a:txBody>
                    <a:bodyPr/>
                    <a:lstStyle/>
                    <a:p>
                      <a:endParaRPr lang="en-US" sz="800" dirty="0"/>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a:noFill/>
                    </a:lnTlToBr>
                    <a:lnBlToTr>
                      <a:noFill/>
                    </a:lnBlToTr>
                    <a:solidFill>
                      <a:srgbClr val="204970"/>
                    </a:solidFill>
                  </a:tcPr>
                </a:tc>
                <a:tc>
                  <a:txBody>
                    <a:bodyPr/>
                    <a:lstStyle/>
                    <a:p>
                      <a:endParaRPr lang="en-US" sz="800"/>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a:noFill/>
                    </a:lnTlToBr>
                    <a:lnBlToTr>
                      <a:noFill/>
                    </a:lnBlToTr>
                    <a:solidFill>
                      <a:srgbClr val="204970"/>
                    </a:solidFill>
                  </a:tcPr>
                </a:tc>
                <a:tc>
                  <a:txBody>
                    <a:bodyPr/>
                    <a:lstStyle/>
                    <a:p>
                      <a:endParaRPr lang="en-US" sz="800"/>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a:noFill/>
                    </a:lnTlToBr>
                    <a:lnBlToTr>
                      <a:noFill/>
                    </a:lnBlToTr>
                    <a:solidFill>
                      <a:srgbClr val="204970"/>
                    </a:solidFill>
                  </a:tcPr>
                </a:tc>
                <a:tc>
                  <a:txBody>
                    <a:bodyPr/>
                    <a:lstStyle/>
                    <a:p>
                      <a:endParaRPr lang="en-US" sz="800" dirty="0"/>
                    </a:p>
                  </a:txBody>
                  <a:tcPr marL="0" marR="0" marT="0" marB="0" anchor="ctr" horzOverflow="overflow">
                    <a:lnL w="12700" cap="flat" cmpd="sng" algn="ctr">
                      <a:noFill/>
                      <a:prstDash val="solid"/>
                      <a:round/>
                      <a:headEnd type="none" w="med" len="med"/>
                      <a:tailEnd type="none" w="med" len="med"/>
                    </a:lnL>
                    <a:lnR w="28575" cap="flat" cmpd="sng" algn="ctr">
                      <a:solidFill>
                        <a:schemeClr val="accent5"/>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5"/>
                      </a:solidFill>
                      <a:prstDash val="solid"/>
                      <a:round/>
                      <a:headEnd type="none" w="med" len="med"/>
                      <a:tailEnd type="none" w="med" len="med"/>
                    </a:lnB>
                    <a:lnTlToBr>
                      <a:noFill/>
                    </a:lnTlToBr>
                    <a:lnBlToTr>
                      <a:noFill/>
                    </a:lnBlToTr>
                    <a:solidFill>
                      <a:srgbClr val="204970"/>
                    </a:solidFill>
                  </a:tcPr>
                </a:tc>
              </a:tr>
            </a:tbl>
          </a:graphicData>
        </a:graphic>
      </p:graphicFrame>
      <p:sp>
        <p:nvSpPr>
          <p:cNvPr id="53318" name="TextBox 2"/>
          <p:cNvSpPr txBox="1">
            <a:spLocks noChangeArrowheads="1"/>
          </p:cNvSpPr>
          <p:nvPr/>
        </p:nvSpPr>
        <p:spPr bwMode="auto">
          <a:xfrm>
            <a:off x="1609725" y="3517900"/>
            <a:ext cx="9144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gn="ctr" eaLnBrk="1" fontAlgn="base" hangingPunct="1">
              <a:spcBef>
                <a:spcPct val="0"/>
              </a:spcBef>
              <a:spcAft>
                <a:spcPct val="0"/>
              </a:spcAft>
            </a:pPr>
            <a:r>
              <a:rPr lang="en-US" sz="900" b="1">
                <a:solidFill>
                  <a:srgbClr val="000000"/>
                </a:solidFill>
                <a:cs typeface="Arial" pitchFamily="34" charset="0"/>
              </a:rPr>
              <a:t>Optimized</a:t>
            </a:r>
            <a:endParaRPr lang="en-US" sz="900">
              <a:solidFill>
                <a:srgbClr val="000000"/>
              </a:solidFill>
              <a:cs typeface="Arial" pitchFamily="34" charset="0"/>
            </a:endParaRPr>
          </a:p>
        </p:txBody>
      </p:sp>
      <p:sp>
        <p:nvSpPr>
          <p:cNvPr id="53319" name="TextBox 7"/>
          <p:cNvSpPr txBox="1">
            <a:spLocks noChangeArrowheads="1"/>
          </p:cNvSpPr>
          <p:nvPr/>
        </p:nvSpPr>
        <p:spPr bwMode="auto">
          <a:xfrm>
            <a:off x="1609725" y="4681538"/>
            <a:ext cx="9144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gn="ctr" eaLnBrk="1" fontAlgn="base" hangingPunct="1">
              <a:spcBef>
                <a:spcPct val="0"/>
              </a:spcBef>
              <a:spcAft>
                <a:spcPct val="0"/>
              </a:spcAft>
            </a:pPr>
            <a:r>
              <a:rPr lang="en-US" sz="900" b="1">
                <a:solidFill>
                  <a:srgbClr val="000000"/>
                </a:solidFill>
                <a:cs typeface="Arial" pitchFamily="34" charset="0"/>
              </a:rPr>
              <a:t>Proficient</a:t>
            </a:r>
            <a:endParaRPr lang="en-US" sz="900">
              <a:solidFill>
                <a:srgbClr val="000000"/>
              </a:solidFill>
              <a:cs typeface="Arial" pitchFamily="34" charset="0"/>
            </a:endParaRPr>
          </a:p>
        </p:txBody>
      </p:sp>
      <p:sp>
        <p:nvSpPr>
          <p:cNvPr id="53320" name="TextBox 8"/>
          <p:cNvSpPr txBox="1">
            <a:spLocks noChangeArrowheads="1"/>
          </p:cNvSpPr>
          <p:nvPr/>
        </p:nvSpPr>
        <p:spPr bwMode="auto">
          <a:xfrm>
            <a:off x="1609725" y="5824538"/>
            <a:ext cx="9144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eaLnBrk="0" hangingPunct="0">
              <a:defRPr sz="1200">
                <a:solidFill>
                  <a:schemeClr val="tx1"/>
                </a:solidFill>
                <a:latin typeface="Arial" pitchFamily="34" charset="0"/>
                <a:ea typeface="MS PGothic" pitchFamily="34" charset="-128"/>
              </a:defRPr>
            </a:lvl1pPr>
            <a:lvl2pPr marL="742950" indent="-285750" eaLnBrk="0" hangingPunct="0">
              <a:defRPr sz="1200">
                <a:solidFill>
                  <a:schemeClr val="tx1"/>
                </a:solidFill>
                <a:latin typeface="Arial" pitchFamily="34" charset="0"/>
                <a:ea typeface="MS PGothic" pitchFamily="34" charset="-128"/>
              </a:defRPr>
            </a:lvl2pPr>
            <a:lvl3pPr marL="1143000" indent="-228600" eaLnBrk="0" hangingPunct="0">
              <a:defRPr sz="1200">
                <a:solidFill>
                  <a:schemeClr val="tx1"/>
                </a:solidFill>
                <a:latin typeface="Arial" pitchFamily="34" charset="0"/>
                <a:ea typeface="MS PGothic" pitchFamily="34" charset="-128"/>
              </a:defRPr>
            </a:lvl3pPr>
            <a:lvl4pPr marL="1600200" indent="-228600" eaLnBrk="0" hangingPunct="0">
              <a:defRPr sz="1200">
                <a:solidFill>
                  <a:schemeClr val="tx1"/>
                </a:solidFill>
                <a:latin typeface="Arial" pitchFamily="34" charset="0"/>
                <a:ea typeface="MS PGothic" pitchFamily="34" charset="-128"/>
              </a:defRPr>
            </a:lvl4pPr>
            <a:lvl5pPr marL="2057400" indent="-228600" eaLnBrk="0" hangingPunct="0">
              <a:defRPr sz="12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12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12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12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1200">
                <a:solidFill>
                  <a:schemeClr val="tx1"/>
                </a:solidFill>
                <a:latin typeface="Arial" pitchFamily="34" charset="0"/>
                <a:ea typeface="MS PGothic" pitchFamily="34" charset="-128"/>
              </a:defRPr>
            </a:lvl9pPr>
          </a:lstStyle>
          <a:p>
            <a:pPr algn="ctr" eaLnBrk="1" fontAlgn="base" hangingPunct="1">
              <a:spcBef>
                <a:spcPct val="0"/>
              </a:spcBef>
              <a:spcAft>
                <a:spcPct val="0"/>
              </a:spcAft>
            </a:pPr>
            <a:r>
              <a:rPr lang="en-US" sz="900" b="1">
                <a:solidFill>
                  <a:srgbClr val="000000"/>
                </a:solidFill>
                <a:cs typeface="Arial" pitchFamily="34" charset="0"/>
              </a:rPr>
              <a:t>Basic</a:t>
            </a:r>
            <a:endParaRPr lang="en-US" sz="900">
              <a:solidFill>
                <a:srgbClr val="000000"/>
              </a:solidFill>
              <a:cs typeface="Arial" pitchFamily="34" charset="0"/>
            </a:endParaRPr>
          </a:p>
        </p:txBody>
      </p:sp>
    </p:spTree>
    <p:extLst>
      <p:ext uri="{BB962C8B-B14F-4D97-AF65-F5344CB8AC3E}">
        <p14:creationId xmlns:p14="http://schemas.microsoft.com/office/powerpoint/2010/main" val="341049984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28058" y="563110"/>
            <a:ext cx="9720942" cy="5673725"/>
          </a:xfrm>
        </p:spPr>
        <p:txBody>
          <a:bodyPr>
            <a:normAutofit/>
          </a:bodyPr>
          <a:lstStyle/>
          <a:p>
            <a:r>
              <a:rPr lang="en-US" dirty="0" smtClean="0"/>
              <a:t>NIST (National Institute of Standards and Technology) Handy Resources</a:t>
            </a:r>
            <a:br>
              <a:rPr lang="en-US" dirty="0" smtClean="0"/>
            </a:br>
            <a:r>
              <a:rPr lang="en-US" dirty="0" smtClean="0"/>
              <a:t/>
            </a:r>
            <a:br>
              <a:rPr lang="en-US" dirty="0" smtClean="0"/>
            </a:br>
            <a:r>
              <a:rPr lang="en-US" sz="3200" dirty="0" smtClean="0"/>
              <a:t>1. NIST Special Publication 800-53 “Security and Privacy Controls for Federal Information Systems and Organizations” </a:t>
            </a:r>
            <a:br>
              <a:rPr lang="en-US" sz="3200" dirty="0" smtClean="0"/>
            </a:br>
            <a:r>
              <a:rPr lang="en-US" sz="3200" dirty="0"/>
              <a:t/>
            </a:r>
            <a:br>
              <a:rPr lang="en-US" sz="3200" dirty="0"/>
            </a:br>
            <a:r>
              <a:rPr lang="en-US" sz="3200" dirty="0" smtClean="0"/>
              <a:t>2. NIST Cybersecurity Framework “Framework for improving critical infrastructure cybersecurity” </a:t>
            </a:r>
            <a:endParaRPr lang="en-US" sz="3200" dirty="0"/>
          </a:p>
        </p:txBody>
      </p:sp>
    </p:spTree>
    <p:extLst>
      <p:ext uri="{BB962C8B-B14F-4D97-AF65-F5344CB8AC3E}">
        <p14:creationId xmlns:p14="http://schemas.microsoft.com/office/powerpoint/2010/main" val="2452917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92728" y="269649"/>
            <a:ext cx="8806543" cy="396875"/>
          </a:xfrm>
        </p:spPr>
        <p:txBody>
          <a:bodyPr>
            <a:normAutofit fontScale="90000"/>
          </a:bodyPr>
          <a:lstStyle/>
          <a:p>
            <a:r>
              <a:rPr lang="en-US" dirty="0" smtClean="0"/>
              <a:t>Map your Security to the NIST Framework </a:t>
            </a:r>
            <a:endParaRPr lang="en-US" dirty="0"/>
          </a:p>
        </p:txBody>
      </p:sp>
      <p:pic>
        <p:nvPicPr>
          <p:cNvPr id="3" name="Picture 2"/>
          <p:cNvPicPr>
            <a:picLocks noChangeAspect="1"/>
          </p:cNvPicPr>
          <p:nvPr/>
        </p:nvPicPr>
        <p:blipFill>
          <a:blip r:embed="rId2"/>
          <a:stretch>
            <a:fillRect/>
          </a:stretch>
        </p:blipFill>
        <p:spPr>
          <a:xfrm>
            <a:off x="1536700" y="1077200"/>
            <a:ext cx="9118600" cy="5029200"/>
          </a:xfrm>
          <a:prstGeom prst="rect">
            <a:avLst/>
          </a:prstGeom>
        </p:spPr>
      </p:pic>
    </p:spTree>
    <p:extLst>
      <p:ext uri="{BB962C8B-B14F-4D97-AF65-F5344CB8AC3E}">
        <p14:creationId xmlns:p14="http://schemas.microsoft.com/office/powerpoint/2010/main" val="2360466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74371" y="356734"/>
            <a:ext cx="8893629" cy="396875"/>
          </a:xfrm>
        </p:spPr>
        <p:txBody>
          <a:bodyPr>
            <a:normAutofit fontScale="90000"/>
          </a:bodyPr>
          <a:lstStyle/>
          <a:p>
            <a:r>
              <a:rPr lang="en-US" dirty="0" smtClean="0"/>
              <a:t>Map your Security to the NIST Framework </a:t>
            </a:r>
            <a:endParaRPr lang="en-US" dirty="0"/>
          </a:p>
        </p:txBody>
      </p:sp>
      <p:pic>
        <p:nvPicPr>
          <p:cNvPr id="4" name="Picture 3"/>
          <p:cNvPicPr>
            <a:picLocks noChangeAspect="1"/>
          </p:cNvPicPr>
          <p:nvPr/>
        </p:nvPicPr>
        <p:blipFill>
          <a:blip r:embed="rId2"/>
          <a:stretch>
            <a:fillRect/>
          </a:stretch>
        </p:blipFill>
        <p:spPr>
          <a:xfrm>
            <a:off x="1524000" y="1155701"/>
            <a:ext cx="9144000" cy="4528575"/>
          </a:xfrm>
          <a:prstGeom prst="rect">
            <a:avLst/>
          </a:prstGeom>
        </p:spPr>
      </p:pic>
    </p:spTree>
    <p:extLst>
      <p:ext uri="{BB962C8B-B14F-4D97-AF65-F5344CB8AC3E}">
        <p14:creationId xmlns:p14="http://schemas.microsoft.com/office/powerpoint/2010/main" val="2294234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13"/>
          <p:cNvGrpSpPr>
            <a:grpSpLocks/>
          </p:cNvGrpSpPr>
          <p:nvPr/>
        </p:nvGrpSpPr>
        <p:grpSpPr bwMode="auto">
          <a:xfrm>
            <a:off x="2020888" y="1357314"/>
            <a:ext cx="2832100" cy="2981325"/>
            <a:chOff x="780949" y="1220038"/>
            <a:chExt cx="2832238" cy="2981354"/>
          </a:xfrm>
        </p:grpSpPr>
        <p:pic>
          <p:nvPicPr>
            <p:cNvPr id="69671" name="Picture 31"/>
            <p:cNvPicPr>
              <a:picLocks noChangeAspect="1"/>
            </p:cNvPicPr>
            <p:nvPr/>
          </p:nvPicPr>
          <p:blipFill>
            <a:blip r:embed="rId3">
              <a:extLst>
                <a:ext uri="{28A0092B-C50C-407E-A947-70E740481C1C}">
                  <a14:useLocalDpi xmlns:a14="http://schemas.microsoft.com/office/drawing/2010/main" val="0"/>
                </a:ext>
              </a:extLst>
            </a:blip>
            <a:srcRect l="-117" t="1149" r="1659" b="2162"/>
            <a:stretch>
              <a:fillRect/>
            </a:stretch>
          </p:blipFill>
          <p:spPr bwMode="auto">
            <a:xfrm>
              <a:off x="780949" y="2706374"/>
              <a:ext cx="2832238" cy="14950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9672"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9920" y="2484449"/>
              <a:ext cx="2364347" cy="423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7"/>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05000" y="1220038"/>
              <a:ext cx="1521333" cy="1465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9635" name="Group 32"/>
          <p:cNvGrpSpPr>
            <a:grpSpLocks/>
          </p:cNvGrpSpPr>
          <p:nvPr/>
        </p:nvGrpSpPr>
        <p:grpSpPr bwMode="auto">
          <a:xfrm flipH="1">
            <a:off x="1598614" y="1338263"/>
            <a:ext cx="8529637" cy="3473450"/>
            <a:chOff x="-66922" y="2006221"/>
            <a:chExt cx="8671827" cy="3473355"/>
          </a:xfrm>
        </p:grpSpPr>
        <p:pic>
          <p:nvPicPr>
            <p:cNvPr id="69669" name="Picture 33"/>
            <p:cNvPicPr>
              <a:picLocks noChangeAspect="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flipH="1">
              <a:off x="-66922" y="2006221"/>
              <a:ext cx="8671827" cy="347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p:nvPr/>
          </p:nvSpPr>
          <p:spPr>
            <a:xfrm>
              <a:off x="347866" y="4387406"/>
              <a:ext cx="7945544" cy="761979"/>
            </a:xfrm>
            <a:prstGeom prst="rect">
              <a:avLst/>
            </a:prstGeom>
            <a:gradFill flip="none" rotWithShape="1">
              <a:gsLst>
                <a:gs pos="0">
                  <a:sysClr val="window" lastClr="FFFFFF"/>
                </a:gs>
                <a:gs pos="100000">
                  <a:srgbClr val="00B050">
                    <a:tint val="23500"/>
                    <a:satMod val="160000"/>
                    <a:alpha val="0"/>
                  </a:srgbClr>
                </a:gs>
              </a:gsLst>
              <a:lin ang="16200000" scaled="1"/>
              <a:tileRect/>
            </a:gradFill>
            <a:ln w="38100" cap="flat" cmpd="sng" algn="ctr">
              <a:no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grpSp>
      <p:sp>
        <p:nvSpPr>
          <p:cNvPr id="5" name="Title 4"/>
          <p:cNvSpPr>
            <a:spLocks noGrp="1"/>
          </p:cNvSpPr>
          <p:nvPr>
            <p:ph type="title" idx="4294967295"/>
          </p:nvPr>
        </p:nvSpPr>
        <p:spPr>
          <a:xfrm>
            <a:off x="1179512" y="312386"/>
            <a:ext cx="10001251" cy="898966"/>
          </a:xfrm>
        </p:spPr>
        <p:txBody>
          <a:bodyPr>
            <a:normAutofit/>
          </a:bodyPr>
          <a:lstStyle/>
          <a:p>
            <a:pPr eaLnBrk="1" hangingPunct="1">
              <a:defRPr/>
            </a:pPr>
            <a:r>
              <a:rPr lang="en-US" sz="3200" dirty="0" smtClean="0">
                <a:ea typeface="MS PGothic" pitchFamily="34" charset="-128"/>
              </a:rPr>
              <a:t>CISOs face a shortage of skills, lack of metrics and strategy</a:t>
            </a:r>
            <a:endParaRPr lang="en-US" sz="3200" dirty="0">
              <a:ea typeface="MS PGothic" pitchFamily="34" charset="-128"/>
            </a:endParaRPr>
          </a:p>
        </p:txBody>
      </p:sp>
      <p:sp>
        <p:nvSpPr>
          <p:cNvPr id="59" name="Rectangle 58"/>
          <p:cNvSpPr/>
          <p:nvPr/>
        </p:nvSpPr>
        <p:spPr bwMode="auto">
          <a:xfrm>
            <a:off x="1606550" y="4387324"/>
            <a:ext cx="8978900" cy="2030406"/>
          </a:xfrm>
          <a:prstGeom prst="rect">
            <a:avLst/>
          </a:prstGeom>
          <a:solidFill>
            <a:schemeClr val="bg1"/>
          </a:solidFill>
          <a:ln w="12700">
            <a:noFill/>
          </a:ln>
          <a:effectLst>
            <a:innerShdw blurRad="114300">
              <a:schemeClr val="bg1">
                <a:lumMod val="65000"/>
              </a:schemeClr>
            </a:innerShdw>
          </a:effectLst>
          <a:extLst/>
        </p:spPr>
        <p:txBody>
          <a:bodyPr/>
          <a:lstStyle/>
          <a:p>
            <a:pPr>
              <a:defRPr/>
            </a:pPr>
            <a:endParaRPr lang="en-US" sz="1400" kern="0" dirty="0">
              <a:solidFill>
                <a:srgbClr val="000000"/>
              </a:solidFill>
              <a:latin typeface="Arial" pitchFamily="34" charset="0"/>
              <a:cs typeface="Arial" pitchFamily="34" charset="0"/>
            </a:endParaRPr>
          </a:p>
        </p:txBody>
      </p:sp>
      <p:grpSp>
        <p:nvGrpSpPr>
          <p:cNvPr id="69640" name="Group 9"/>
          <p:cNvGrpSpPr>
            <a:grpSpLocks/>
          </p:cNvGrpSpPr>
          <p:nvPr/>
        </p:nvGrpSpPr>
        <p:grpSpPr bwMode="auto">
          <a:xfrm>
            <a:off x="8013700" y="4676776"/>
            <a:ext cx="1733550" cy="739775"/>
            <a:chOff x="6440119" y="4470539"/>
            <a:chExt cx="1733482" cy="739611"/>
          </a:xfrm>
        </p:grpSpPr>
        <p:pic>
          <p:nvPicPr>
            <p:cNvPr id="6966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12844" y="4601094"/>
              <a:ext cx="660757" cy="455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6440119" y="4470539"/>
              <a:ext cx="1141368" cy="739611"/>
            </a:xfrm>
            <a:prstGeom prst="rect">
              <a:avLst/>
            </a:prstGeom>
            <a:noFill/>
          </p:spPr>
          <p:txBody>
            <a:bodyPr wrap="none" lIns="0" tIns="0" rIns="0" bIns="0" anchor="ctr"/>
            <a:lstStyle>
              <a:defPPr>
                <a:defRPr lang="en-US"/>
              </a:defPPr>
              <a:lvl1pPr algn="ctr">
                <a:defRPr sz="7200" b="1" kern="2000" spc="-300">
                  <a:solidFill>
                    <a:srgbClr val="C00000"/>
                  </a:solidFill>
                  <a:latin typeface="Arial"/>
                </a:defRPr>
              </a:lvl1pPr>
            </a:lstStyle>
            <a:p>
              <a:pPr>
                <a:defRPr/>
              </a:pPr>
              <a:r>
                <a:rPr lang="en-US" sz="4400" dirty="0">
                  <a:cs typeface="Arial" pitchFamily="34" charset="0"/>
                </a:rPr>
                <a:t>83</a:t>
              </a:r>
              <a:r>
                <a:rPr lang="en-US" sz="4400" baseline="30000" dirty="0">
                  <a:cs typeface="Arial" pitchFamily="34" charset="0"/>
                </a:rPr>
                <a:t>%</a:t>
              </a:r>
            </a:p>
          </p:txBody>
        </p:sp>
      </p:grpSp>
      <p:sp>
        <p:nvSpPr>
          <p:cNvPr id="42" name="TextBox 41"/>
          <p:cNvSpPr txBox="1"/>
          <p:nvPr/>
        </p:nvSpPr>
        <p:spPr>
          <a:xfrm>
            <a:off x="7258050" y="5289550"/>
            <a:ext cx="3244850" cy="800100"/>
          </a:xfrm>
          <a:prstGeom prst="rect">
            <a:avLst/>
          </a:prstGeom>
          <a:noFill/>
        </p:spPr>
        <p:txBody>
          <a:bodyPr>
            <a:spAutoFit/>
          </a:bodyPr>
          <a:lstStyle/>
          <a:p>
            <a:pPr algn="ctr" defTabSz="913972">
              <a:spcBef>
                <a:spcPts val="600"/>
              </a:spcBef>
              <a:defRPr/>
            </a:pPr>
            <a:r>
              <a:rPr lang="en-US" sz="1600" spc="-30" dirty="0">
                <a:solidFill>
                  <a:srgbClr val="000000">
                    <a:lumMod val="75000"/>
                    <a:lumOff val="25000"/>
                  </a:srgbClr>
                </a:solidFill>
                <a:latin typeface="Arial"/>
                <a:cs typeface="Arial" pitchFamily="34" charset="0"/>
              </a:rPr>
              <a:t>of enterprises have difficulty finding</a:t>
            </a:r>
            <a:br>
              <a:rPr lang="en-US" sz="1600" spc="-30" dirty="0">
                <a:solidFill>
                  <a:srgbClr val="000000">
                    <a:lumMod val="75000"/>
                    <a:lumOff val="25000"/>
                  </a:srgbClr>
                </a:solidFill>
                <a:latin typeface="Arial"/>
                <a:cs typeface="Arial" pitchFamily="34" charset="0"/>
              </a:rPr>
            </a:br>
            <a:r>
              <a:rPr lang="en-US" sz="1600" spc="-30" dirty="0">
                <a:solidFill>
                  <a:srgbClr val="000000">
                    <a:lumMod val="75000"/>
                    <a:lumOff val="25000"/>
                  </a:srgbClr>
                </a:solidFill>
                <a:latin typeface="Arial"/>
                <a:cs typeface="Arial" pitchFamily="34" charset="0"/>
              </a:rPr>
              <a:t>the </a:t>
            </a:r>
            <a:r>
              <a:rPr lang="en-US" sz="1600" b="1" spc="-30" dirty="0">
                <a:solidFill>
                  <a:srgbClr val="000000">
                    <a:lumMod val="75000"/>
                    <a:lumOff val="25000"/>
                  </a:srgbClr>
                </a:solidFill>
                <a:latin typeface="Arial"/>
                <a:cs typeface="Arial" pitchFamily="34" charset="0"/>
              </a:rPr>
              <a:t>security skills </a:t>
            </a:r>
            <a:r>
              <a:rPr lang="en-US" sz="1600" spc="-30" dirty="0">
                <a:solidFill>
                  <a:srgbClr val="000000">
                    <a:lumMod val="75000"/>
                    <a:lumOff val="25000"/>
                  </a:srgbClr>
                </a:solidFill>
                <a:latin typeface="Arial"/>
                <a:cs typeface="Arial" pitchFamily="34" charset="0"/>
              </a:rPr>
              <a:t>they need</a:t>
            </a:r>
          </a:p>
          <a:p>
            <a:pPr algn="ctr" defTabSz="913972">
              <a:spcBef>
                <a:spcPts val="600"/>
              </a:spcBef>
              <a:defRPr/>
            </a:pPr>
            <a:r>
              <a:rPr lang="en-US" sz="900" i="1" dirty="0">
                <a:solidFill>
                  <a:srgbClr val="000000">
                    <a:lumMod val="75000"/>
                    <a:lumOff val="25000"/>
                  </a:srgbClr>
                </a:solidFill>
                <a:latin typeface="Arial" pitchFamily="34" charset="0"/>
                <a:cs typeface="Arial" pitchFamily="34" charset="0"/>
              </a:rPr>
              <a:t>2012 ESG Research</a:t>
            </a:r>
          </a:p>
        </p:txBody>
      </p:sp>
      <p:grpSp>
        <p:nvGrpSpPr>
          <p:cNvPr id="69642" name="Group 11"/>
          <p:cNvGrpSpPr>
            <a:grpSpLocks/>
          </p:cNvGrpSpPr>
          <p:nvPr/>
        </p:nvGrpSpPr>
        <p:grpSpPr bwMode="auto">
          <a:xfrm>
            <a:off x="4435475" y="4676776"/>
            <a:ext cx="3295650" cy="1412875"/>
            <a:chOff x="2910773" y="4470539"/>
            <a:chExt cx="3295705" cy="1412656"/>
          </a:xfrm>
        </p:grpSpPr>
        <p:sp>
          <p:nvSpPr>
            <p:cNvPr id="49" name="TextBox 48"/>
            <p:cNvSpPr txBox="1"/>
            <p:nvPr/>
          </p:nvSpPr>
          <p:spPr>
            <a:xfrm>
              <a:off x="2910773" y="5083219"/>
              <a:ext cx="3295705" cy="799976"/>
            </a:xfrm>
            <a:prstGeom prst="rect">
              <a:avLst/>
            </a:prstGeom>
            <a:noFill/>
          </p:spPr>
          <p:txBody>
            <a:bodyPr>
              <a:spAutoFit/>
            </a:bodyPr>
            <a:lstStyle/>
            <a:p>
              <a:pPr algn="ctr" defTabSz="913972">
                <a:spcBef>
                  <a:spcPts val="600"/>
                </a:spcBef>
                <a:defRPr/>
              </a:pPr>
              <a:r>
                <a:rPr lang="en-US" sz="1600" spc="-30" dirty="0">
                  <a:solidFill>
                    <a:srgbClr val="000000">
                      <a:lumMod val="75000"/>
                      <a:lumOff val="25000"/>
                    </a:srgbClr>
                  </a:solidFill>
                  <a:latin typeface="Arial"/>
                  <a:cs typeface="Arial" pitchFamily="34" charset="0"/>
                </a:rPr>
                <a:t>of IT professionals</a:t>
              </a:r>
              <a:br>
                <a:rPr lang="en-US" sz="1600" spc="-30" dirty="0">
                  <a:solidFill>
                    <a:srgbClr val="000000">
                      <a:lumMod val="75000"/>
                      <a:lumOff val="25000"/>
                    </a:srgbClr>
                  </a:solidFill>
                  <a:latin typeface="Arial"/>
                  <a:cs typeface="Arial" pitchFamily="34" charset="0"/>
                </a:rPr>
              </a:br>
              <a:r>
                <a:rPr lang="en-US" sz="1600" spc="-30" dirty="0">
                  <a:solidFill>
                    <a:srgbClr val="000000">
                      <a:lumMod val="75000"/>
                      <a:lumOff val="25000"/>
                    </a:srgbClr>
                  </a:solidFill>
                  <a:latin typeface="Arial"/>
                  <a:cs typeface="Arial" pitchFamily="34" charset="0"/>
                </a:rPr>
                <a:t>have </a:t>
              </a:r>
              <a:r>
                <a:rPr lang="en-US" sz="1600" b="1" spc="-30" dirty="0">
                  <a:solidFill>
                    <a:srgbClr val="000000">
                      <a:lumMod val="75000"/>
                      <a:lumOff val="25000"/>
                    </a:srgbClr>
                  </a:solidFill>
                  <a:latin typeface="Arial"/>
                  <a:cs typeface="Arial" pitchFamily="34" charset="0"/>
                </a:rPr>
                <a:t>no risk strategy</a:t>
              </a:r>
            </a:p>
            <a:p>
              <a:pPr algn="ctr" defTabSz="913972">
                <a:spcBef>
                  <a:spcPts val="600"/>
                </a:spcBef>
                <a:defRPr/>
              </a:pPr>
              <a:r>
                <a:rPr lang="en-US" sz="900" kern="0" dirty="0">
                  <a:solidFill>
                    <a:srgbClr val="000000">
                      <a:lumMod val="75000"/>
                      <a:lumOff val="25000"/>
                    </a:srgbClr>
                  </a:solidFill>
                  <a:latin typeface="Arial" pitchFamily="34" charset="0"/>
                  <a:cs typeface="Arial" pitchFamily="34" charset="0"/>
                </a:rPr>
                <a:t>2013 Global Reputational Risk &amp; IT Study, IBM</a:t>
              </a:r>
              <a:endParaRPr lang="en-US" sz="900" b="1" kern="0" dirty="0">
                <a:solidFill>
                  <a:srgbClr val="000000">
                    <a:lumMod val="75000"/>
                    <a:lumOff val="25000"/>
                  </a:srgbClr>
                </a:solidFill>
                <a:latin typeface="Arial" pitchFamily="34" charset="0"/>
                <a:cs typeface="Arial" pitchFamily="34" charset="0"/>
              </a:endParaRPr>
            </a:p>
          </p:txBody>
        </p:sp>
        <p:grpSp>
          <p:nvGrpSpPr>
            <p:cNvPr id="69664" name="Group 8"/>
            <p:cNvGrpSpPr>
              <a:grpSpLocks/>
            </p:cNvGrpSpPr>
            <p:nvPr/>
          </p:nvGrpSpPr>
          <p:grpSpPr bwMode="auto">
            <a:xfrm>
              <a:off x="3513734" y="4470539"/>
              <a:ext cx="2089782" cy="739611"/>
              <a:chOff x="3745426" y="4470539"/>
              <a:chExt cx="2089782" cy="739611"/>
            </a:xfrm>
          </p:grpSpPr>
          <p:sp>
            <p:nvSpPr>
              <p:cNvPr id="48" name="TextBox 47"/>
              <p:cNvSpPr txBox="1"/>
              <p:nvPr/>
            </p:nvSpPr>
            <p:spPr>
              <a:xfrm>
                <a:off x="3745725" y="4470539"/>
                <a:ext cx="1141432" cy="739660"/>
              </a:xfrm>
              <a:prstGeom prst="rect">
                <a:avLst/>
              </a:prstGeom>
              <a:noFill/>
            </p:spPr>
            <p:txBody>
              <a:bodyPr wrap="none" lIns="0" tIns="0" rIns="0" bIns="0" anchor="ctr"/>
              <a:lstStyle>
                <a:defPPr>
                  <a:defRPr lang="en-US"/>
                </a:defPPr>
                <a:lvl1pPr algn="ctr">
                  <a:defRPr sz="7200" b="1" kern="2000" spc="-300">
                    <a:solidFill>
                      <a:srgbClr val="C00000"/>
                    </a:solidFill>
                    <a:latin typeface="Arial"/>
                  </a:defRPr>
                </a:lvl1pPr>
              </a:lstStyle>
              <a:p>
                <a:pPr>
                  <a:spcBef>
                    <a:spcPts val="600"/>
                  </a:spcBef>
                  <a:defRPr/>
                </a:pPr>
                <a:r>
                  <a:rPr lang="en-US" sz="4400" dirty="0">
                    <a:cs typeface="Arial" pitchFamily="34" charset="0"/>
                  </a:rPr>
                  <a:t>31</a:t>
                </a:r>
                <a:r>
                  <a:rPr lang="en-US" sz="4400" baseline="30000" dirty="0">
                    <a:cs typeface="Arial" pitchFamily="34" charset="0"/>
                  </a:rPr>
                  <a:t>%</a:t>
                </a:r>
              </a:p>
            </p:txBody>
          </p:sp>
          <p:pic>
            <p:nvPicPr>
              <p:cNvPr id="6" name="Picture 5"/>
              <p:cNvPicPr>
                <a:picLocks noChangeAspect="1"/>
              </p:cNvPicPr>
              <p:nvPr/>
            </p:nvPicPr>
            <p:blipFill rotWithShape="1">
              <a:blip r:embed="rId8" cstate="print">
                <a:clrChange>
                  <a:clrFrom>
                    <a:srgbClr val="FFFFFF"/>
                  </a:clrFrom>
                  <a:clrTo>
                    <a:srgbClr val="FFFFFF">
                      <a:alpha val="0"/>
                    </a:srgbClr>
                  </a:clrTo>
                </a:clrChange>
                <a:duotone>
                  <a:schemeClr val="accent4">
                    <a:shade val="45000"/>
                    <a:satMod val="135000"/>
                  </a:schemeClr>
                  <a:prstClr val="white"/>
                </a:duotone>
                <a:lum bright="-10000"/>
                <a:extLst>
                  <a:ext uri="{28A0092B-C50C-407E-A947-70E740481C1C}">
                    <a14:useLocalDpi xmlns:a14="http://schemas.microsoft.com/office/drawing/2010/main" val="0"/>
                  </a:ext>
                </a:extLst>
              </a:blip>
              <a:srcRect b="8821"/>
              <a:stretch/>
            </p:blipFill>
            <p:spPr>
              <a:xfrm>
                <a:off x="4731260" y="4626997"/>
                <a:ext cx="1103948" cy="449843"/>
              </a:xfrm>
              <a:prstGeom prst="rect">
                <a:avLst/>
              </a:prstGeom>
            </p:spPr>
          </p:pic>
        </p:grpSp>
      </p:grpSp>
      <p:grpSp>
        <p:nvGrpSpPr>
          <p:cNvPr id="69643" name="Group 10"/>
          <p:cNvGrpSpPr>
            <a:grpSpLocks/>
          </p:cNvGrpSpPr>
          <p:nvPr/>
        </p:nvGrpSpPr>
        <p:grpSpPr bwMode="auto">
          <a:xfrm>
            <a:off x="1687514" y="4676775"/>
            <a:ext cx="3235325" cy="1550988"/>
            <a:chOff x="29078" y="4470539"/>
            <a:chExt cx="3235330" cy="1551156"/>
          </a:xfrm>
        </p:grpSpPr>
        <p:sp>
          <p:nvSpPr>
            <p:cNvPr id="54" name="TextBox 53"/>
            <p:cNvSpPr txBox="1"/>
            <p:nvPr/>
          </p:nvSpPr>
          <p:spPr>
            <a:xfrm>
              <a:off x="187828" y="4470539"/>
              <a:ext cx="1141414" cy="739855"/>
            </a:xfrm>
            <a:prstGeom prst="rect">
              <a:avLst/>
            </a:prstGeom>
            <a:noFill/>
          </p:spPr>
          <p:txBody>
            <a:bodyPr wrap="none" lIns="0" tIns="0" rIns="0" bIns="0" anchor="ctr"/>
            <a:lstStyle>
              <a:defPPr>
                <a:defRPr lang="en-US"/>
              </a:defPPr>
              <a:lvl1pPr algn="ctr">
                <a:defRPr sz="7200" b="1" kern="2000" spc="-300">
                  <a:solidFill>
                    <a:srgbClr val="C00000"/>
                  </a:solidFill>
                  <a:latin typeface="Arial"/>
                </a:defRPr>
              </a:lvl1pPr>
            </a:lstStyle>
            <a:p>
              <a:pPr>
                <a:spcBef>
                  <a:spcPts val="600"/>
                </a:spcBef>
                <a:defRPr/>
              </a:pPr>
              <a:r>
                <a:rPr lang="en-US" sz="4400" dirty="0">
                  <a:cs typeface="Arial" pitchFamily="34" charset="0"/>
                </a:rPr>
                <a:t>49</a:t>
              </a:r>
              <a:r>
                <a:rPr lang="en-US" sz="4400" baseline="30000" dirty="0">
                  <a:cs typeface="Arial" pitchFamily="34" charset="0"/>
                </a:rPr>
                <a:t>%</a:t>
              </a:r>
            </a:p>
          </p:txBody>
        </p:sp>
        <p:sp>
          <p:nvSpPr>
            <p:cNvPr id="55" name="TextBox 54"/>
            <p:cNvSpPr txBox="1"/>
            <p:nvPr/>
          </p:nvSpPr>
          <p:spPr>
            <a:xfrm>
              <a:off x="29078" y="5083380"/>
              <a:ext cx="3235330" cy="938315"/>
            </a:xfrm>
            <a:prstGeom prst="rect">
              <a:avLst/>
            </a:prstGeom>
            <a:noFill/>
          </p:spPr>
          <p:txBody>
            <a:bodyPr>
              <a:spAutoFit/>
            </a:bodyPr>
            <a:lstStyle/>
            <a:p>
              <a:pPr algn="ctr">
                <a:spcBef>
                  <a:spcPts val="600"/>
                </a:spcBef>
                <a:defRPr/>
              </a:pPr>
              <a:r>
                <a:rPr lang="en-US" sz="1600" spc="-30" dirty="0">
                  <a:solidFill>
                    <a:srgbClr val="000000">
                      <a:lumMod val="75000"/>
                      <a:lumOff val="25000"/>
                    </a:srgbClr>
                  </a:solidFill>
                  <a:latin typeface="Arial"/>
                  <a:cs typeface="Arial" pitchFamily="34" charset="0"/>
                </a:rPr>
                <a:t>of IT executives have </a:t>
              </a:r>
              <a:r>
                <a:rPr lang="en-US" sz="1600" b="1" spc="-30" dirty="0">
                  <a:solidFill>
                    <a:srgbClr val="000000">
                      <a:lumMod val="75000"/>
                      <a:lumOff val="25000"/>
                    </a:srgbClr>
                  </a:solidFill>
                  <a:latin typeface="Arial"/>
                  <a:cs typeface="Arial" pitchFamily="34" charset="0"/>
                </a:rPr>
                <a:t>no measure</a:t>
              </a:r>
              <a:br>
                <a:rPr lang="en-US" sz="1600" b="1" spc="-30" dirty="0">
                  <a:solidFill>
                    <a:srgbClr val="000000">
                      <a:lumMod val="75000"/>
                      <a:lumOff val="25000"/>
                    </a:srgbClr>
                  </a:solidFill>
                  <a:latin typeface="Arial"/>
                  <a:cs typeface="Arial" pitchFamily="34" charset="0"/>
                </a:rPr>
              </a:br>
              <a:r>
                <a:rPr lang="en-US" sz="1600" b="1" spc="-30" dirty="0">
                  <a:solidFill>
                    <a:srgbClr val="000000">
                      <a:lumMod val="75000"/>
                      <a:lumOff val="25000"/>
                    </a:srgbClr>
                  </a:solidFill>
                  <a:latin typeface="Arial"/>
                  <a:cs typeface="Arial" pitchFamily="34" charset="0"/>
                </a:rPr>
                <a:t>of security effectiveness</a:t>
              </a:r>
            </a:p>
            <a:p>
              <a:pPr algn="ctr">
                <a:spcBef>
                  <a:spcPts val="600"/>
                </a:spcBef>
                <a:defRPr/>
              </a:pPr>
              <a:r>
                <a:rPr lang="en-US" sz="900" kern="0" dirty="0">
                  <a:solidFill>
                    <a:srgbClr val="000000">
                      <a:lumMod val="75000"/>
                      <a:lumOff val="25000"/>
                    </a:srgbClr>
                  </a:solidFill>
                  <a:latin typeface="Arial" pitchFamily="34" charset="0"/>
                  <a:cs typeface="Arial" pitchFamily="34" charset="0"/>
                </a:rPr>
                <a:t>2012 Forrester Research Study</a:t>
              </a:r>
              <a:br>
                <a:rPr lang="en-US" sz="900" kern="0" dirty="0">
                  <a:solidFill>
                    <a:srgbClr val="000000">
                      <a:lumMod val="75000"/>
                      <a:lumOff val="25000"/>
                    </a:srgbClr>
                  </a:solidFill>
                  <a:latin typeface="Arial" pitchFamily="34" charset="0"/>
                  <a:cs typeface="Arial" pitchFamily="34" charset="0"/>
                </a:rPr>
              </a:br>
              <a:endParaRPr lang="en-US" sz="900" b="1" kern="0" dirty="0">
                <a:solidFill>
                  <a:srgbClr val="000000">
                    <a:lumMod val="75000"/>
                    <a:lumOff val="25000"/>
                  </a:srgbClr>
                </a:solidFill>
                <a:latin typeface="Arial" pitchFamily="34" charset="0"/>
                <a:cs typeface="Arial" pitchFamily="34" charset="0"/>
              </a:endParaRPr>
            </a:p>
          </p:txBody>
        </p:sp>
        <p:grpSp>
          <p:nvGrpSpPr>
            <p:cNvPr id="69657" name="Group 3"/>
            <p:cNvGrpSpPr>
              <a:grpSpLocks/>
            </p:cNvGrpSpPr>
            <p:nvPr/>
          </p:nvGrpSpPr>
          <p:grpSpPr bwMode="auto">
            <a:xfrm>
              <a:off x="1565669" y="4679672"/>
              <a:ext cx="1353743" cy="408843"/>
              <a:chOff x="1991551" y="4404985"/>
              <a:chExt cx="2820651" cy="851863"/>
            </a:xfrm>
          </p:grpSpPr>
          <p:pic>
            <p:nvPicPr>
              <p:cNvPr id="59419" name="Picture 27"/>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91551" y="4404985"/>
                <a:ext cx="673862" cy="85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pic>
            <p:nvPicPr>
              <p:cNvPr id="56" name="Picture 27"/>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10035" y="4404985"/>
                <a:ext cx="673862" cy="85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pic>
            <p:nvPicPr>
              <p:cNvPr id="57" name="Picture 27"/>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19856" y="4404985"/>
                <a:ext cx="673862" cy="85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pic>
            <p:nvPicPr>
              <p:cNvPr id="58" name="Picture 27"/>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38340" y="4404985"/>
                <a:ext cx="673862" cy="85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grpSp>
        <p:pic>
          <p:nvPicPr>
            <p:cNvPr id="64" name="Picture 27"/>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16624" y="4679672"/>
              <a:ext cx="323413" cy="408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grpSp>
      <p:grpSp>
        <p:nvGrpSpPr>
          <p:cNvPr id="69644" name="Group 68"/>
          <p:cNvGrpSpPr>
            <a:grpSpLocks/>
          </p:cNvGrpSpPr>
          <p:nvPr/>
        </p:nvGrpSpPr>
        <p:grpSpPr bwMode="auto">
          <a:xfrm>
            <a:off x="8158164" y="1292226"/>
            <a:ext cx="2268537" cy="1160463"/>
            <a:chOff x="6547152" y="1182246"/>
            <a:chExt cx="2267616" cy="1160000"/>
          </a:xfrm>
        </p:grpSpPr>
        <p:sp>
          <p:nvSpPr>
            <p:cNvPr id="70" name="Rounded Rectangle 69"/>
            <p:cNvSpPr/>
            <p:nvPr/>
          </p:nvSpPr>
          <p:spPr>
            <a:xfrm flipH="1">
              <a:off x="8525960" y="1531357"/>
              <a:ext cx="55540" cy="810889"/>
            </a:xfrm>
            <a:prstGeom prst="roundRect">
              <a:avLst>
                <a:gd name="adj" fmla="val 50000"/>
              </a:avLst>
            </a:prstGeom>
            <a:gradFill flip="none" rotWithShape="0">
              <a:gsLst>
                <a:gs pos="52000">
                  <a:srgbClr val="FFFFFF"/>
                </a:gs>
                <a:gs pos="100000">
                  <a:srgbClr val="BEC2CB">
                    <a:lumMod val="55000"/>
                  </a:srgbClr>
                </a:gs>
                <a:gs pos="0">
                  <a:srgbClr val="7D8496"/>
                </a:gs>
                <a:gs pos="79000">
                  <a:srgbClr val="E6E6E6"/>
                </a:gs>
              </a:gsLst>
              <a:lin ang="10800000" scaled="0"/>
              <a:tileRect/>
            </a:gradFill>
            <a:ln w="25400" cap="flat" cmpd="sng" algn="ctr">
              <a:no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sp>
          <p:nvSpPr>
            <p:cNvPr id="71" name="Rounded Rectangle 70"/>
            <p:cNvSpPr/>
            <p:nvPr/>
          </p:nvSpPr>
          <p:spPr>
            <a:xfrm flipH="1">
              <a:off x="6767724" y="1531357"/>
              <a:ext cx="55540" cy="810889"/>
            </a:xfrm>
            <a:prstGeom prst="roundRect">
              <a:avLst>
                <a:gd name="adj" fmla="val 50000"/>
              </a:avLst>
            </a:prstGeom>
            <a:gradFill flip="none" rotWithShape="0">
              <a:gsLst>
                <a:gs pos="52000">
                  <a:srgbClr val="FFFFFF"/>
                </a:gs>
                <a:gs pos="100000">
                  <a:srgbClr val="BEC2CB">
                    <a:lumMod val="55000"/>
                  </a:srgbClr>
                </a:gs>
                <a:gs pos="0">
                  <a:srgbClr val="7D8496"/>
                </a:gs>
                <a:gs pos="79000">
                  <a:srgbClr val="E6E6E6"/>
                </a:gs>
              </a:gsLst>
              <a:lin ang="10800000" scaled="0"/>
              <a:tileRect/>
            </a:gradFill>
            <a:ln w="25400" cap="flat" cmpd="sng" algn="ctr">
              <a:no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grpSp>
          <p:nvGrpSpPr>
            <p:cNvPr id="69651" name="Group 71"/>
            <p:cNvGrpSpPr>
              <a:grpSpLocks/>
            </p:cNvGrpSpPr>
            <p:nvPr/>
          </p:nvGrpSpPr>
          <p:grpSpPr bwMode="auto">
            <a:xfrm>
              <a:off x="6547152" y="1182246"/>
              <a:ext cx="2267616" cy="463674"/>
              <a:chOff x="6628432" y="1436246"/>
              <a:chExt cx="2267616" cy="463674"/>
            </a:xfrm>
          </p:grpSpPr>
          <p:grpSp>
            <p:nvGrpSpPr>
              <p:cNvPr id="73" name="Group 72"/>
              <p:cNvGrpSpPr/>
              <p:nvPr/>
            </p:nvGrpSpPr>
            <p:grpSpPr>
              <a:xfrm>
                <a:off x="6628432" y="1436246"/>
                <a:ext cx="2267616" cy="463674"/>
                <a:chOff x="1135685" y="852130"/>
                <a:chExt cx="2573584" cy="569307"/>
              </a:xfrm>
              <a:effectLst>
                <a:outerShdw blurRad="50800" dist="38100" dir="5400000" algn="t" rotWithShape="0">
                  <a:prstClr val="black">
                    <a:alpha val="40000"/>
                  </a:prstClr>
                </a:outerShdw>
              </a:effectLst>
            </p:grpSpPr>
            <p:sp>
              <p:nvSpPr>
                <p:cNvPr id="76" name="Rounded Rectangle 75"/>
                <p:cNvSpPr/>
                <p:nvPr/>
              </p:nvSpPr>
              <p:spPr>
                <a:xfrm>
                  <a:off x="1135685" y="852130"/>
                  <a:ext cx="2573584" cy="569307"/>
                </a:xfrm>
                <a:prstGeom prst="roundRect">
                  <a:avLst>
                    <a:gd name="adj" fmla="val 12893"/>
                  </a:avLst>
                </a:prstGeom>
                <a:solidFill>
                  <a:sysClr val="window" lastClr="FFFFFF"/>
                </a:solidFill>
                <a:ln w="38100" cap="flat" cmpd="sng" algn="ctr">
                  <a:solidFill>
                    <a:srgbClr val="00B050"/>
                  </a:solid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sp>
              <p:nvSpPr>
                <p:cNvPr id="77" name="Rounded Rectangle 76"/>
                <p:cNvSpPr/>
                <p:nvPr/>
              </p:nvSpPr>
              <p:spPr>
                <a:xfrm>
                  <a:off x="1187355" y="896415"/>
                  <a:ext cx="2470244" cy="470988"/>
                </a:xfrm>
                <a:prstGeom prst="roundRect">
                  <a:avLst>
                    <a:gd name="adj" fmla="val 12893"/>
                  </a:avLst>
                </a:prstGeom>
                <a:solidFill>
                  <a:srgbClr val="00B050"/>
                </a:solidFill>
                <a:ln w="38100" cap="flat" cmpd="sng" algn="ctr">
                  <a:no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grpSp>
          <p:sp>
            <p:nvSpPr>
              <p:cNvPr id="74" name="TextBox 73"/>
              <p:cNvSpPr txBox="1"/>
              <p:nvPr/>
            </p:nvSpPr>
            <p:spPr>
              <a:xfrm>
                <a:off x="6982300" y="1539393"/>
                <a:ext cx="1816950" cy="322133"/>
              </a:xfrm>
              <a:prstGeom prst="rect">
                <a:avLst/>
              </a:prstGeom>
              <a:noFill/>
            </p:spPr>
            <p:txBody>
              <a:bodyPr lIns="0" tIns="0" rIns="0" bIns="0"/>
              <a:lstStyle>
                <a:defPPr>
                  <a:defRPr lang="en-GB"/>
                </a:defPPr>
                <a:lvl1pPr marL="0" indent="0">
                  <a:spcBef>
                    <a:spcPts val="600"/>
                  </a:spcBef>
                  <a:buFont typeface="Wingdings" pitchFamily="2" charset="2"/>
                  <a:buNone/>
                  <a:defRPr sz="1600">
                    <a:solidFill>
                      <a:schemeClr val="bg1"/>
                    </a:solidFill>
                    <a:latin typeface="Lubalin Demi for IBM" pitchFamily="18" charset="0"/>
                    <a:ea typeface="ＭＳ Ｐゴシック" pitchFamily="34" charset="-128"/>
                    <a:cs typeface="Arial" pitchFamily="34" charset="0"/>
                  </a:defRPr>
                </a:lvl1pPr>
              </a:lstStyle>
              <a:p>
                <a:pPr algn="ctr" defTabSz="457200">
                  <a:spcBef>
                    <a:spcPts val="0"/>
                  </a:spcBef>
                  <a:buClr>
                    <a:srgbClr val="FF3300"/>
                  </a:buClr>
                  <a:defRPr/>
                </a:pPr>
                <a:r>
                  <a:rPr lang="en-US" b="1" kern="0" dirty="0">
                    <a:solidFill>
                      <a:sysClr val="window" lastClr="FFFFFF"/>
                    </a:solidFill>
                    <a:latin typeface="Arial"/>
                  </a:rPr>
                  <a:t>Security Maturity</a:t>
                </a:r>
                <a:endParaRPr lang="en-US" kern="0" dirty="0">
                  <a:solidFill>
                    <a:sysClr val="window" lastClr="FFFFFF"/>
                  </a:solidFill>
                  <a:latin typeface="Arial"/>
                </a:endParaRPr>
              </a:p>
            </p:txBody>
          </p:sp>
          <p:pic>
            <p:nvPicPr>
              <p:cNvPr id="69654" name="Picture 74"/>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752323" y="1509720"/>
                <a:ext cx="229531" cy="29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78" name="Group 77"/>
          <p:cNvGrpSpPr/>
          <p:nvPr/>
        </p:nvGrpSpPr>
        <p:grpSpPr>
          <a:xfrm>
            <a:off x="6444192" y="1569073"/>
            <a:ext cx="1066800" cy="467360"/>
            <a:chOff x="9469120" y="2113280"/>
            <a:chExt cx="2296160" cy="467360"/>
          </a:xfrm>
          <a:effectLst>
            <a:outerShdw blurRad="76200" dir="18900000" sy="23000" kx="-1200000" algn="bl" rotWithShape="0">
              <a:prstClr val="black">
                <a:alpha val="20000"/>
              </a:prstClr>
            </a:outerShdw>
          </a:effectLst>
        </p:grpSpPr>
        <p:sp>
          <p:nvSpPr>
            <p:cNvPr id="79" name="Rounded Rectangle 78"/>
            <p:cNvSpPr/>
            <p:nvPr/>
          </p:nvSpPr>
          <p:spPr>
            <a:xfrm>
              <a:off x="9469120" y="2113280"/>
              <a:ext cx="2296160" cy="467360"/>
            </a:xfrm>
            <a:prstGeom prst="roundRect">
              <a:avLst>
                <a:gd name="adj" fmla="val 12893"/>
              </a:avLst>
            </a:prstGeom>
            <a:solidFill>
              <a:schemeClr val="bg1"/>
            </a:solidFill>
            <a:ln w="38100" cap="flat" cmpd="sng" algn="ctr">
              <a:solidFill>
                <a:srgbClr val="C00000"/>
              </a:solid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sp>
          <p:nvSpPr>
            <p:cNvPr id="80" name="Rounded Rectangle 79"/>
            <p:cNvSpPr/>
            <p:nvPr/>
          </p:nvSpPr>
          <p:spPr>
            <a:xfrm>
              <a:off x="9528919" y="2153034"/>
              <a:ext cx="2176562" cy="383598"/>
            </a:xfrm>
            <a:prstGeom prst="roundRect">
              <a:avLst>
                <a:gd name="adj" fmla="val 12893"/>
              </a:avLst>
            </a:prstGeom>
            <a:solidFill>
              <a:srgbClr val="C00000"/>
            </a:solidFill>
            <a:ln w="19050" cap="flat" cmpd="sng" algn="ctr">
              <a:solidFill>
                <a:schemeClr val="bg1"/>
              </a:solidFill>
              <a:prstDash val="solid"/>
            </a:ln>
            <a:effectLst/>
          </p:spPr>
          <p:txBody>
            <a:bodyPr anchor="ctr"/>
            <a:lstStyle/>
            <a:p>
              <a:pPr algn="ctr" defTabSz="457200">
                <a:buClr>
                  <a:srgbClr val="FF3300"/>
                </a:buClr>
                <a:defRPr/>
              </a:pPr>
              <a:r>
                <a:rPr lang="en-US" sz="1000" b="1" kern="0" dirty="0">
                  <a:solidFill>
                    <a:sysClr val="window" lastClr="FFFFFF"/>
                  </a:solidFill>
                  <a:latin typeface="Arial"/>
                  <a:ea typeface="ＭＳ Ｐゴシック" pitchFamily="34" charset="-128"/>
                  <a:cs typeface="Arial" pitchFamily="34" charset="0"/>
                </a:rPr>
                <a:t>Board of Directors</a:t>
              </a:r>
              <a:endParaRPr lang="en-US" sz="1000" kern="0" dirty="0">
                <a:solidFill>
                  <a:sysClr val="window" lastClr="FFFFFF"/>
                </a:solidFill>
                <a:latin typeface="Arial"/>
                <a:ea typeface="ＭＳ Ｐゴシック" pitchFamily="34" charset="-128"/>
                <a:cs typeface="Arial" pitchFamily="34" charset="0"/>
              </a:endParaRPr>
            </a:p>
          </p:txBody>
        </p:sp>
      </p:grpSp>
      <p:grpSp>
        <p:nvGrpSpPr>
          <p:cNvPr id="81" name="Group 80"/>
          <p:cNvGrpSpPr/>
          <p:nvPr/>
        </p:nvGrpSpPr>
        <p:grpSpPr>
          <a:xfrm>
            <a:off x="6992832" y="2198993"/>
            <a:ext cx="1066800" cy="467360"/>
            <a:chOff x="9469120" y="2113280"/>
            <a:chExt cx="2296160" cy="467360"/>
          </a:xfrm>
          <a:effectLst>
            <a:outerShdw blurRad="76200" dir="18900000" sy="23000" kx="-1200000" algn="bl" rotWithShape="0">
              <a:prstClr val="black">
                <a:alpha val="20000"/>
              </a:prstClr>
            </a:outerShdw>
          </a:effectLst>
        </p:grpSpPr>
        <p:sp>
          <p:nvSpPr>
            <p:cNvPr id="82" name="Rounded Rectangle 81"/>
            <p:cNvSpPr/>
            <p:nvPr/>
          </p:nvSpPr>
          <p:spPr>
            <a:xfrm>
              <a:off x="9469120" y="2113280"/>
              <a:ext cx="2296160" cy="467360"/>
            </a:xfrm>
            <a:prstGeom prst="roundRect">
              <a:avLst>
                <a:gd name="adj" fmla="val 12893"/>
              </a:avLst>
            </a:prstGeom>
            <a:solidFill>
              <a:schemeClr val="bg1"/>
            </a:solidFill>
            <a:ln w="38100" cap="flat" cmpd="sng" algn="ctr">
              <a:solidFill>
                <a:srgbClr val="C00000"/>
              </a:solid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sp>
          <p:nvSpPr>
            <p:cNvPr id="83" name="Rounded Rectangle 82"/>
            <p:cNvSpPr/>
            <p:nvPr/>
          </p:nvSpPr>
          <p:spPr>
            <a:xfrm>
              <a:off x="9528919" y="2153034"/>
              <a:ext cx="2176562" cy="383598"/>
            </a:xfrm>
            <a:prstGeom prst="roundRect">
              <a:avLst>
                <a:gd name="adj" fmla="val 12893"/>
              </a:avLst>
            </a:prstGeom>
            <a:solidFill>
              <a:srgbClr val="C00000"/>
            </a:solidFill>
            <a:ln w="19050" cap="flat" cmpd="sng" algn="ctr">
              <a:solidFill>
                <a:schemeClr val="bg1"/>
              </a:solidFill>
              <a:prstDash val="solid"/>
            </a:ln>
            <a:effectLst/>
          </p:spPr>
          <p:txBody>
            <a:bodyPr anchor="ctr"/>
            <a:lstStyle/>
            <a:p>
              <a:pPr algn="ctr" defTabSz="457200">
                <a:buClr>
                  <a:srgbClr val="FF3300"/>
                </a:buClr>
                <a:defRPr/>
              </a:pPr>
              <a:r>
                <a:rPr lang="en-US" sz="1000" b="1" kern="0" dirty="0">
                  <a:solidFill>
                    <a:sysClr val="window" lastClr="FFFFFF"/>
                  </a:solidFill>
                  <a:latin typeface="Arial"/>
                  <a:ea typeface="ＭＳ Ｐゴシック" pitchFamily="34" charset="-128"/>
                  <a:cs typeface="Arial" pitchFamily="34" charset="0"/>
                </a:rPr>
                <a:t>Stakeholders</a:t>
              </a:r>
              <a:endParaRPr lang="en-US" sz="1000" kern="0" dirty="0">
                <a:solidFill>
                  <a:sysClr val="window" lastClr="FFFFFF"/>
                </a:solidFill>
                <a:latin typeface="Arial"/>
                <a:ea typeface="ＭＳ Ｐゴシック" pitchFamily="34" charset="-128"/>
                <a:cs typeface="Arial" pitchFamily="34" charset="0"/>
              </a:endParaRPr>
            </a:p>
          </p:txBody>
        </p:sp>
      </p:grpSp>
      <p:grpSp>
        <p:nvGrpSpPr>
          <p:cNvPr id="84" name="Group 83"/>
          <p:cNvGrpSpPr/>
          <p:nvPr/>
        </p:nvGrpSpPr>
        <p:grpSpPr>
          <a:xfrm>
            <a:off x="7470352" y="2828913"/>
            <a:ext cx="1066800" cy="467360"/>
            <a:chOff x="9469120" y="2113280"/>
            <a:chExt cx="2296160" cy="467360"/>
          </a:xfrm>
          <a:effectLst>
            <a:outerShdw blurRad="76200" dir="18900000" sy="23000" kx="-1200000" algn="bl" rotWithShape="0">
              <a:prstClr val="black">
                <a:alpha val="20000"/>
              </a:prstClr>
            </a:outerShdw>
          </a:effectLst>
        </p:grpSpPr>
        <p:sp>
          <p:nvSpPr>
            <p:cNvPr id="85" name="Rounded Rectangle 84"/>
            <p:cNvSpPr/>
            <p:nvPr/>
          </p:nvSpPr>
          <p:spPr>
            <a:xfrm>
              <a:off x="9469120" y="2113280"/>
              <a:ext cx="2296160" cy="467360"/>
            </a:xfrm>
            <a:prstGeom prst="roundRect">
              <a:avLst>
                <a:gd name="adj" fmla="val 12893"/>
              </a:avLst>
            </a:prstGeom>
            <a:solidFill>
              <a:schemeClr val="bg1"/>
            </a:solidFill>
            <a:ln w="38100" cap="flat" cmpd="sng" algn="ctr">
              <a:solidFill>
                <a:srgbClr val="C00000"/>
              </a:solid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sp>
          <p:nvSpPr>
            <p:cNvPr id="86" name="Rounded Rectangle 85"/>
            <p:cNvSpPr/>
            <p:nvPr/>
          </p:nvSpPr>
          <p:spPr>
            <a:xfrm>
              <a:off x="9528919" y="2153034"/>
              <a:ext cx="2176562" cy="383598"/>
            </a:xfrm>
            <a:prstGeom prst="roundRect">
              <a:avLst>
                <a:gd name="adj" fmla="val 12893"/>
              </a:avLst>
            </a:prstGeom>
            <a:solidFill>
              <a:srgbClr val="C00000"/>
            </a:solidFill>
            <a:ln w="19050" cap="flat" cmpd="sng" algn="ctr">
              <a:solidFill>
                <a:schemeClr val="bg1"/>
              </a:solidFill>
              <a:prstDash val="solid"/>
            </a:ln>
            <a:effectLst/>
          </p:spPr>
          <p:txBody>
            <a:bodyPr anchor="ctr"/>
            <a:lstStyle/>
            <a:p>
              <a:pPr algn="ctr" defTabSz="457200">
                <a:buClr>
                  <a:srgbClr val="FF3300"/>
                </a:buClr>
                <a:defRPr/>
              </a:pPr>
              <a:r>
                <a:rPr lang="en-US" sz="1000" b="1" kern="0" dirty="0">
                  <a:solidFill>
                    <a:sysClr val="window" lastClr="FFFFFF"/>
                  </a:solidFill>
                  <a:latin typeface="Arial"/>
                  <a:ea typeface="ＭＳ Ｐゴシック" pitchFamily="34" charset="-128"/>
                  <a:cs typeface="Arial" pitchFamily="34" charset="0"/>
                </a:rPr>
                <a:t>Compliance Mandates</a:t>
              </a:r>
              <a:endParaRPr lang="en-US" sz="1000" kern="0" dirty="0">
                <a:solidFill>
                  <a:sysClr val="window" lastClr="FFFFFF"/>
                </a:solidFill>
                <a:latin typeface="Arial"/>
                <a:ea typeface="ＭＳ Ｐゴシック" pitchFamily="34" charset="-128"/>
                <a:cs typeface="Arial" pitchFamily="34" charset="0"/>
              </a:endParaRPr>
            </a:p>
          </p:txBody>
        </p:sp>
      </p:grpSp>
      <p:grpSp>
        <p:nvGrpSpPr>
          <p:cNvPr id="87" name="Group 86"/>
          <p:cNvGrpSpPr/>
          <p:nvPr/>
        </p:nvGrpSpPr>
        <p:grpSpPr>
          <a:xfrm>
            <a:off x="8151072" y="3468993"/>
            <a:ext cx="1066800" cy="467360"/>
            <a:chOff x="9469120" y="2113280"/>
            <a:chExt cx="2296160" cy="467360"/>
          </a:xfrm>
          <a:effectLst>
            <a:outerShdw blurRad="76200" dir="18900000" sy="23000" kx="-1200000" algn="bl" rotWithShape="0">
              <a:prstClr val="black">
                <a:alpha val="20000"/>
              </a:prstClr>
            </a:outerShdw>
          </a:effectLst>
        </p:grpSpPr>
        <p:sp>
          <p:nvSpPr>
            <p:cNvPr id="88" name="Rounded Rectangle 87"/>
            <p:cNvSpPr/>
            <p:nvPr/>
          </p:nvSpPr>
          <p:spPr>
            <a:xfrm>
              <a:off x="9469120" y="2113280"/>
              <a:ext cx="2296160" cy="467360"/>
            </a:xfrm>
            <a:prstGeom prst="roundRect">
              <a:avLst>
                <a:gd name="adj" fmla="val 12893"/>
              </a:avLst>
            </a:prstGeom>
            <a:solidFill>
              <a:schemeClr val="bg1"/>
            </a:solidFill>
            <a:ln w="38100" cap="flat" cmpd="sng" algn="ctr">
              <a:solidFill>
                <a:srgbClr val="C00000"/>
              </a:solidFill>
              <a:prstDash val="solid"/>
            </a:ln>
            <a:effectLst/>
          </p:spPr>
          <p:txBody>
            <a:bodyPr anchor="ctr"/>
            <a:lstStyle/>
            <a:p>
              <a:pPr algn="ctr">
                <a:defRPr/>
              </a:pPr>
              <a:endParaRPr lang="en-US" kern="0">
                <a:solidFill>
                  <a:sysClr val="window" lastClr="FFFFFF"/>
                </a:solidFill>
                <a:latin typeface="Calibri"/>
                <a:ea typeface="ＭＳ Ｐゴシック"/>
                <a:cs typeface="Arial" pitchFamily="34" charset="0"/>
              </a:endParaRPr>
            </a:p>
          </p:txBody>
        </p:sp>
        <p:sp>
          <p:nvSpPr>
            <p:cNvPr id="89" name="Rounded Rectangle 88"/>
            <p:cNvSpPr/>
            <p:nvPr/>
          </p:nvSpPr>
          <p:spPr>
            <a:xfrm>
              <a:off x="9528919" y="2153034"/>
              <a:ext cx="2176562" cy="383598"/>
            </a:xfrm>
            <a:prstGeom prst="roundRect">
              <a:avLst>
                <a:gd name="adj" fmla="val 12893"/>
              </a:avLst>
            </a:prstGeom>
            <a:solidFill>
              <a:srgbClr val="C00000"/>
            </a:solidFill>
            <a:ln w="19050" cap="flat" cmpd="sng" algn="ctr">
              <a:solidFill>
                <a:schemeClr val="bg1"/>
              </a:solidFill>
              <a:prstDash val="solid"/>
            </a:ln>
            <a:effectLst/>
          </p:spPr>
          <p:txBody>
            <a:bodyPr anchor="ctr"/>
            <a:lstStyle/>
            <a:p>
              <a:pPr algn="ctr" defTabSz="457200">
                <a:buClr>
                  <a:srgbClr val="FF3300"/>
                </a:buClr>
                <a:defRPr/>
              </a:pPr>
              <a:r>
                <a:rPr lang="en-US" sz="1000" b="1" kern="0" dirty="0">
                  <a:solidFill>
                    <a:sysClr val="window" lastClr="FFFFFF"/>
                  </a:solidFill>
                  <a:latin typeface="Arial"/>
                  <a:ea typeface="ＭＳ Ｐゴシック" pitchFamily="34" charset="-128"/>
                  <a:cs typeface="Arial" pitchFamily="34" charset="0"/>
                </a:rPr>
                <a:t>Industry Standards</a:t>
              </a:r>
              <a:endParaRPr lang="en-US" sz="1000" kern="0" dirty="0">
                <a:solidFill>
                  <a:sysClr val="window" lastClr="FFFFFF"/>
                </a:solidFill>
                <a:latin typeface="Arial"/>
                <a:ea typeface="ＭＳ Ｐゴシック" pitchFamily="34" charset="-128"/>
                <a:cs typeface="Arial" pitchFamily="34" charset="0"/>
              </a:endParaRPr>
            </a:p>
          </p:txBody>
        </p:sp>
      </p:grpSp>
    </p:spTree>
    <p:extLst>
      <p:ext uri="{BB962C8B-B14F-4D97-AF65-F5344CB8AC3E}">
        <p14:creationId xmlns:p14="http://schemas.microsoft.com/office/powerpoint/2010/main" val="4207499900"/>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3690257" y="590324"/>
            <a:ext cx="4898571" cy="487362"/>
          </a:xfrm>
        </p:spPr>
        <p:txBody>
          <a:bodyPr>
            <a:normAutofit fontScale="92500" lnSpcReduction="10000"/>
          </a:bodyPr>
          <a:lstStyle/>
          <a:p>
            <a:pPr marL="0" indent="0">
              <a:buNone/>
              <a:defRPr/>
            </a:pPr>
            <a:r>
              <a:rPr sz="3375" cap="none" dirty="0" smtClean="0"/>
              <a:t>Cybersecurity</a:t>
            </a:r>
            <a:r>
              <a:rPr sz="3375" cap="none" dirty="0"/>
              <a:t>: Market need</a:t>
            </a:r>
          </a:p>
        </p:txBody>
      </p:sp>
      <p:sp>
        <p:nvSpPr>
          <p:cNvPr id="6" name="TextBox 5"/>
          <p:cNvSpPr txBox="1"/>
          <p:nvPr/>
        </p:nvSpPr>
        <p:spPr>
          <a:xfrm>
            <a:off x="2112083" y="1535822"/>
            <a:ext cx="8054917" cy="4069319"/>
          </a:xfrm>
          <a:prstGeom prst="rect">
            <a:avLst/>
          </a:prstGeom>
        </p:spPr>
        <p:txBody>
          <a:bodyPr wrap="square" tIns="85725" bIns="85725">
            <a:spAutoFit/>
          </a:bodyPr>
          <a:lstStyle/>
          <a:p>
            <a:pPr marL="267891" indent="-267891">
              <a:buFont typeface="Arial" charset="0"/>
              <a:buChar char="•"/>
              <a:defRPr/>
            </a:pPr>
            <a:r>
              <a:rPr lang="en-US" sz="1594" b="1" dirty="0">
                <a:cs typeface="Arial"/>
              </a:rPr>
              <a:t>Cybersecurity is a top global concern. 82% of enterprises expect to experience a cyber incident in 2015</a:t>
            </a:r>
          </a:p>
          <a:p>
            <a:pPr>
              <a:defRPr/>
            </a:pPr>
            <a:endParaRPr lang="en-US" sz="1594" b="1" dirty="0">
              <a:cs typeface="Arial"/>
            </a:endParaRPr>
          </a:p>
          <a:p>
            <a:pPr marL="267891" indent="-267891">
              <a:buFont typeface="Arial" charset="0"/>
              <a:buChar char="•"/>
              <a:defRPr/>
            </a:pPr>
            <a:r>
              <a:rPr lang="en-US" sz="1594" b="1" dirty="0">
                <a:cs typeface="Arial"/>
              </a:rPr>
              <a:t>More than 35% are unable to fill open </a:t>
            </a:r>
            <a:r>
              <a:rPr lang="en-US" sz="1594" b="1" dirty="0" err="1">
                <a:cs typeface="Arial"/>
              </a:rPr>
              <a:t>cybersecurity</a:t>
            </a:r>
            <a:r>
              <a:rPr lang="en-US" sz="1594" b="1" dirty="0">
                <a:cs typeface="Arial"/>
              </a:rPr>
              <a:t> positions</a:t>
            </a:r>
          </a:p>
          <a:p>
            <a:pPr>
              <a:defRPr/>
            </a:pPr>
            <a:endParaRPr lang="en-US" sz="1594" b="1" dirty="0">
              <a:cs typeface="Arial"/>
            </a:endParaRPr>
          </a:p>
          <a:p>
            <a:pPr marL="267891" indent="-267891">
              <a:buFont typeface="Arial" charset="0"/>
              <a:buChar char="•"/>
              <a:defRPr/>
            </a:pPr>
            <a:r>
              <a:rPr lang="en-US" sz="1594" b="1" dirty="0">
                <a:cs typeface="Arial"/>
              </a:rPr>
              <a:t>69% say certification is required for </a:t>
            </a:r>
            <a:r>
              <a:rPr lang="en-US" sz="1594" b="1" dirty="0" err="1">
                <a:cs typeface="Arial"/>
              </a:rPr>
              <a:t>cybersecurity</a:t>
            </a:r>
            <a:r>
              <a:rPr lang="en-US" sz="1594" b="1" dirty="0">
                <a:cs typeface="Arial"/>
              </a:rPr>
              <a:t> jobs</a:t>
            </a:r>
          </a:p>
          <a:p>
            <a:pPr>
              <a:defRPr/>
            </a:pPr>
            <a:endParaRPr lang="en-US" sz="1594" b="1" dirty="0">
              <a:cs typeface="Arial"/>
            </a:endParaRPr>
          </a:p>
          <a:p>
            <a:pPr marL="267891" indent="-267891">
              <a:buFont typeface="Arial" charset="0"/>
              <a:buChar char="•"/>
              <a:defRPr/>
            </a:pPr>
            <a:r>
              <a:rPr lang="en-US" sz="1594" b="1" dirty="0">
                <a:cs typeface="Arial"/>
              </a:rPr>
              <a:t>33% say qualified candidates have hands-on experience</a:t>
            </a:r>
          </a:p>
          <a:p>
            <a:pPr>
              <a:defRPr/>
            </a:pPr>
            <a:endParaRPr lang="en-US" sz="1594" b="1" dirty="0">
              <a:cs typeface="Arial"/>
            </a:endParaRPr>
          </a:p>
          <a:p>
            <a:pPr marL="267891" indent="-267891">
              <a:buFont typeface="Arial" charset="0"/>
              <a:buChar char="•"/>
              <a:defRPr/>
            </a:pPr>
            <a:r>
              <a:rPr lang="en-US" sz="1594" b="1" dirty="0">
                <a:cs typeface="Arial"/>
              </a:rPr>
              <a:t>46% say technical skills are needed</a:t>
            </a:r>
          </a:p>
          <a:p>
            <a:pPr>
              <a:defRPr/>
            </a:pPr>
            <a:endParaRPr lang="en-US" sz="1594" b="1" dirty="0">
              <a:cs typeface="Arial"/>
            </a:endParaRPr>
          </a:p>
          <a:p>
            <a:pPr marL="267891" indent="-267891">
              <a:buFont typeface="Arial" charset="0"/>
              <a:buChar char="•"/>
              <a:defRPr/>
            </a:pPr>
            <a:r>
              <a:rPr lang="en-US" sz="1594" b="1" dirty="0">
                <a:cs typeface="Arial"/>
              </a:rPr>
              <a:t>There is a </a:t>
            </a:r>
            <a:r>
              <a:rPr lang="en-US" sz="1594" b="1" dirty="0" err="1">
                <a:cs typeface="Arial"/>
              </a:rPr>
              <a:t>cybersecurity</a:t>
            </a:r>
            <a:r>
              <a:rPr lang="en-US" sz="1594" b="1" dirty="0">
                <a:cs typeface="Arial"/>
              </a:rPr>
              <a:t> skills crisis: 1 million unfilled jobs </a:t>
            </a:r>
            <a:r>
              <a:rPr lang="en-US" sz="1500" b="1" dirty="0">
                <a:cs typeface="Arial"/>
              </a:rPr>
              <a:t>(source:  Cisco)</a:t>
            </a:r>
          </a:p>
          <a:p>
            <a:pPr>
              <a:defRPr/>
            </a:pPr>
            <a:endParaRPr lang="en-US" sz="1500" b="1" dirty="0">
              <a:cs typeface="Arial"/>
            </a:endParaRPr>
          </a:p>
          <a:p>
            <a:pPr marL="267891" indent="-267891">
              <a:buFont typeface="Arial"/>
              <a:buChar char="•"/>
              <a:defRPr/>
            </a:pPr>
            <a:r>
              <a:rPr lang="en-US" sz="1500" b="1" dirty="0">
                <a:cs typeface="Arial"/>
              </a:rPr>
              <a:t>The research is clear. Cybersecurity has evolved from critical topic into a public safety issue</a:t>
            </a:r>
            <a:endParaRPr lang="en-US" sz="1313" b="1" dirty="0">
              <a:cs typeface="Arial"/>
            </a:endParaRPr>
          </a:p>
          <a:p>
            <a:pPr>
              <a:defRPr/>
            </a:pPr>
            <a:endParaRPr lang="en-US" sz="1594" dirty="0">
              <a:cs typeface="Arial"/>
            </a:endParaRPr>
          </a:p>
          <a:p>
            <a:pPr marL="267891" indent="-267891">
              <a:buFont typeface="Arial" charset="0"/>
              <a:buChar char="•"/>
              <a:defRPr/>
            </a:pPr>
            <a:endParaRPr lang="en-US" sz="1594" dirty="0">
              <a:solidFill>
                <a:schemeClr val="accent5">
                  <a:lumMod val="75000"/>
                </a:schemeClr>
              </a:solidFill>
              <a:cs typeface="Arial"/>
            </a:endParaRPr>
          </a:p>
        </p:txBody>
      </p:sp>
    </p:spTree>
    <p:extLst>
      <p:ext uri="{BB962C8B-B14F-4D97-AF65-F5344CB8AC3E}">
        <p14:creationId xmlns:p14="http://schemas.microsoft.com/office/powerpoint/2010/main" val="27105947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2536" y="0"/>
            <a:ext cx="686693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367761"/>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5114" y="391885"/>
            <a:ext cx="6509657" cy="523220"/>
          </a:xfrm>
          <a:prstGeom prst="rect">
            <a:avLst/>
          </a:prstGeom>
          <a:noFill/>
        </p:spPr>
        <p:txBody>
          <a:bodyPr wrap="square" rtlCol="0">
            <a:spAutoFit/>
          </a:bodyPr>
          <a:lstStyle/>
          <a:p>
            <a:r>
              <a:rPr lang="en-US" sz="2800" u="sng" dirty="0" smtClean="0"/>
              <a:t>Industry Cyber Security Service Offerings</a:t>
            </a:r>
            <a:endParaRPr lang="en-US" sz="2800" u="sng" dirty="0"/>
          </a:p>
        </p:txBody>
      </p:sp>
      <p:sp>
        <p:nvSpPr>
          <p:cNvPr id="3" name="TextBox 2"/>
          <p:cNvSpPr txBox="1"/>
          <p:nvPr/>
        </p:nvSpPr>
        <p:spPr>
          <a:xfrm>
            <a:off x="1948543" y="1034143"/>
            <a:ext cx="7162800" cy="5632311"/>
          </a:xfrm>
          <a:prstGeom prst="rect">
            <a:avLst/>
          </a:prstGeom>
          <a:noFill/>
        </p:spPr>
        <p:txBody>
          <a:bodyPr wrap="square" rtlCol="0">
            <a:spAutoFit/>
          </a:bodyPr>
          <a:lstStyle/>
          <a:p>
            <a:r>
              <a:rPr lang="en-US" dirty="0" smtClean="0"/>
              <a:t>Can largely be bucketed under 3 umbrellas: </a:t>
            </a:r>
          </a:p>
          <a:p>
            <a:endParaRPr lang="en-US" dirty="0"/>
          </a:p>
          <a:p>
            <a:pPr marL="342900" indent="-342900">
              <a:buAutoNum type="arabicParenR"/>
            </a:pPr>
            <a:r>
              <a:rPr lang="en-US" dirty="0" smtClean="0"/>
              <a:t>Security Science</a:t>
            </a:r>
          </a:p>
          <a:p>
            <a:pPr marL="800100" lvl="1" indent="-342900">
              <a:buFont typeface="Arial" panose="020B0604020202020204" pitchFamily="34" charset="0"/>
              <a:buChar char="•"/>
            </a:pPr>
            <a:r>
              <a:rPr lang="en-US" dirty="0" smtClean="0"/>
              <a:t>Proactive Risk Assessments</a:t>
            </a:r>
          </a:p>
          <a:p>
            <a:pPr marL="1257300" lvl="2" indent="-342900">
              <a:buFont typeface="Courier New" panose="02070309020205020404" pitchFamily="49" charset="0"/>
              <a:buChar char="o"/>
            </a:pPr>
            <a:r>
              <a:rPr lang="en-US" dirty="0" smtClean="0"/>
              <a:t>Vulnerability Assessments</a:t>
            </a:r>
          </a:p>
          <a:p>
            <a:pPr marL="1257300" lvl="2" indent="-342900">
              <a:buFont typeface="Courier New" panose="02070309020205020404" pitchFamily="49" charset="0"/>
              <a:buChar char="o"/>
            </a:pPr>
            <a:r>
              <a:rPr lang="en-US" dirty="0" smtClean="0"/>
              <a:t>Ethical Hacking</a:t>
            </a:r>
          </a:p>
          <a:p>
            <a:pPr marL="1257300" lvl="2" indent="-342900">
              <a:buFont typeface="Courier New" panose="02070309020205020404" pitchFamily="49" charset="0"/>
              <a:buChar char="o"/>
            </a:pPr>
            <a:r>
              <a:rPr lang="en-US" dirty="0" smtClean="0"/>
              <a:t>Network Security Review</a:t>
            </a:r>
          </a:p>
          <a:p>
            <a:pPr marL="1257300" lvl="2" indent="-342900">
              <a:buFont typeface="Courier New" panose="02070309020205020404" pitchFamily="49" charset="0"/>
              <a:buChar char="o"/>
            </a:pPr>
            <a:r>
              <a:rPr lang="en-US" dirty="0" smtClean="0"/>
              <a:t>Cloud Security Review</a:t>
            </a:r>
          </a:p>
          <a:p>
            <a:pPr marL="1257300" lvl="2" indent="-342900">
              <a:buFont typeface="Courier New" panose="02070309020205020404" pitchFamily="49" charset="0"/>
              <a:buChar char="o"/>
            </a:pPr>
            <a:r>
              <a:rPr lang="en-US" dirty="0" smtClean="0"/>
              <a:t>Application Security Review</a:t>
            </a:r>
          </a:p>
          <a:p>
            <a:pPr marL="342900" indent="-342900">
              <a:buFont typeface="+mj-lt"/>
              <a:buAutoNum type="arabicParenR"/>
            </a:pPr>
            <a:r>
              <a:rPr lang="en-US" dirty="0" smtClean="0"/>
              <a:t>Incident Response</a:t>
            </a:r>
          </a:p>
          <a:p>
            <a:pPr marL="800100" lvl="1" indent="-342900">
              <a:buFont typeface="Arial" panose="020B0604020202020204" pitchFamily="34" charset="0"/>
              <a:buChar char="•"/>
            </a:pPr>
            <a:r>
              <a:rPr lang="en-US" dirty="0" smtClean="0"/>
              <a:t>Investigate on-going incident</a:t>
            </a:r>
          </a:p>
          <a:p>
            <a:pPr marL="1257300" lvl="2" indent="-342900">
              <a:buFont typeface="Courier New" panose="02070309020205020404" pitchFamily="49" charset="0"/>
              <a:buChar char="o"/>
            </a:pPr>
            <a:r>
              <a:rPr lang="en-US" dirty="0" smtClean="0"/>
              <a:t>Log Reviews and Correlation</a:t>
            </a:r>
          </a:p>
          <a:p>
            <a:pPr marL="1257300" lvl="2" indent="-342900">
              <a:buFont typeface="Courier New" panose="02070309020205020404" pitchFamily="49" charset="0"/>
              <a:buChar char="o"/>
            </a:pPr>
            <a:r>
              <a:rPr lang="en-US" dirty="0" smtClean="0"/>
              <a:t>Looking for indicators of compromise</a:t>
            </a:r>
          </a:p>
          <a:p>
            <a:pPr marL="1257300" lvl="2" indent="-342900">
              <a:buFont typeface="Courier New" panose="02070309020205020404" pitchFamily="49" charset="0"/>
              <a:buChar char="o"/>
            </a:pPr>
            <a:r>
              <a:rPr lang="en-US" dirty="0" smtClean="0"/>
              <a:t>Stop the bleeding</a:t>
            </a:r>
          </a:p>
          <a:p>
            <a:pPr marL="342900" indent="-342900">
              <a:buFont typeface="+mj-lt"/>
              <a:buAutoNum type="arabicParenR"/>
            </a:pPr>
            <a:r>
              <a:rPr lang="en-US" dirty="0" smtClean="0"/>
              <a:t>Digital Forensics</a:t>
            </a:r>
          </a:p>
          <a:p>
            <a:pPr marL="800100" lvl="1" indent="-342900">
              <a:buFont typeface="Arial" panose="020B0604020202020204" pitchFamily="34" charset="0"/>
              <a:buChar char="•"/>
            </a:pPr>
            <a:r>
              <a:rPr lang="en-US" dirty="0" smtClean="0"/>
              <a:t>Post-incident Analysis</a:t>
            </a:r>
          </a:p>
          <a:p>
            <a:pPr marL="1257300" lvl="2" indent="-342900">
              <a:buFont typeface="Courier New" panose="02070309020205020404" pitchFamily="49" charset="0"/>
              <a:buChar char="o"/>
            </a:pPr>
            <a:r>
              <a:rPr lang="en-US" dirty="0" smtClean="0"/>
              <a:t>Computer Forensics</a:t>
            </a:r>
          </a:p>
          <a:p>
            <a:pPr marL="1257300" lvl="2" indent="-342900">
              <a:buFont typeface="Courier New" panose="02070309020205020404" pitchFamily="49" charset="0"/>
              <a:buChar char="o"/>
            </a:pPr>
            <a:r>
              <a:rPr lang="en-US" dirty="0" smtClean="0"/>
              <a:t>Network Forensics</a:t>
            </a:r>
          </a:p>
          <a:p>
            <a:pPr marL="1257300" lvl="2" indent="-342900">
              <a:buFont typeface="Courier New" panose="02070309020205020404" pitchFamily="49" charset="0"/>
              <a:buChar char="o"/>
            </a:pPr>
            <a:r>
              <a:rPr lang="en-US" dirty="0" smtClean="0"/>
              <a:t>Mobile Forensics</a:t>
            </a:r>
          </a:p>
          <a:p>
            <a:pPr marL="1257300" lvl="2" indent="-342900">
              <a:buFont typeface="Courier New" panose="02070309020205020404" pitchFamily="49" charset="0"/>
              <a:buChar char="o"/>
            </a:pPr>
            <a:endParaRPr lang="en-US" dirty="0" smtClean="0"/>
          </a:p>
        </p:txBody>
      </p:sp>
    </p:spTree>
    <p:extLst>
      <p:ext uri="{BB962C8B-B14F-4D97-AF65-F5344CB8AC3E}">
        <p14:creationId xmlns:p14="http://schemas.microsoft.com/office/powerpoint/2010/main" val="2028934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8915" y="370505"/>
            <a:ext cx="4515019" cy="584775"/>
          </a:xfrm>
          <a:prstGeom prst="rect">
            <a:avLst/>
          </a:prstGeom>
        </p:spPr>
        <p:txBody>
          <a:bodyPr wrap="none">
            <a:spAutoFit/>
          </a:bodyPr>
          <a:lstStyle/>
          <a:p>
            <a:r>
              <a:rPr lang="en-US" sz="3200" u="sng" dirty="0" smtClean="0"/>
              <a:t>Addressing Skills Shortage</a:t>
            </a:r>
            <a:endParaRPr lang="en-US" sz="3200" u="sng" dirty="0"/>
          </a:p>
        </p:txBody>
      </p:sp>
      <p:sp>
        <p:nvSpPr>
          <p:cNvPr id="4" name="TextBox 3"/>
          <p:cNvSpPr txBox="1"/>
          <p:nvPr/>
        </p:nvSpPr>
        <p:spPr>
          <a:xfrm>
            <a:off x="1556657" y="1284514"/>
            <a:ext cx="8534400" cy="4801314"/>
          </a:xfrm>
          <a:prstGeom prst="rect">
            <a:avLst/>
          </a:prstGeom>
          <a:noFill/>
        </p:spPr>
        <p:txBody>
          <a:bodyPr wrap="square" rtlCol="0">
            <a:spAutoFit/>
          </a:bodyPr>
          <a:lstStyle/>
          <a:p>
            <a:r>
              <a:rPr lang="en-US" dirty="0" smtClean="0"/>
              <a:t>Technical Skills that the Industry is looking for:</a:t>
            </a:r>
          </a:p>
          <a:p>
            <a:endParaRPr lang="en-US" dirty="0"/>
          </a:p>
          <a:p>
            <a:r>
              <a:rPr lang="en-US" u="sng" dirty="0" smtClean="0"/>
              <a:t>Security Science related skills</a:t>
            </a:r>
          </a:p>
          <a:p>
            <a:pPr marL="800100" lvl="1" indent="-342900">
              <a:buFont typeface="Arial" panose="020B0604020202020204" pitchFamily="34" charset="0"/>
              <a:buChar char="•"/>
            </a:pPr>
            <a:r>
              <a:rPr lang="en-US" dirty="0" smtClean="0"/>
              <a:t>Strong Information Security fundamentals – theoretical knowledge – coursework</a:t>
            </a:r>
          </a:p>
          <a:p>
            <a:pPr marL="800100" lvl="1" indent="-342900">
              <a:buFont typeface="Arial" panose="020B0604020202020204" pitchFamily="34" charset="0"/>
              <a:buChar char="•"/>
            </a:pPr>
            <a:r>
              <a:rPr lang="en-US" dirty="0" smtClean="0"/>
              <a:t>Strong network fundamentals – course work / certification</a:t>
            </a:r>
          </a:p>
          <a:p>
            <a:pPr marL="1257300" lvl="2" indent="-342900">
              <a:buFont typeface="Courier New" panose="02070309020205020404" pitchFamily="49" charset="0"/>
              <a:buChar char="o"/>
            </a:pPr>
            <a:r>
              <a:rPr lang="en-US" dirty="0" smtClean="0"/>
              <a:t>Labs and Hands-on experience important</a:t>
            </a:r>
          </a:p>
          <a:p>
            <a:pPr marL="1257300" lvl="2" indent="-342900">
              <a:buFont typeface="Courier New" panose="02070309020205020404" pitchFamily="49" charset="0"/>
              <a:buChar char="o"/>
            </a:pPr>
            <a:r>
              <a:rPr lang="en-US" dirty="0" smtClean="0"/>
              <a:t>Open-source options: GNS 3.0 suite</a:t>
            </a:r>
          </a:p>
          <a:p>
            <a:pPr marL="800100" lvl="1" indent="-342900">
              <a:buFont typeface="Arial" panose="020B0604020202020204" pitchFamily="34" charset="0"/>
              <a:buChar char="•"/>
            </a:pPr>
            <a:r>
              <a:rPr lang="en-US" dirty="0" smtClean="0"/>
              <a:t>Vulnerability Assessment / Penetration Testing Skills</a:t>
            </a:r>
          </a:p>
          <a:p>
            <a:pPr marL="1257300" lvl="2" indent="-342900">
              <a:buFont typeface="Courier New" panose="02070309020205020404" pitchFamily="49" charset="0"/>
              <a:buChar char="o"/>
            </a:pPr>
            <a:r>
              <a:rPr lang="en-US" dirty="0" smtClean="0"/>
              <a:t>Labs and Hands-on experience important</a:t>
            </a:r>
          </a:p>
          <a:p>
            <a:pPr marL="1257300" lvl="2" indent="-342900">
              <a:buFont typeface="Courier New" panose="02070309020205020404" pitchFamily="49" charset="0"/>
              <a:buChar char="o"/>
            </a:pPr>
            <a:r>
              <a:rPr lang="en-US" dirty="0" smtClean="0"/>
              <a:t>Open-source options: KALI Linux suite, </a:t>
            </a:r>
            <a:r>
              <a:rPr lang="en-US" dirty="0" err="1" smtClean="0"/>
              <a:t>Burpsuite</a:t>
            </a:r>
            <a:r>
              <a:rPr lang="en-US" dirty="0" smtClean="0"/>
              <a:t> </a:t>
            </a:r>
          </a:p>
          <a:p>
            <a:pPr marL="742950" lvl="1" indent="-285750">
              <a:buFont typeface="Arial" panose="020B0604020202020204" pitchFamily="34" charset="0"/>
              <a:buChar char="•"/>
            </a:pPr>
            <a:r>
              <a:rPr lang="en-US" dirty="0" smtClean="0"/>
              <a:t>Cloud Security</a:t>
            </a:r>
          </a:p>
          <a:p>
            <a:pPr marL="1200150" lvl="2" indent="-285750">
              <a:buFont typeface="Courier New" panose="02070309020205020404" pitchFamily="49" charset="0"/>
              <a:buChar char="o"/>
            </a:pPr>
            <a:r>
              <a:rPr lang="en-US" dirty="0" smtClean="0"/>
              <a:t>Familiarity with Amazon Web Services offerings (at a minimum)</a:t>
            </a:r>
          </a:p>
          <a:p>
            <a:pPr marL="1200150" lvl="2" indent="-285750">
              <a:buFont typeface="Courier New" panose="02070309020205020404" pitchFamily="49" charset="0"/>
              <a:buChar char="o"/>
            </a:pPr>
            <a:r>
              <a:rPr lang="en-US" dirty="0" smtClean="0"/>
              <a:t>MS Azure a plus</a:t>
            </a:r>
          </a:p>
          <a:p>
            <a:pPr marL="742950" lvl="1" indent="-285750">
              <a:buFont typeface="Arial" panose="020B0604020202020204" pitchFamily="34" charset="0"/>
              <a:buChar char="•"/>
            </a:pPr>
            <a:r>
              <a:rPr lang="en-US" dirty="0" smtClean="0"/>
              <a:t>Application Security</a:t>
            </a:r>
          </a:p>
          <a:p>
            <a:pPr marL="1200150" lvl="2" indent="-285750">
              <a:buFont typeface="Courier New" panose="02070309020205020404" pitchFamily="49" charset="0"/>
              <a:buChar char="o"/>
            </a:pPr>
            <a:r>
              <a:rPr lang="en-US" dirty="0" smtClean="0"/>
              <a:t>Familiarity with OWASP Top 10</a:t>
            </a:r>
          </a:p>
          <a:p>
            <a:pPr marL="1200150" lvl="2" indent="-285750">
              <a:buFont typeface="Courier New" panose="02070309020205020404" pitchFamily="49" charset="0"/>
              <a:buChar char="o"/>
            </a:pPr>
            <a:r>
              <a:rPr lang="en-US" dirty="0" smtClean="0"/>
              <a:t>Familiarity with Static and Dynamic scanning tools</a:t>
            </a:r>
          </a:p>
          <a:p>
            <a:pPr marL="1200150" lvl="2" indent="-285750">
              <a:buFont typeface="Courier New" panose="02070309020205020404" pitchFamily="49" charset="0"/>
              <a:buChar char="o"/>
            </a:pPr>
            <a:r>
              <a:rPr lang="en-US" dirty="0" smtClean="0"/>
              <a:t>Open-source option: ZAP, </a:t>
            </a:r>
            <a:r>
              <a:rPr lang="en-US" dirty="0" err="1" smtClean="0"/>
              <a:t>BurpSuite</a:t>
            </a:r>
            <a:r>
              <a:rPr lang="en-US" dirty="0" smtClean="0"/>
              <a:t>, W3af, </a:t>
            </a:r>
            <a:r>
              <a:rPr lang="en-US" dirty="0" err="1" smtClean="0"/>
              <a:t>skipfish</a:t>
            </a:r>
            <a:r>
              <a:rPr lang="en-US" dirty="0" smtClean="0"/>
              <a:t>, KALI Linux suite</a:t>
            </a:r>
          </a:p>
        </p:txBody>
      </p:sp>
    </p:spTree>
    <p:extLst>
      <p:ext uri="{BB962C8B-B14F-4D97-AF65-F5344CB8AC3E}">
        <p14:creationId xmlns:p14="http://schemas.microsoft.com/office/powerpoint/2010/main" val="2089164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8915" y="370505"/>
            <a:ext cx="4515019" cy="584775"/>
          </a:xfrm>
          <a:prstGeom prst="rect">
            <a:avLst/>
          </a:prstGeom>
        </p:spPr>
        <p:txBody>
          <a:bodyPr wrap="none">
            <a:spAutoFit/>
          </a:bodyPr>
          <a:lstStyle/>
          <a:p>
            <a:r>
              <a:rPr lang="en-US" sz="3200" u="sng" dirty="0" smtClean="0"/>
              <a:t>Addressing Skills Shortage</a:t>
            </a:r>
            <a:endParaRPr lang="en-US" sz="3200" u="sng" dirty="0"/>
          </a:p>
        </p:txBody>
      </p:sp>
      <p:sp>
        <p:nvSpPr>
          <p:cNvPr id="4" name="TextBox 3"/>
          <p:cNvSpPr txBox="1"/>
          <p:nvPr/>
        </p:nvSpPr>
        <p:spPr>
          <a:xfrm>
            <a:off x="1556657" y="1284514"/>
            <a:ext cx="8534400" cy="3693319"/>
          </a:xfrm>
          <a:prstGeom prst="rect">
            <a:avLst/>
          </a:prstGeom>
          <a:noFill/>
        </p:spPr>
        <p:txBody>
          <a:bodyPr wrap="square" rtlCol="0">
            <a:spAutoFit/>
          </a:bodyPr>
          <a:lstStyle/>
          <a:p>
            <a:r>
              <a:rPr lang="en-US" dirty="0" smtClean="0"/>
              <a:t>Technical Skills that the Industry is looking for:</a:t>
            </a:r>
          </a:p>
          <a:p>
            <a:endParaRPr lang="en-US" dirty="0"/>
          </a:p>
          <a:p>
            <a:r>
              <a:rPr lang="en-US" u="sng" dirty="0" smtClean="0"/>
              <a:t>Digital Forensics related skills</a:t>
            </a:r>
          </a:p>
          <a:p>
            <a:pPr marL="800100" lvl="1" indent="-342900">
              <a:buFont typeface="Arial" panose="020B0604020202020204" pitchFamily="34" charset="0"/>
              <a:buChar char="•"/>
            </a:pPr>
            <a:r>
              <a:rPr lang="en-US" dirty="0" smtClean="0"/>
              <a:t>Critical thinking / analytical skills</a:t>
            </a:r>
          </a:p>
          <a:p>
            <a:pPr marL="800100" lvl="1" indent="-342900">
              <a:buFont typeface="Arial" panose="020B0604020202020204" pitchFamily="34" charset="0"/>
              <a:buChar char="•"/>
            </a:pPr>
            <a:r>
              <a:rPr lang="en-US" dirty="0" smtClean="0"/>
              <a:t>Strong understanding of file system / registry</a:t>
            </a:r>
          </a:p>
          <a:p>
            <a:pPr marL="800100" lvl="1" indent="-342900">
              <a:buFont typeface="Arial" panose="020B0604020202020204" pitchFamily="34" charset="0"/>
              <a:buChar char="•"/>
            </a:pPr>
            <a:r>
              <a:rPr lang="en-US" dirty="0" smtClean="0"/>
              <a:t>Industry standard tool: </a:t>
            </a:r>
            <a:r>
              <a:rPr lang="en-US" dirty="0" err="1" smtClean="0"/>
              <a:t>EnCase</a:t>
            </a:r>
            <a:endParaRPr lang="en-US" dirty="0" smtClean="0"/>
          </a:p>
          <a:p>
            <a:pPr marL="800100" lvl="1" indent="-342900">
              <a:buFont typeface="Arial" panose="020B0604020202020204" pitchFamily="34" charset="0"/>
              <a:buChar char="•"/>
            </a:pPr>
            <a:r>
              <a:rPr lang="en-US" dirty="0" smtClean="0"/>
              <a:t>Open-source option: X-Ways, </a:t>
            </a:r>
            <a:r>
              <a:rPr lang="en-US" dirty="0" err="1" smtClean="0"/>
              <a:t>XXCopy</a:t>
            </a:r>
            <a:endParaRPr lang="en-US" dirty="0" smtClean="0"/>
          </a:p>
          <a:p>
            <a:pPr marL="800100" lvl="1" indent="-342900">
              <a:buFont typeface="Arial" panose="020B0604020202020204" pitchFamily="34" charset="0"/>
              <a:buChar char="•"/>
            </a:pPr>
            <a:r>
              <a:rPr lang="en-US" dirty="0" smtClean="0"/>
              <a:t>Lab / Hands-on experience important</a:t>
            </a:r>
          </a:p>
          <a:p>
            <a:pPr marL="1257300" lvl="2" indent="-342900">
              <a:buFont typeface="Courier New" panose="02070309020205020404" pitchFamily="49" charset="0"/>
              <a:buChar char="o"/>
            </a:pPr>
            <a:r>
              <a:rPr lang="en-US" dirty="0" smtClean="0"/>
              <a:t>Imaging devices and hard drives to keep it forensically sound</a:t>
            </a:r>
          </a:p>
          <a:p>
            <a:pPr marL="1257300" lvl="2" indent="-342900">
              <a:buFont typeface="Courier New" panose="02070309020205020404" pitchFamily="49" charset="0"/>
              <a:buChar char="o"/>
            </a:pPr>
            <a:r>
              <a:rPr lang="en-US" dirty="0" smtClean="0"/>
              <a:t>Special hardware required (e.g. Image master)</a:t>
            </a:r>
          </a:p>
          <a:p>
            <a:pPr marL="742950" lvl="1" indent="-285750">
              <a:buFont typeface="Arial" panose="020B0604020202020204" pitchFamily="34" charset="0"/>
              <a:buChar char="•"/>
            </a:pPr>
            <a:r>
              <a:rPr lang="en-US" dirty="0" smtClean="0"/>
              <a:t>Mobile Forensics</a:t>
            </a:r>
          </a:p>
          <a:p>
            <a:pPr marL="1200150" lvl="2" indent="-285750">
              <a:buFont typeface="Courier New" panose="02070309020205020404" pitchFamily="49" charset="0"/>
              <a:buChar char="o"/>
            </a:pPr>
            <a:r>
              <a:rPr lang="en-US" dirty="0" smtClean="0"/>
              <a:t>Industry standard tool: </a:t>
            </a:r>
            <a:r>
              <a:rPr lang="en-US" dirty="0" err="1" smtClean="0"/>
              <a:t>Cellebrite</a:t>
            </a:r>
            <a:endParaRPr lang="en-US" dirty="0" smtClean="0"/>
          </a:p>
          <a:p>
            <a:pPr marL="1200150" lvl="2" indent="-285750">
              <a:buFont typeface="Courier New" panose="02070309020205020404" pitchFamily="49" charset="0"/>
              <a:buChar char="o"/>
            </a:pPr>
            <a:r>
              <a:rPr lang="en-US" dirty="0" smtClean="0"/>
              <a:t>Lab environment: Faraday cage</a:t>
            </a:r>
          </a:p>
        </p:txBody>
      </p:sp>
    </p:spTree>
    <p:extLst>
      <p:ext uri="{BB962C8B-B14F-4D97-AF65-F5344CB8AC3E}">
        <p14:creationId xmlns:p14="http://schemas.microsoft.com/office/powerpoint/2010/main" val="2710515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8915" y="370505"/>
            <a:ext cx="4515019" cy="584775"/>
          </a:xfrm>
          <a:prstGeom prst="rect">
            <a:avLst/>
          </a:prstGeom>
        </p:spPr>
        <p:txBody>
          <a:bodyPr wrap="none">
            <a:spAutoFit/>
          </a:bodyPr>
          <a:lstStyle/>
          <a:p>
            <a:r>
              <a:rPr lang="en-US" sz="3200" u="sng" dirty="0" smtClean="0"/>
              <a:t>Addressing Skills Shortage</a:t>
            </a:r>
            <a:endParaRPr lang="en-US" sz="3200" u="sng" dirty="0"/>
          </a:p>
        </p:txBody>
      </p:sp>
      <p:sp>
        <p:nvSpPr>
          <p:cNvPr id="4" name="TextBox 3"/>
          <p:cNvSpPr txBox="1"/>
          <p:nvPr/>
        </p:nvSpPr>
        <p:spPr>
          <a:xfrm>
            <a:off x="1556657" y="1284514"/>
            <a:ext cx="8534400" cy="2862322"/>
          </a:xfrm>
          <a:prstGeom prst="rect">
            <a:avLst/>
          </a:prstGeom>
          <a:noFill/>
        </p:spPr>
        <p:txBody>
          <a:bodyPr wrap="square" rtlCol="0">
            <a:spAutoFit/>
          </a:bodyPr>
          <a:lstStyle/>
          <a:p>
            <a:r>
              <a:rPr lang="en-US" dirty="0" smtClean="0"/>
              <a:t>Technical Skills that the Industry is looking for:</a:t>
            </a:r>
          </a:p>
          <a:p>
            <a:endParaRPr lang="en-US" dirty="0"/>
          </a:p>
          <a:p>
            <a:r>
              <a:rPr lang="en-US" u="sng" dirty="0" smtClean="0"/>
              <a:t>Incident Response related skills</a:t>
            </a:r>
          </a:p>
          <a:p>
            <a:pPr marL="800100" lvl="1" indent="-342900">
              <a:buFont typeface="Arial" panose="020B0604020202020204" pitchFamily="34" charset="0"/>
              <a:buChar char="•"/>
            </a:pPr>
            <a:r>
              <a:rPr lang="en-US" dirty="0" smtClean="0"/>
              <a:t>Critical thinking / analytical skills</a:t>
            </a:r>
          </a:p>
          <a:p>
            <a:pPr marL="800100" lvl="1" indent="-342900">
              <a:buFont typeface="Arial" panose="020B0604020202020204" pitchFamily="34" charset="0"/>
              <a:buChar char="•"/>
            </a:pPr>
            <a:r>
              <a:rPr lang="en-US" dirty="0" smtClean="0"/>
              <a:t>Ability to work under stress / at odd times during the day</a:t>
            </a:r>
          </a:p>
          <a:p>
            <a:pPr marL="800100" lvl="1" indent="-342900">
              <a:buFont typeface="Arial" panose="020B0604020202020204" pitchFamily="34" charset="0"/>
              <a:buChar char="•"/>
            </a:pPr>
            <a:r>
              <a:rPr lang="en-US" dirty="0" smtClean="0"/>
              <a:t>Sufficient familiarity with Python / JSON</a:t>
            </a:r>
          </a:p>
          <a:p>
            <a:pPr marL="800100" lvl="1" indent="-342900">
              <a:buFont typeface="Arial" panose="020B0604020202020204" pitchFamily="34" charset="0"/>
              <a:buChar char="•"/>
            </a:pPr>
            <a:r>
              <a:rPr lang="en-US" dirty="0" smtClean="0"/>
              <a:t>Ability to read different types of logs </a:t>
            </a:r>
          </a:p>
          <a:p>
            <a:pPr marL="800100" lvl="1" indent="-342900">
              <a:buFont typeface="Arial" panose="020B0604020202020204" pitchFamily="34" charset="0"/>
              <a:buChar char="•"/>
            </a:pPr>
            <a:r>
              <a:rPr lang="en-US" dirty="0" smtClean="0"/>
              <a:t>Familiarity with SIEM Tools</a:t>
            </a:r>
          </a:p>
          <a:p>
            <a:pPr marL="1257300" lvl="2" indent="-342900">
              <a:buFont typeface="Courier New" panose="02070309020205020404" pitchFamily="49" charset="0"/>
              <a:buChar char="o"/>
            </a:pPr>
            <a:r>
              <a:rPr lang="en-US" dirty="0" smtClean="0"/>
              <a:t>Important Open-source tool: </a:t>
            </a:r>
            <a:r>
              <a:rPr lang="en-US" dirty="0" err="1" smtClean="0"/>
              <a:t>Splunk</a:t>
            </a:r>
            <a:endParaRPr lang="en-US" dirty="0" smtClean="0"/>
          </a:p>
          <a:p>
            <a:pPr marL="800100" lvl="1" indent="-342900">
              <a:buFont typeface="Arial" panose="020B0604020202020204" pitchFamily="34" charset="0"/>
              <a:buChar char="•"/>
            </a:pPr>
            <a:r>
              <a:rPr lang="en-US" dirty="0" smtClean="0"/>
              <a:t>A good understanding of common Indicators of Compromise</a:t>
            </a:r>
          </a:p>
        </p:txBody>
      </p:sp>
    </p:spTree>
    <p:extLst>
      <p:ext uri="{BB962C8B-B14F-4D97-AF65-F5344CB8AC3E}">
        <p14:creationId xmlns:p14="http://schemas.microsoft.com/office/powerpoint/2010/main" val="3805741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8915" y="370505"/>
            <a:ext cx="6620530" cy="584775"/>
          </a:xfrm>
          <a:prstGeom prst="rect">
            <a:avLst/>
          </a:prstGeom>
        </p:spPr>
        <p:txBody>
          <a:bodyPr wrap="none">
            <a:spAutoFit/>
          </a:bodyPr>
          <a:lstStyle/>
          <a:p>
            <a:r>
              <a:rPr lang="en-US" sz="3200" u="sng" dirty="0" smtClean="0"/>
              <a:t>Most Important Skill: Staying Informed</a:t>
            </a:r>
            <a:endParaRPr lang="en-US" sz="3200" u="sng" dirty="0"/>
          </a:p>
        </p:txBody>
      </p:sp>
      <p:sp>
        <p:nvSpPr>
          <p:cNvPr id="4" name="TextBox 3"/>
          <p:cNvSpPr txBox="1"/>
          <p:nvPr/>
        </p:nvSpPr>
        <p:spPr>
          <a:xfrm>
            <a:off x="1556657" y="1284514"/>
            <a:ext cx="8534400" cy="2308324"/>
          </a:xfrm>
          <a:prstGeom prst="rect">
            <a:avLst/>
          </a:prstGeom>
          <a:noFill/>
        </p:spPr>
        <p:txBody>
          <a:bodyPr wrap="square" rtlCol="0">
            <a:spAutoFit/>
          </a:bodyPr>
          <a:lstStyle/>
          <a:p>
            <a:r>
              <a:rPr lang="en-US" dirty="0" smtClean="0"/>
              <a:t>Cyber Security is an ever-changing field. What was relevant yesterday is no longer relevant today. It is important to stay on top of current happenings in Cyber:</a:t>
            </a:r>
          </a:p>
          <a:p>
            <a:endParaRPr lang="en-US" dirty="0"/>
          </a:p>
          <a:p>
            <a:r>
              <a:rPr lang="en-US" u="sng" dirty="0" smtClean="0"/>
              <a:t>Some useful resources:</a:t>
            </a:r>
          </a:p>
          <a:p>
            <a:pPr marL="800100" lvl="1" indent="-342900">
              <a:buFont typeface="Arial" panose="020B0604020202020204" pitchFamily="34" charset="0"/>
              <a:buChar char="•"/>
            </a:pPr>
            <a:r>
              <a:rPr lang="en-US" dirty="0" smtClean="0"/>
              <a:t>Slashdot.org</a:t>
            </a:r>
          </a:p>
          <a:p>
            <a:pPr marL="800100" lvl="1" indent="-342900">
              <a:buFont typeface="Arial" panose="020B0604020202020204" pitchFamily="34" charset="0"/>
              <a:buChar char="•"/>
            </a:pPr>
            <a:r>
              <a:rPr lang="en-US" dirty="0" smtClean="0"/>
              <a:t>Krebs on Security</a:t>
            </a:r>
          </a:p>
          <a:p>
            <a:pPr marL="800100" lvl="1" indent="-342900">
              <a:buFont typeface="Arial" panose="020B0604020202020204" pitchFamily="34" charset="0"/>
              <a:buChar char="•"/>
            </a:pPr>
            <a:r>
              <a:rPr lang="en-US" dirty="0" smtClean="0"/>
              <a:t>Bruce </a:t>
            </a:r>
            <a:r>
              <a:rPr lang="en-US" dirty="0" err="1" smtClean="0"/>
              <a:t>Schneier</a:t>
            </a:r>
            <a:r>
              <a:rPr lang="en-US" dirty="0" smtClean="0"/>
              <a:t> on Security</a:t>
            </a:r>
          </a:p>
          <a:p>
            <a:pPr marL="800100" lvl="1" indent="-342900">
              <a:buFont typeface="Arial" panose="020B0604020202020204" pitchFamily="34" charset="0"/>
              <a:buChar char="•"/>
            </a:pPr>
            <a:r>
              <a:rPr lang="en-US" dirty="0" err="1" smtClean="0"/>
              <a:t>ThreatPost</a:t>
            </a:r>
            <a:endParaRPr lang="en-US" dirty="0" smtClean="0"/>
          </a:p>
        </p:txBody>
      </p:sp>
    </p:spTree>
    <p:extLst>
      <p:ext uri="{BB962C8B-B14F-4D97-AF65-F5344CB8AC3E}">
        <p14:creationId xmlns:p14="http://schemas.microsoft.com/office/powerpoint/2010/main" val="3198711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09257" y="2862942"/>
            <a:ext cx="5910943" cy="2246769"/>
          </a:xfrm>
          <a:prstGeom prst="rect">
            <a:avLst/>
          </a:prstGeom>
          <a:noFill/>
        </p:spPr>
        <p:txBody>
          <a:bodyPr wrap="square" rtlCol="0">
            <a:spAutoFit/>
          </a:bodyPr>
          <a:lstStyle/>
          <a:p>
            <a:r>
              <a:rPr lang="en-US" sz="2800" dirty="0" smtClean="0"/>
              <a:t>Questions / Thoughts / Comments ?</a:t>
            </a:r>
          </a:p>
          <a:p>
            <a:endParaRPr lang="en-US" sz="2800" dirty="0"/>
          </a:p>
          <a:p>
            <a:endParaRPr lang="en-US" sz="2800" dirty="0" smtClean="0"/>
          </a:p>
          <a:p>
            <a:r>
              <a:rPr lang="en-US" sz="2800" dirty="0" smtClean="0"/>
              <a:t>Thanks !!</a:t>
            </a:r>
          </a:p>
          <a:p>
            <a:r>
              <a:rPr lang="en-US" sz="2800" dirty="0" smtClean="0"/>
              <a:t>E-mail: ajay.nagarajan@gmail.com</a:t>
            </a:r>
            <a:endParaRPr lang="en-US" sz="2800" dirty="0"/>
          </a:p>
        </p:txBody>
      </p:sp>
    </p:spTree>
    <p:extLst>
      <p:ext uri="{BB962C8B-B14F-4D97-AF65-F5344CB8AC3E}">
        <p14:creationId xmlns:p14="http://schemas.microsoft.com/office/powerpoint/2010/main" val="2990784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826</TotalTime>
  <Words>2099</Words>
  <Application>Microsoft Office PowerPoint</Application>
  <PresentationFormat>Custom</PresentationFormat>
  <Paragraphs>363</Paragraphs>
  <Slides>33</Slides>
  <Notes>7</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Cyber Security Trends and Opportunities     Ajay Nagarajan Senior Consultant,  Risk Management &amp; Security Investigations</vt:lpstr>
      <vt:lpstr>PowerPoint Presentation</vt:lpstr>
      <vt:lpstr>Key Trends from 2015</vt:lpstr>
      <vt:lpstr>PowerPoint Presentation</vt:lpstr>
      <vt:lpstr>Security Sector Highlights </vt:lpstr>
      <vt:lpstr>Evolution of cybersecurity</vt:lpstr>
      <vt:lpstr>Attacks are focusing on higher value data targets</vt:lpstr>
      <vt:lpstr>Highly regulated industries have the highest per-record data breach costs</vt:lpstr>
      <vt:lpstr>Why do Breaches Happen?</vt:lpstr>
      <vt:lpstr>PowerPoint Presentation</vt:lpstr>
      <vt:lpstr>The rise of crimeware</vt:lpstr>
      <vt:lpstr>Phishing in the sea</vt:lpstr>
      <vt:lpstr>No sector left behind</vt:lpstr>
      <vt:lpstr>PowerPoint Presentation</vt:lpstr>
      <vt:lpstr>PowerPoint Presentation</vt:lpstr>
      <vt:lpstr>PowerPoint Presentation</vt:lpstr>
      <vt:lpstr>PowerPoint Presentation</vt:lpstr>
      <vt:lpstr>PowerPoint Presentation</vt:lpstr>
      <vt:lpstr>The 2014 U.S. State of Cybercrime Survey</vt:lpstr>
      <vt:lpstr>Security frameworks and risk-management strategies address</vt:lpstr>
      <vt:lpstr>Reaching security maturity – how to map your way there</vt:lpstr>
      <vt:lpstr>NIST (National Institute of Standards and Technology) Handy Resources  1. NIST Special Publication 800-53 “Security and Privacy Controls for Federal Information Systems and Organizations”   2. NIST Cybersecurity Framework “Framework for improving critical infrastructure cybersecurity” </vt:lpstr>
      <vt:lpstr>Map your Security to the NIST Framework </vt:lpstr>
      <vt:lpstr>Map your Security to the NIST Framework </vt:lpstr>
      <vt:lpstr>CISOs face a shortage of skills, lack of metrics and strategy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Ajay Nagarajan</dc:creator>
  <cp:lastModifiedBy>Kelemwork Kassahun</cp:lastModifiedBy>
  <cp:revision>27</cp:revision>
  <dcterms:created xsi:type="dcterms:W3CDTF">2016-11-30T17:08:31Z</dcterms:created>
  <dcterms:modified xsi:type="dcterms:W3CDTF">2017-12-04T10:14:01Z</dcterms:modified>
</cp:coreProperties>
</file>