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8" r:id="rId2"/>
    <p:sldId id="281" r:id="rId3"/>
    <p:sldId id="302" r:id="rId4"/>
    <p:sldId id="307" r:id="rId5"/>
    <p:sldId id="312" r:id="rId6"/>
    <p:sldId id="305" r:id="rId7"/>
    <p:sldId id="306" r:id="rId8"/>
    <p:sldId id="308" r:id="rId9"/>
    <p:sldId id="304" r:id="rId10"/>
    <p:sldId id="303" r:id="rId11"/>
    <p:sldId id="309" r:id="rId12"/>
    <p:sldId id="313" r:id="rId13"/>
    <p:sldId id="310" r:id="rId14"/>
    <p:sldId id="311" r:id="rId1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99FF"/>
    <a:srgbClr val="99FF99"/>
    <a:srgbClr val="FFCC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588" autoAdjust="0"/>
    <p:restoredTop sz="82971" autoAdjust="0"/>
  </p:normalViewPr>
  <p:slideViewPr>
    <p:cSldViewPr>
      <p:cViewPr>
        <p:scale>
          <a:sx n="100" d="100"/>
          <a:sy n="100" d="100"/>
        </p:scale>
        <p:origin x="1572" y="30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ZA"/>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EEA340F6-EDED-4B2E-A12F-1C0847CD46F8}" type="datetimeFigureOut">
              <a:rPr lang="en-ZA" smtClean="0"/>
              <a:pPr/>
              <a:t>2015/05/25</a:t>
            </a:fld>
            <a:endParaRPr lang="en-ZA"/>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ZA"/>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ZA"/>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3F1FCAB9-9358-4893-8522-6253D78D5108}" type="slidenum">
              <a:rPr lang="en-ZA" smtClean="0"/>
              <a:pPr/>
              <a:t>‹#›</a:t>
            </a:fld>
            <a:endParaRPr lang="en-ZA"/>
          </a:p>
        </p:txBody>
      </p:sp>
    </p:spTree>
    <p:extLst>
      <p:ext uri="{BB962C8B-B14F-4D97-AF65-F5344CB8AC3E}">
        <p14:creationId xmlns:p14="http://schemas.microsoft.com/office/powerpoint/2010/main" xmlns="" val="1102136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t>EMPLOYMENT EQUITY PLANNING 2015</a:t>
            </a:r>
            <a:endParaRPr lang="en-ZA" sz="1100" dirty="0"/>
          </a:p>
          <a:p>
            <a:endParaRPr lang="en-ZA" sz="1300" dirty="0"/>
          </a:p>
        </p:txBody>
      </p:sp>
      <p:sp>
        <p:nvSpPr>
          <p:cNvPr id="4" name="Slide Number Placeholder 3"/>
          <p:cNvSpPr>
            <a:spLocks noGrp="1"/>
          </p:cNvSpPr>
          <p:nvPr>
            <p:ph type="sldNum" sz="quarter" idx="10"/>
          </p:nvPr>
        </p:nvSpPr>
        <p:spPr/>
        <p:txBody>
          <a:bodyPr/>
          <a:lstStyle/>
          <a:p>
            <a:fld id="{3F1FCAB9-9358-4893-8522-6253D78D5108}" type="slidenum">
              <a:rPr lang="en-ZA" smtClean="0"/>
              <a:pPr/>
              <a:t>1</a:t>
            </a:fld>
            <a:endParaRPr lang="en-ZA"/>
          </a:p>
        </p:txBody>
      </p:sp>
    </p:spTree>
    <p:extLst>
      <p:ext uri="{BB962C8B-B14F-4D97-AF65-F5344CB8AC3E}">
        <p14:creationId xmlns:p14="http://schemas.microsoft.com/office/powerpoint/2010/main" xmlns="" val="365098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100" b="1" dirty="0" smtClean="0"/>
              <a:t>EE Definitions and Terminology</a:t>
            </a:r>
          </a:p>
          <a:p>
            <a:endParaRPr lang="en-ZA" sz="1100" b="1" dirty="0" smtClean="0"/>
          </a:p>
          <a:p>
            <a:endParaRPr lang="en-ZA" sz="1100" b="0" baseline="0" dirty="0" smtClean="0"/>
          </a:p>
          <a:p>
            <a:r>
              <a:rPr lang="en-ZA" sz="1100" b="0" baseline="0" dirty="0" smtClean="0"/>
              <a:t>It is to distinguish EE from UP statistics (Headcount and turnover). It is recommended that while the former is required for reporting to the Department of Labour, that the University use the latter for its own internal reporting and monitoring. </a:t>
            </a:r>
          </a:p>
          <a:p>
            <a:endParaRPr lang="en-ZA" sz="1100" b="0" baseline="0" dirty="0" smtClean="0"/>
          </a:p>
          <a:p>
            <a:r>
              <a:rPr lang="en-ZA" sz="1100" b="0" baseline="0" dirty="0" smtClean="0"/>
              <a:t>The EE Model also uses the following concepts:</a:t>
            </a:r>
          </a:p>
          <a:p>
            <a:pPr marL="680954" lvl="1" indent="-185715">
              <a:buFont typeface="Arial" pitchFamily="34" charset="0"/>
              <a:buChar char="•"/>
            </a:pPr>
            <a:r>
              <a:rPr lang="en-ZA" sz="1100" b="0" baseline="0" dirty="0" smtClean="0"/>
              <a:t>Opportunities – This is the total number of vacancies that could arise, given a particular scenario, and which could potentially be filled by black candidates.</a:t>
            </a:r>
          </a:p>
          <a:p>
            <a:pPr marL="680954" lvl="1" indent="-185715">
              <a:buFont typeface="Arial" pitchFamily="34" charset="0"/>
              <a:buChar char="•"/>
            </a:pPr>
            <a:r>
              <a:rPr lang="en-ZA" sz="1100" b="0" baseline="0" dirty="0" smtClean="0"/>
              <a:t>Appointment rate – This is the percentage of black staff appointed compared to the total number of appointments.  </a:t>
            </a:r>
            <a:endParaRPr lang="en-ZA" sz="1100" b="0" dirty="0"/>
          </a:p>
        </p:txBody>
      </p:sp>
      <p:sp>
        <p:nvSpPr>
          <p:cNvPr id="4" name="Slide Number Placeholder 3"/>
          <p:cNvSpPr>
            <a:spLocks noGrp="1"/>
          </p:cNvSpPr>
          <p:nvPr>
            <p:ph type="sldNum" sz="quarter" idx="10"/>
          </p:nvPr>
        </p:nvSpPr>
        <p:spPr/>
        <p:txBody>
          <a:bodyPr/>
          <a:lstStyle/>
          <a:p>
            <a:fld id="{3F1FCAB9-9358-4893-8522-6253D78D5108}" type="slidenum">
              <a:rPr lang="en-ZA" smtClean="0"/>
              <a:pPr/>
              <a:t>2</a:t>
            </a:fld>
            <a:endParaRPr lang="en-ZA"/>
          </a:p>
        </p:txBody>
      </p:sp>
    </p:spTree>
    <p:extLst>
      <p:ext uri="{BB962C8B-B14F-4D97-AF65-F5344CB8AC3E}">
        <p14:creationId xmlns:p14="http://schemas.microsoft.com/office/powerpoint/2010/main" xmlns="" val="1250748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ZA"/>
          </a:p>
        </p:txBody>
      </p:sp>
      <p:sp>
        <p:nvSpPr>
          <p:cNvPr id="4" name="Date Placeholder 3"/>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761203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36381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549492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Date Placeholder 4"/>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3402630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Date Placeholder 6"/>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2266214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Date Placeholder 2"/>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3019504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1346594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974047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2892669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845057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10"/>
          </p:nvPr>
        </p:nvSpPr>
        <p:spPr/>
        <p:txBody>
          <a:bodyPr/>
          <a:lstStyle/>
          <a:p>
            <a:fld id="{7DBECA17-55A3-442C-9147-62F132F442AB}" type="datetimeFigureOut">
              <a:rPr lang="en-ZA" smtClean="0"/>
              <a:pPr/>
              <a:t>2015/05/25</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8060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Z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BECA17-55A3-442C-9147-62F132F442AB}" type="datetimeFigureOut">
              <a:rPr lang="en-ZA" smtClean="0"/>
              <a:pPr/>
              <a:t>2015/05/25</a:t>
            </a:fld>
            <a:endParaRPr lang="en-Z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FDDDF5-EF13-4BC6-AECF-117E678A552F}" type="slidenum">
              <a:rPr lang="en-ZA" smtClean="0"/>
              <a:pPr/>
              <a:t>‹#›</a:t>
            </a:fld>
            <a:endParaRPr lang="en-ZA"/>
          </a:p>
        </p:txBody>
      </p:sp>
    </p:spTree>
    <p:extLst>
      <p:ext uri="{BB962C8B-B14F-4D97-AF65-F5344CB8AC3E}">
        <p14:creationId xmlns:p14="http://schemas.microsoft.com/office/powerpoint/2010/main" xmlns="" val="22001531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extLst>
              <p:ext uri="{D42A27DB-BD31-4B8C-83A1-F6EECF244321}">
                <p14:modId xmlns:p14="http://schemas.microsoft.com/office/powerpoint/2010/main" xmlns="" val="977937066"/>
              </p:ext>
            </p:extLst>
          </p:nvPr>
        </p:nvGraphicFramePr>
        <p:xfrm>
          <a:off x="-34280" y="-52447"/>
          <a:ext cx="9144000" cy="6858000"/>
        </p:xfrm>
        <a:graphic>
          <a:graphicData uri="http://schemas.openxmlformats.org/presentationml/2006/ole">
            <p:oleObj spid="_x0000_s3167" name="Image" r:id="rId4" imgW="13003175" imgH="9752381" progId="">
              <p:embed/>
            </p:oleObj>
          </a:graphicData>
        </a:graphic>
      </p:graphicFrame>
      <p:sp>
        <p:nvSpPr>
          <p:cNvPr id="23555" name="Text Box 3"/>
          <p:cNvSpPr txBox="1">
            <a:spLocks noChangeArrowheads="1"/>
          </p:cNvSpPr>
          <p:nvPr/>
        </p:nvSpPr>
        <p:spPr bwMode="auto">
          <a:xfrm>
            <a:off x="2498676" y="2924944"/>
            <a:ext cx="6624736" cy="156966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spcBef>
                <a:spcPct val="50000"/>
              </a:spcBef>
            </a:pPr>
            <a:r>
              <a:rPr lang="en-ZA" sz="3200" b="1" dirty="0">
                <a:solidFill>
                  <a:schemeClr val="bg1"/>
                </a:solidFill>
              </a:rPr>
              <a:t>P</a:t>
            </a:r>
            <a:r>
              <a:rPr lang="en-ZA" sz="3200" b="1" dirty="0" smtClean="0">
                <a:solidFill>
                  <a:schemeClr val="bg1"/>
                </a:solidFill>
              </a:rPr>
              <a:t>romoting </a:t>
            </a:r>
            <a:r>
              <a:rPr lang="en-ZA" sz="3200" b="1" dirty="0">
                <a:solidFill>
                  <a:schemeClr val="bg1"/>
                </a:solidFill>
              </a:rPr>
              <a:t>teaching </a:t>
            </a:r>
            <a:r>
              <a:rPr lang="en-ZA" sz="3200" b="1" dirty="0" smtClean="0">
                <a:solidFill>
                  <a:schemeClr val="bg1"/>
                </a:solidFill>
              </a:rPr>
              <a:t>excellence through </a:t>
            </a:r>
            <a:r>
              <a:rPr lang="en-ZA" sz="3200" b="1" dirty="0">
                <a:solidFill>
                  <a:schemeClr val="bg1"/>
                </a:solidFill>
              </a:rPr>
              <a:t>student engagement in </a:t>
            </a:r>
            <a:r>
              <a:rPr lang="en-ZA" sz="3200" b="1" dirty="0" smtClean="0">
                <a:solidFill>
                  <a:schemeClr val="bg1"/>
                </a:solidFill>
              </a:rPr>
              <a:t>quality assurance processes</a:t>
            </a:r>
            <a:endParaRPr lang="en-US" sz="3200" b="1" dirty="0">
              <a:solidFill>
                <a:schemeClr val="bg1"/>
              </a:solidFill>
            </a:endParaRPr>
          </a:p>
        </p:txBody>
      </p:sp>
      <p:sp>
        <p:nvSpPr>
          <p:cNvPr id="2" name="TextBox 1"/>
          <p:cNvSpPr txBox="1"/>
          <p:nvPr/>
        </p:nvSpPr>
        <p:spPr>
          <a:xfrm>
            <a:off x="5148064" y="6165304"/>
            <a:ext cx="3528392" cy="369332"/>
          </a:xfrm>
          <a:prstGeom prst="rect">
            <a:avLst/>
          </a:prstGeom>
          <a:noFill/>
        </p:spPr>
        <p:txBody>
          <a:bodyPr wrap="square" rtlCol="0">
            <a:spAutoFit/>
          </a:bodyPr>
          <a:lstStyle/>
          <a:p>
            <a:r>
              <a:rPr lang="en-ZA" b="1" dirty="0" err="1" smtClean="0"/>
              <a:t>Lindi</a:t>
            </a:r>
            <a:r>
              <a:rPr lang="en-ZA" b="1" dirty="0" smtClean="0"/>
              <a:t> Tlou              28 February 2015</a:t>
            </a:r>
            <a:endParaRPr lang="en-ZA"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ZA" dirty="0" smtClean="0"/>
              <a:t>Content</a:t>
            </a:r>
            <a:endParaRPr lang="en-ZA" dirty="0"/>
          </a:p>
        </p:txBody>
      </p:sp>
      <p:sp>
        <p:nvSpPr>
          <p:cNvPr id="3" name="Content Placeholder 2"/>
          <p:cNvSpPr>
            <a:spLocks noGrp="1"/>
          </p:cNvSpPr>
          <p:nvPr>
            <p:ph idx="1"/>
          </p:nvPr>
        </p:nvSpPr>
        <p:spPr>
          <a:xfrm>
            <a:off x="449216" y="1124744"/>
            <a:ext cx="8229600" cy="4032448"/>
          </a:xfrm>
          <a:noFill/>
          <a:ln>
            <a:noFill/>
          </a:ln>
        </p:spPr>
        <p:txBody>
          <a:bodyPr>
            <a:normAutofit fontScale="92500" lnSpcReduction="20000"/>
          </a:bodyPr>
          <a:lstStyle/>
          <a:p>
            <a:r>
              <a:rPr lang="en-ZA" dirty="0" smtClean="0"/>
              <a:t>Definition</a:t>
            </a:r>
          </a:p>
          <a:p>
            <a:r>
              <a:rPr lang="en-ZA" dirty="0"/>
              <a:t>C</a:t>
            </a:r>
            <a:r>
              <a:rPr lang="en-ZA" dirty="0" smtClean="0"/>
              <a:t>riteria for </a:t>
            </a:r>
            <a:r>
              <a:rPr lang="en-ZA" b="1" dirty="0" smtClean="0"/>
              <a:t>measuring excellence</a:t>
            </a:r>
          </a:p>
          <a:p>
            <a:r>
              <a:rPr lang="en-ZA" dirty="0"/>
              <a:t>Role of students in </a:t>
            </a:r>
            <a:r>
              <a:rPr lang="en-ZA" dirty="0" smtClean="0"/>
              <a:t>quality </a:t>
            </a:r>
            <a:r>
              <a:rPr lang="en-ZA" dirty="0"/>
              <a:t>a</a:t>
            </a:r>
            <a:r>
              <a:rPr lang="en-ZA" dirty="0" smtClean="0"/>
              <a:t>ssurance </a:t>
            </a:r>
            <a:r>
              <a:rPr lang="en-ZA" dirty="0"/>
              <a:t>as defined by </a:t>
            </a:r>
            <a:r>
              <a:rPr lang="en-ZA" b="1" dirty="0" smtClean="0"/>
              <a:t>Models</a:t>
            </a:r>
          </a:p>
          <a:p>
            <a:r>
              <a:rPr lang="en-ZA" dirty="0" smtClean="0"/>
              <a:t>Student </a:t>
            </a:r>
            <a:r>
              <a:rPr lang="en-ZA" b="1" dirty="0"/>
              <a:t>e</a:t>
            </a:r>
            <a:r>
              <a:rPr lang="en-ZA" b="1" dirty="0" smtClean="0"/>
              <a:t>ngagement</a:t>
            </a:r>
            <a:r>
              <a:rPr lang="en-ZA" dirty="0" smtClean="0"/>
              <a:t> </a:t>
            </a:r>
            <a:r>
              <a:rPr lang="en-ZA" dirty="0"/>
              <a:t>in q</a:t>
            </a:r>
            <a:r>
              <a:rPr lang="en-ZA" dirty="0" smtClean="0"/>
              <a:t>uality </a:t>
            </a:r>
            <a:r>
              <a:rPr lang="en-ZA" dirty="0"/>
              <a:t>a</a:t>
            </a:r>
            <a:r>
              <a:rPr lang="en-ZA" dirty="0" smtClean="0"/>
              <a:t>ssurance</a:t>
            </a:r>
          </a:p>
          <a:p>
            <a:r>
              <a:rPr lang="en-ZA" dirty="0" smtClean="0"/>
              <a:t>Benefits (students and lecturers)</a:t>
            </a:r>
            <a:endParaRPr lang="en-ZA" dirty="0"/>
          </a:p>
          <a:p>
            <a:r>
              <a:rPr lang="en-ZA" dirty="0" smtClean="0"/>
              <a:t>Challenges</a:t>
            </a:r>
          </a:p>
          <a:p>
            <a:r>
              <a:rPr lang="en-ZA" dirty="0" smtClean="0"/>
              <a:t>Conclusion</a:t>
            </a:r>
          </a:p>
          <a:p>
            <a:r>
              <a:rPr lang="en-ZA" dirty="0" smtClean="0"/>
              <a:t>Questions </a:t>
            </a:r>
            <a:r>
              <a:rPr lang="en-ZA" dirty="0"/>
              <a:t>and Comments</a:t>
            </a:r>
          </a:p>
          <a:p>
            <a:endParaRPr lang="en-ZA" dirty="0" smtClean="0"/>
          </a:p>
          <a:p>
            <a:endParaRPr lang="en-ZA" dirty="0" smtClean="0"/>
          </a:p>
          <a:p>
            <a:pPr marL="0" indent="0">
              <a:buNone/>
            </a:pPr>
            <a:endParaRPr lang="en-ZA" b="1" dirty="0" smtClean="0"/>
          </a:p>
          <a:p>
            <a:pPr>
              <a:buFont typeface="Courier New" pitchFamily="49" charset="0"/>
              <a:buChar char="o"/>
            </a:pPr>
            <a:endParaRPr lang="en-ZA" dirty="0" smtClean="0"/>
          </a:p>
          <a:p>
            <a:pPr marL="0" indent="0">
              <a:buNone/>
            </a:pPr>
            <a:endParaRPr lang="en-ZA" dirty="0" smtClean="0"/>
          </a:p>
        </p:txBody>
      </p:sp>
    </p:spTree>
    <p:extLst>
      <p:ext uri="{BB962C8B-B14F-4D97-AF65-F5344CB8AC3E}">
        <p14:creationId xmlns:p14="http://schemas.microsoft.com/office/powerpoint/2010/main" xmlns="" val="11159382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sz="4000" dirty="0" smtClean="0"/>
              <a:t>Definition</a:t>
            </a:r>
            <a:endParaRPr lang="en-ZA" sz="4000"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9712" y="2996952"/>
            <a:ext cx="5472000" cy="307426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5" name="Rectangle 4"/>
          <p:cNvSpPr/>
          <p:nvPr/>
        </p:nvSpPr>
        <p:spPr>
          <a:xfrm>
            <a:off x="2107554" y="1510124"/>
            <a:ext cx="4572000" cy="1200329"/>
          </a:xfrm>
          <a:prstGeom prst="rect">
            <a:avLst/>
          </a:prstGeom>
        </p:spPr>
        <p:txBody>
          <a:bodyPr>
            <a:spAutoFit/>
          </a:bodyPr>
          <a:lstStyle/>
          <a:p>
            <a:r>
              <a:rPr lang="en-ZA" dirty="0"/>
              <a:t>The word to “excel" means to be pre-eminent - therefore </a:t>
            </a:r>
            <a:r>
              <a:rPr lang="en-ZA" dirty="0" smtClean="0"/>
              <a:t>teaching excellence  </a:t>
            </a:r>
            <a:r>
              <a:rPr lang="en-ZA" dirty="0"/>
              <a:t>implies being </a:t>
            </a:r>
            <a:r>
              <a:rPr lang="en-ZA" dirty="0" smtClean="0"/>
              <a:t>pre-eminent </a:t>
            </a:r>
            <a:r>
              <a:rPr lang="en-ZA" i="1" dirty="0" smtClean="0"/>
              <a:t>(Little et al: 2007: 1).</a:t>
            </a:r>
            <a:endParaRPr lang="en-ZA" i="1" dirty="0"/>
          </a:p>
          <a:p>
            <a:endParaRPr lang="en-ZA" dirty="0"/>
          </a:p>
        </p:txBody>
      </p:sp>
    </p:spTree>
    <p:extLst>
      <p:ext uri="{BB962C8B-B14F-4D97-AF65-F5344CB8AC3E}">
        <p14:creationId xmlns:p14="http://schemas.microsoft.com/office/powerpoint/2010/main" xmlns="" val="329215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Criteria for Excellence</a:t>
            </a:r>
            <a:endParaRPr lang="en-ZA" dirty="0"/>
          </a:p>
        </p:txBody>
      </p:sp>
      <p:sp>
        <p:nvSpPr>
          <p:cNvPr id="3" name="Content Placeholder 2"/>
          <p:cNvSpPr>
            <a:spLocks noGrp="1"/>
          </p:cNvSpPr>
          <p:nvPr>
            <p:ph idx="1"/>
          </p:nvPr>
        </p:nvSpPr>
        <p:spPr/>
        <p:txBody>
          <a:bodyPr>
            <a:normAutofit fontScale="85000" lnSpcReduction="10000"/>
          </a:bodyPr>
          <a:lstStyle/>
          <a:p>
            <a:r>
              <a:rPr lang="en-ZA" dirty="0" smtClean="0"/>
              <a:t>Robust and progressive strategic governance and management</a:t>
            </a:r>
          </a:p>
          <a:p>
            <a:r>
              <a:rPr lang="en-ZA" dirty="0" smtClean="0"/>
              <a:t>High standards of academic achievement</a:t>
            </a:r>
          </a:p>
          <a:p>
            <a:r>
              <a:rPr lang="en-ZA" dirty="0" smtClean="0"/>
              <a:t>A strong track record in student destinations</a:t>
            </a:r>
          </a:p>
          <a:p>
            <a:r>
              <a:rPr lang="en-ZA" dirty="0" smtClean="0"/>
              <a:t>Positive stakeholder satisfaction</a:t>
            </a:r>
          </a:p>
          <a:p>
            <a:r>
              <a:rPr lang="en-ZA" dirty="0" smtClean="0"/>
              <a:t>Commitment to research and academic development</a:t>
            </a:r>
          </a:p>
          <a:p>
            <a:r>
              <a:rPr lang="en-ZA" dirty="0" smtClean="0"/>
              <a:t>Support for social, economic and cultural development</a:t>
            </a:r>
          </a:p>
          <a:p>
            <a:r>
              <a:rPr lang="en-ZA" dirty="0" smtClean="0"/>
              <a:t>Recognition of the social benefit of education</a:t>
            </a:r>
          </a:p>
          <a:p>
            <a:r>
              <a:rPr lang="en-ZA" b="1" dirty="0" smtClean="0">
                <a:solidFill>
                  <a:srgbClr val="FF0000"/>
                </a:solidFill>
              </a:rPr>
              <a:t>High level of student satisfaction</a:t>
            </a:r>
          </a:p>
          <a:p>
            <a:r>
              <a:rPr lang="en-ZA" b="1" dirty="0" smtClean="0">
                <a:solidFill>
                  <a:srgbClr val="FF0000"/>
                </a:solidFill>
              </a:rPr>
              <a:t>An exceptional student experience</a:t>
            </a:r>
          </a:p>
          <a:p>
            <a:pPr marL="0" indent="0">
              <a:buNone/>
            </a:pPr>
            <a:endParaRPr lang="en-ZA" b="1" dirty="0" smtClean="0">
              <a:solidFill>
                <a:srgbClr val="FF0000"/>
              </a:solidFill>
            </a:endParaRPr>
          </a:p>
          <a:p>
            <a:pPr marL="0" indent="0">
              <a:buNone/>
            </a:pPr>
            <a:endParaRPr lang="en-ZA" dirty="0" smtClean="0"/>
          </a:p>
          <a:p>
            <a:pPr marL="0" indent="0">
              <a:buNone/>
            </a:pPr>
            <a:endParaRPr lang="en-ZA" i="1" dirty="0" smtClean="0"/>
          </a:p>
          <a:p>
            <a:endParaRPr lang="en-ZA" dirty="0" smtClean="0"/>
          </a:p>
          <a:p>
            <a:endParaRPr lang="en-ZA" dirty="0"/>
          </a:p>
        </p:txBody>
      </p:sp>
    </p:spTree>
    <p:extLst>
      <p:ext uri="{BB962C8B-B14F-4D97-AF65-F5344CB8AC3E}">
        <p14:creationId xmlns:p14="http://schemas.microsoft.com/office/powerpoint/2010/main" xmlns="" val="25548461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Question</a:t>
            </a:r>
            <a:endParaRPr lang="en-ZA" dirty="0"/>
          </a:p>
        </p:txBody>
      </p:sp>
      <p:sp>
        <p:nvSpPr>
          <p:cNvPr id="3" name="Content Placeholder 2"/>
          <p:cNvSpPr>
            <a:spLocks noGrp="1"/>
          </p:cNvSpPr>
          <p:nvPr>
            <p:ph idx="4294967295"/>
          </p:nvPr>
        </p:nvSpPr>
        <p:spPr>
          <a:xfrm>
            <a:off x="467544" y="1556792"/>
            <a:ext cx="8229600" cy="4525963"/>
          </a:xfrm>
        </p:spPr>
        <p:txBody>
          <a:bodyPr/>
          <a:lstStyle/>
          <a:p>
            <a:pPr marL="0" indent="0">
              <a:buNone/>
            </a:pPr>
            <a:endParaRPr lang="en-ZA" dirty="0" smtClean="0"/>
          </a:p>
          <a:p>
            <a:pPr marL="0" indent="0">
              <a:buNone/>
            </a:pPr>
            <a:endParaRPr lang="en-ZA" dirty="0"/>
          </a:p>
          <a:p>
            <a:pPr marL="0" indent="0" algn="ctr">
              <a:buNone/>
            </a:pPr>
            <a:r>
              <a:rPr lang="en-ZA" dirty="0" smtClean="0"/>
              <a:t>    How </a:t>
            </a:r>
            <a:r>
              <a:rPr lang="en-ZA" dirty="0"/>
              <a:t>is the </a:t>
            </a:r>
            <a:r>
              <a:rPr lang="en-ZA" dirty="0" smtClean="0"/>
              <a:t>term “excellence” used in the context of teaching and the student learning experience?</a:t>
            </a:r>
            <a:endParaRPr lang="en-ZA" dirty="0"/>
          </a:p>
        </p:txBody>
      </p:sp>
    </p:spTree>
    <p:extLst>
      <p:ext uri="{BB962C8B-B14F-4D97-AF65-F5344CB8AC3E}">
        <p14:creationId xmlns:p14="http://schemas.microsoft.com/office/powerpoint/2010/main" xmlns="" val="33975989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Role of students in quality </a:t>
            </a:r>
            <a:r>
              <a:rPr lang="en-ZA" dirty="0"/>
              <a:t>a</a:t>
            </a:r>
            <a:r>
              <a:rPr lang="en-ZA" dirty="0" smtClean="0"/>
              <a:t>ssurance as defined by Models</a:t>
            </a:r>
            <a:endParaRPr lang="en-ZA" dirty="0"/>
          </a:p>
        </p:txBody>
      </p:sp>
      <p:sp>
        <p:nvSpPr>
          <p:cNvPr id="7" name="Oval 6"/>
          <p:cNvSpPr/>
          <p:nvPr/>
        </p:nvSpPr>
        <p:spPr>
          <a:xfrm>
            <a:off x="3931196" y="2168302"/>
            <a:ext cx="2023492" cy="1921346"/>
          </a:xfrm>
          <a:prstGeom prst="ellipse">
            <a:avLst/>
          </a:prstGeom>
        </p:spPr>
        <p:style>
          <a:lnRef idx="1">
            <a:schemeClr val="dk1"/>
          </a:lnRef>
          <a:fillRef idx="2">
            <a:schemeClr val="dk1"/>
          </a:fillRef>
          <a:effectRef idx="1">
            <a:schemeClr val="dk1"/>
          </a:effectRef>
          <a:fontRef idx="minor">
            <a:schemeClr val="dk1"/>
          </a:fontRef>
        </p:style>
        <p:txBody>
          <a:bodyPr rtlCol="0" anchor="t"/>
          <a:lstStyle/>
          <a:p>
            <a:pPr algn="ctr"/>
            <a:r>
              <a:rPr lang="en-ZA" sz="900" b="1" dirty="0" smtClean="0"/>
              <a:t>Students as Experts Approach</a:t>
            </a:r>
          </a:p>
          <a:p>
            <a:pPr marL="171450" indent="-171450">
              <a:buFont typeface="Wingdings" pitchFamily="2" charset="2"/>
              <a:buChar char="§"/>
            </a:pPr>
            <a:r>
              <a:rPr lang="en-ZA" sz="900" b="1" dirty="0" smtClean="0">
                <a:solidFill>
                  <a:srgbClr val="002060"/>
                </a:solidFill>
              </a:rPr>
              <a:t>Students participation is limited due to hierarchies that inform and restrict participation</a:t>
            </a:r>
          </a:p>
          <a:p>
            <a:endParaRPr lang="en-ZA" sz="900" dirty="0" smtClean="0">
              <a:solidFill>
                <a:schemeClr val="tx1">
                  <a:lumMod val="50000"/>
                  <a:lumOff val="50000"/>
                </a:schemeClr>
              </a:solidFill>
            </a:endParaRPr>
          </a:p>
          <a:p>
            <a:pPr marL="171450" indent="-171450">
              <a:buFont typeface="Wingdings" pitchFamily="2" charset="2"/>
              <a:buChar char="§"/>
            </a:pPr>
            <a:endParaRPr lang="en-ZA" sz="900" dirty="0" smtClean="0">
              <a:solidFill>
                <a:schemeClr val="tx1">
                  <a:lumMod val="50000"/>
                  <a:lumOff val="50000"/>
                </a:schemeClr>
              </a:solidFill>
            </a:endParaRPr>
          </a:p>
          <a:p>
            <a:pPr algn="ctr"/>
            <a:endParaRPr lang="en-ZA" sz="900" b="1" dirty="0">
              <a:solidFill>
                <a:srgbClr val="FF0000"/>
              </a:solidFill>
            </a:endParaRPr>
          </a:p>
        </p:txBody>
      </p:sp>
      <p:sp>
        <p:nvSpPr>
          <p:cNvPr id="17" name="Oval 16"/>
          <p:cNvSpPr/>
          <p:nvPr/>
        </p:nvSpPr>
        <p:spPr>
          <a:xfrm>
            <a:off x="5796136" y="2924944"/>
            <a:ext cx="2023492" cy="1921346"/>
          </a:xfrm>
          <a:prstGeom prst="ellipse">
            <a:avLst/>
          </a:prstGeom>
        </p:spPr>
        <p:style>
          <a:lnRef idx="1">
            <a:schemeClr val="accent5"/>
          </a:lnRef>
          <a:fillRef idx="2">
            <a:schemeClr val="accent5"/>
          </a:fillRef>
          <a:effectRef idx="1">
            <a:schemeClr val="accent5"/>
          </a:effectRef>
          <a:fontRef idx="minor">
            <a:schemeClr val="dk1"/>
          </a:fontRef>
        </p:style>
        <p:txBody>
          <a:bodyPr rtlCol="0" anchor="t"/>
          <a:lstStyle/>
          <a:p>
            <a:pPr algn="ctr"/>
            <a:r>
              <a:rPr lang="en-ZA" sz="900" b="1" dirty="0" smtClean="0"/>
              <a:t>Student Rights Approach</a:t>
            </a:r>
          </a:p>
          <a:p>
            <a:pPr marL="171450" indent="-171450">
              <a:buFont typeface="Wingdings" pitchFamily="2" charset="2"/>
              <a:buChar char="§"/>
            </a:pPr>
            <a:r>
              <a:rPr lang="en-ZA" sz="900" b="1" dirty="0" smtClean="0">
                <a:solidFill>
                  <a:srgbClr val="002060"/>
                </a:solidFill>
              </a:rPr>
              <a:t>Students are actively involved in quality  and seen as part of their legal right</a:t>
            </a:r>
          </a:p>
          <a:p>
            <a:endParaRPr lang="en-ZA" sz="900" dirty="0" smtClean="0">
              <a:solidFill>
                <a:schemeClr val="tx1">
                  <a:lumMod val="50000"/>
                  <a:lumOff val="50000"/>
                </a:schemeClr>
              </a:solidFill>
            </a:endParaRPr>
          </a:p>
          <a:p>
            <a:pPr marL="171450" indent="-171450">
              <a:buFont typeface="Wingdings" pitchFamily="2" charset="2"/>
              <a:buChar char="§"/>
            </a:pPr>
            <a:endParaRPr lang="en-ZA" sz="900" dirty="0" smtClean="0">
              <a:solidFill>
                <a:schemeClr val="tx1">
                  <a:lumMod val="50000"/>
                  <a:lumOff val="50000"/>
                </a:schemeClr>
              </a:solidFill>
            </a:endParaRPr>
          </a:p>
          <a:p>
            <a:pPr algn="ctr"/>
            <a:endParaRPr lang="en-ZA" sz="900" b="1" dirty="0">
              <a:solidFill>
                <a:srgbClr val="FF0000"/>
              </a:solidFill>
            </a:endParaRPr>
          </a:p>
        </p:txBody>
      </p:sp>
      <p:sp>
        <p:nvSpPr>
          <p:cNvPr id="18" name="Oval 17"/>
          <p:cNvSpPr/>
          <p:nvPr/>
        </p:nvSpPr>
        <p:spPr>
          <a:xfrm>
            <a:off x="4147220" y="4089648"/>
            <a:ext cx="2023492" cy="1921346"/>
          </a:xfrm>
          <a:prstGeom prst="ellipse">
            <a:avLst/>
          </a:prstGeom>
        </p:spPr>
        <p:style>
          <a:lnRef idx="1">
            <a:schemeClr val="accent3"/>
          </a:lnRef>
          <a:fillRef idx="2">
            <a:schemeClr val="accent3"/>
          </a:fillRef>
          <a:effectRef idx="1">
            <a:schemeClr val="accent3"/>
          </a:effectRef>
          <a:fontRef idx="minor">
            <a:schemeClr val="dk1"/>
          </a:fontRef>
        </p:style>
        <p:txBody>
          <a:bodyPr rtlCol="0" anchor="t"/>
          <a:lstStyle/>
          <a:p>
            <a:pPr algn="ctr"/>
            <a:r>
              <a:rPr lang="en-ZA" sz="900" b="1" dirty="0" smtClean="0"/>
              <a:t>Student Co-constructors Approach</a:t>
            </a:r>
          </a:p>
          <a:p>
            <a:pPr marL="171450" indent="-171450">
              <a:buFont typeface="Wingdings" pitchFamily="2" charset="2"/>
              <a:buChar char="§"/>
            </a:pPr>
            <a:r>
              <a:rPr lang="en-ZA" sz="900" b="1" dirty="0" smtClean="0">
                <a:solidFill>
                  <a:srgbClr val="002060"/>
                </a:solidFill>
              </a:rPr>
              <a:t>Students  actively participate and co-construct quality assurance policies and practices</a:t>
            </a:r>
          </a:p>
          <a:p>
            <a:endParaRPr lang="en-ZA" sz="900" dirty="0" smtClean="0">
              <a:solidFill>
                <a:schemeClr val="tx1">
                  <a:lumMod val="50000"/>
                  <a:lumOff val="50000"/>
                </a:schemeClr>
              </a:solidFill>
            </a:endParaRPr>
          </a:p>
          <a:p>
            <a:pPr marL="171450" indent="-171450">
              <a:buFont typeface="Wingdings" pitchFamily="2" charset="2"/>
              <a:buChar char="§"/>
            </a:pPr>
            <a:endParaRPr lang="en-ZA" sz="900" dirty="0" smtClean="0">
              <a:solidFill>
                <a:schemeClr val="tx1">
                  <a:lumMod val="50000"/>
                  <a:lumOff val="50000"/>
                </a:schemeClr>
              </a:solidFill>
            </a:endParaRPr>
          </a:p>
          <a:p>
            <a:pPr algn="ctr"/>
            <a:endParaRPr lang="en-ZA" sz="900" b="1" dirty="0">
              <a:solidFill>
                <a:srgbClr val="FF0000"/>
              </a:solidFill>
            </a:endParaRPr>
          </a:p>
        </p:txBody>
      </p:sp>
      <p:sp>
        <p:nvSpPr>
          <p:cNvPr id="19" name="Oval 18"/>
          <p:cNvSpPr/>
          <p:nvPr/>
        </p:nvSpPr>
        <p:spPr>
          <a:xfrm>
            <a:off x="1907704" y="2204864"/>
            <a:ext cx="2023492" cy="1921346"/>
          </a:xfrm>
          <a:prstGeom prst="ellipse">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lang="en-ZA" sz="900" b="1" dirty="0" smtClean="0"/>
              <a:t>Student Feedback Approach</a:t>
            </a:r>
          </a:p>
          <a:p>
            <a:pPr marL="171450" indent="-171450">
              <a:buFont typeface="Wingdings" pitchFamily="2" charset="2"/>
              <a:buChar char="§"/>
            </a:pPr>
            <a:r>
              <a:rPr lang="en-ZA" sz="900" b="1" dirty="0" smtClean="0">
                <a:solidFill>
                  <a:srgbClr val="0070C0"/>
                </a:solidFill>
              </a:rPr>
              <a:t>Students as recipients of service </a:t>
            </a:r>
          </a:p>
          <a:p>
            <a:pPr marL="171450" indent="-171450">
              <a:buFont typeface="Wingdings" pitchFamily="2" charset="2"/>
              <a:buChar char="§"/>
            </a:pPr>
            <a:r>
              <a:rPr lang="en-ZA" sz="900" b="1" dirty="0" smtClean="0">
                <a:solidFill>
                  <a:srgbClr val="0070C0"/>
                </a:solidFill>
              </a:rPr>
              <a:t>Re-active and passive participants</a:t>
            </a:r>
          </a:p>
          <a:p>
            <a:pPr marL="171450" indent="-171450">
              <a:buFont typeface="Wingdings" pitchFamily="2" charset="2"/>
              <a:buChar char="§"/>
            </a:pPr>
            <a:r>
              <a:rPr lang="en-ZA" sz="900" b="1" dirty="0" smtClean="0">
                <a:solidFill>
                  <a:srgbClr val="0070C0"/>
                </a:solidFill>
              </a:rPr>
              <a:t>Doubt the competency of students</a:t>
            </a:r>
          </a:p>
          <a:p>
            <a:pPr marL="171450" indent="-171450">
              <a:buFont typeface="Wingdings" pitchFamily="2" charset="2"/>
              <a:buChar char="§"/>
            </a:pPr>
            <a:endParaRPr lang="en-ZA" sz="900" dirty="0" smtClean="0">
              <a:solidFill>
                <a:schemeClr val="tx1">
                  <a:lumMod val="50000"/>
                  <a:lumOff val="50000"/>
                </a:schemeClr>
              </a:solidFill>
            </a:endParaRPr>
          </a:p>
          <a:p>
            <a:pPr algn="ctr"/>
            <a:endParaRPr lang="en-ZA" sz="900" b="1" dirty="0">
              <a:solidFill>
                <a:srgbClr val="FF0000"/>
              </a:solidFill>
            </a:endParaRPr>
          </a:p>
        </p:txBody>
      </p:sp>
      <p:sp>
        <p:nvSpPr>
          <p:cNvPr id="20" name="Oval 19"/>
          <p:cNvSpPr/>
          <p:nvPr/>
        </p:nvSpPr>
        <p:spPr>
          <a:xfrm>
            <a:off x="2123728" y="4126210"/>
            <a:ext cx="2023492" cy="1921346"/>
          </a:xfrm>
          <a:prstGeom prst="ellipse">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ZA" sz="900" b="1" dirty="0" smtClean="0"/>
              <a:t>Students as Customers Approach</a:t>
            </a:r>
          </a:p>
          <a:p>
            <a:pPr marL="171450" indent="-171450">
              <a:buFont typeface="Wingdings" pitchFamily="2" charset="2"/>
              <a:buChar char="§"/>
            </a:pPr>
            <a:r>
              <a:rPr lang="en-ZA" sz="900" b="1" dirty="0" smtClean="0">
                <a:solidFill>
                  <a:srgbClr val="002060"/>
                </a:solidFill>
              </a:rPr>
              <a:t>Customer-focused approach to education</a:t>
            </a:r>
          </a:p>
          <a:p>
            <a:pPr marL="171450" indent="-171450">
              <a:buFont typeface="Wingdings" pitchFamily="2" charset="2"/>
              <a:buChar char="§"/>
            </a:pPr>
            <a:r>
              <a:rPr lang="en-ZA" sz="900" b="1" dirty="0" smtClean="0">
                <a:solidFill>
                  <a:srgbClr val="002060"/>
                </a:solidFill>
              </a:rPr>
              <a:t>Providers account for quality without making student responsible</a:t>
            </a:r>
            <a:endParaRPr lang="en-ZA" sz="900" b="1" dirty="0">
              <a:solidFill>
                <a:srgbClr val="002060"/>
              </a:solidFill>
            </a:endParaRPr>
          </a:p>
        </p:txBody>
      </p:sp>
    </p:spTree>
    <p:extLst>
      <p:ext uri="{BB962C8B-B14F-4D97-AF65-F5344CB8AC3E}">
        <p14:creationId xmlns:p14="http://schemas.microsoft.com/office/powerpoint/2010/main" xmlns="" val="25119300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97152"/>
            <a:ext cx="8229600" cy="1143000"/>
          </a:xfrm>
        </p:spPr>
        <p:txBody>
          <a:bodyPr>
            <a:normAutofit fontScale="90000"/>
          </a:bodyPr>
          <a:lstStyle/>
          <a:p>
            <a:r>
              <a:rPr lang="en-ZA" dirty="0" smtClean="0"/>
              <a:t>“Excellence in student learning may or may not require teaching excellence”</a:t>
            </a:r>
            <a:endParaRPr lang="en-ZA"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83768" y="2492896"/>
            <a:ext cx="3435156" cy="176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itle 1"/>
          <p:cNvSpPr txBox="1">
            <a:spLocks/>
          </p:cNvSpPr>
          <p:nvPr/>
        </p:nvSpPr>
        <p:spPr>
          <a:xfrm>
            <a:off x="467544" y="26064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ZA" dirty="0" smtClean="0"/>
              <a:t>Students as co-constructors</a:t>
            </a:r>
            <a:endParaRPr lang="en-ZA" dirty="0"/>
          </a:p>
        </p:txBody>
      </p:sp>
    </p:spTree>
    <p:extLst>
      <p:ext uri="{BB962C8B-B14F-4D97-AF65-F5344CB8AC3E}">
        <p14:creationId xmlns:p14="http://schemas.microsoft.com/office/powerpoint/2010/main" xmlns="" val="3085905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sz="4000" dirty="0" smtClean="0"/>
              <a:t/>
            </a:r>
            <a:br>
              <a:rPr lang="en-ZA" sz="4000" dirty="0" smtClean="0"/>
            </a:br>
            <a:r>
              <a:rPr lang="en-ZA" sz="4000" dirty="0" smtClean="0"/>
              <a:t>Strategies </a:t>
            </a:r>
            <a:r>
              <a:rPr lang="en-ZA" sz="4000" dirty="0"/>
              <a:t>on Student Engagement in Quality Assurance</a:t>
            </a:r>
            <a:r>
              <a:rPr lang="en-ZA" dirty="0"/>
              <a:t/>
            </a:r>
            <a:br>
              <a:rPr lang="en-ZA" dirty="0"/>
            </a:br>
            <a:endParaRPr lang="en-ZA" dirty="0"/>
          </a:p>
        </p:txBody>
      </p:sp>
      <p:sp>
        <p:nvSpPr>
          <p:cNvPr id="3" name="Content Placeholder 2"/>
          <p:cNvSpPr>
            <a:spLocks noGrp="1"/>
          </p:cNvSpPr>
          <p:nvPr>
            <p:ph idx="1"/>
          </p:nvPr>
        </p:nvSpPr>
        <p:spPr/>
        <p:txBody>
          <a:bodyPr/>
          <a:lstStyle/>
          <a:p>
            <a:pPr marL="457200" lvl="1" indent="0">
              <a:buNone/>
            </a:pPr>
            <a:endParaRPr lang="en-ZA" b="1" dirty="0"/>
          </a:p>
          <a:p>
            <a:pPr lvl="1">
              <a:buFont typeface="Courier New" pitchFamily="49" charset="0"/>
              <a:buChar char="o"/>
            </a:pPr>
            <a:r>
              <a:rPr lang="en-ZA" b="1" dirty="0"/>
              <a:t>Information sharing and training</a:t>
            </a:r>
          </a:p>
          <a:p>
            <a:pPr lvl="1">
              <a:buFont typeface="Courier New" pitchFamily="49" charset="0"/>
              <a:buChar char="o"/>
            </a:pPr>
            <a:r>
              <a:rPr lang="en-ZA" b="1" dirty="0"/>
              <a:t>Teaching and Learning Charter </a:t>
            </a:r>
          </a:p>
          <a:p>
            <a:pPr lvl="1">
              <a:buFont typeface="Courier New" pitchFamily="49" charset="0"/>
              <a:buChar char="o"/>
            </a:pPr>
            <a:r>
              <a:rPr lang="en-ZA" b="1" dirty="0"/>
              <a:t>Feedback (Course Evaluations and Surveys)</a:t>
            </a:r>
          </a:p>
          <a:p>
            <a:pPr lvl="1">
              <a:buFont typeface="Courier New" pitchFamily="49" charset="0"/>
              <a:buChar char="o"/>
            </a:pPr>
            <a:r>
              <a:rPr lang="en-ZA" b="1" dirty="0"/>
              <a:t>Graduate Attributes</a:t>
            </a:r>
          </a:p>
          <a:p>
            <a:pPr lvl="1">
              <a:buFont typeface="Courier New" pitchFamily="49" charset="0"/>
              <a:buChar char="o"/>
            </a:pPr>
            <a:r>
              <a:rPr lang="en-ZA" b="1" dirty="0"/>
              <a:t>Active Participation of Students (Student Quality Forum, Class reps, Faculty Houses, University Committees)</a:t>
            </a:r>
          </a:p>
          <a:p>
            <a:pPr lvl="1">
              <a:buFont typeface="Courier New" pitchFamily="49" charset="0"/>
              <a:buChar char="o"/>
            </a:pPr>
            <a:r>
              <a:rPr lang="en-ZA" b="1" dirty="0"/>
              <a:t>Reviews/ Audits</a:t>
            </a:r>
          </a:p>
          <a:p>
            <a:endParaRPr lang="en-ZA" dirty="0"/>
          </a:p>
        </p:txBody>
      </p:sp>
    </p:spTree>
    <p:extLst>
      <p:ext uri="{BB962C8B-B14F-4D97-AF65-F5344CB8AC3E}">
        <p14:creationId xmlns:p14="http://schemas.microsoft.com/office/powerpoint/2010/main" xmlns="" val="1100516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Benefits (Students)</a:t>
            </a:r>
            <a:endParaRPr lang="en-ZA" dirty="0"/>
          </a:p>
        </p:txBody>
      </p:sp>
      <p:sp>
        <p:nvSpPr>
          <p:cNvPr id="3" name="Content Placeholder 2"/>
          <p:cNvSpPr>
            <a:spLocks noGrp="1"/>
          </p:cNvSpPr>
          <p:nvPr>
            <p:ph idx="1"/>
          </p:nvPr>
        </p:nvSpPr>
        <p:spPr/>
        <p:txBody>
          <a:bodyPr>
            <a:normAutofit fontScale="92500" lnSpcReduction="20000"/>
          </a:bodyPr>
          <a:lstStyle/>
          <a:p>
            <a:r>
              <a:rPr lang="en-ZA" dirty="0" smtClean="0"/>
              <a:t>Students gain access to information about accredited learning programmes</a:t>
            </a:r>
          </a:p>
          <a:p>
            <a:r>
              <a:rPr lang="en-ZA" dirty="0" smtClean="0"/>
              <a:t>Understand the basic language of quality and quality assurance discourse</a:t>
            </a:r>
          </a:p>
          <a:p>
            <a:r>
              <a:rPr lang="en-ZA" dirty="0" smtClean="0"/>
              <a:t>Assess objectively the quality of provision or value of learning experience</a:t>
            </a:r>
          </a:p>
          <a:p>
            <a:r>
              <a:rPr lang="en-ZA" dirty="0" smtClean="0"/>
              <a:t>Actively participate as co-constructors in shaping the quality of education</a:t>
            </a:r>
          </a:p>
          <a:p>
            <a:r>
              <a:rPr lang="en-ZA" dirty="0" smtClean="0"/>
              <a:t>Improve the relevance, responsiveness, effectiveness and efficiency </a:t>
            </a:r>
            <a:endParaRPr lang="en-ZA" dirty="0"/>
          </a:p>
        </p:txBody>
      </p:sp>
    </p:spTree>
    <p:extLst>
      <p:ext uri="{BB962C8B-B14F-4D97-AF65-F5344CB8AC3E}">
        <p14:creationId xmlns:p14="http://schemas.microsoft.com/office/powerpoint/2010/main" xmlns="" val="37468427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ZA" dirty="0" smtClean="0"/>
              <a:t>Benefits (Lecturers)</a:t>
            </a:r>
            <a:r>
              <a:rPr lang="en-ZA" dirty="0"/>
              <a:t/>
            </a:r>
            <a:br>
              <a:rPr lang="en-ZA" dirty="0"/>
            </a:br>
            <a:endParaRPr lang="en-ZA" dirty="0"/>
          </a:p>
        </p:txBody>
      </p:sp>
      <p:sp>
        <p:nvSpPr>
          <p:cNvPr id="3" name="Content Placeholder 2"/>
          <p:cNvSpPr>
            <a:spLocks noGrp="1"/>
          </p:cNvSpPr>
          <p:nvPr>
            <p:ph idx="1"/>
          </p:nvPr>
        </p:nvSpPr>
        <p:spPr>
          <a:xfrm>
            <a:off x="467544" y="1340768"/>
            <a:ext cx="8229600" cy="4525963"/>
          </a:xfrm>
        </p:spPr>
        <p:txBody>
          <a:bodyPr>
            <a:normAutofit fontScale="70000" lnSpcReduction="20000"/>
          </a:bodyPr>
          <a:lstStyle/>
          <a:p>
            <a:r>
              <a:rPr lang="en-ZA" dirty="0" smtClean="0"/>
              <a:t>Develop </a:t>
            </a:r>
            <a:r>
              <a:rPr lang="en-ZA" dirty="0"/>
              <a:t>and </a:t>
            </a:r>
            <a:r>
              <a:rPr lang="en-ZA" dirty="0" smtClean="0"/>
              <a:t>use </a:t>
            </a:r>
            <a:r>
              <a:rPr lang="en-ZA" dirty="0"/>
              <a:t>appropriate student outcome assessments to continuously improve student learning experiences in keeping with stated course </a:t>
            </a:r>
            <a:r>
              <a:rPr lang="en-ZA" dirty="0" smtClean="0"/>
              <a:t>objectives</a:t>
            </a:r>
            <a:endParaRPr lang="en-ZA" dirty="0"/>
          </a:p>
          <a:p>
            <a:r>
              <a:rPr lang="en-ZA" dirty="0" smtClean="0"/>
              <a:t>Employ </a:t>
            </a:r>
            <a:r>
              <a:rPr lang="en-ZA" dirty="0"/>
              <a:t>a systematic approach to assess teaching, </a:t>
            </a:r>
            <a:r>
              <a:rPr lang="en-ZA" dirty="0" smtClean="0"/>
              <a:t>keep </a:t>
            </a:r>
            <a:r>
              <a:rPr lang="en-ZA" dirty="0"/>
              <a:t>the class material </a:t>
            </a:r>
            <a:r>
              <a:rPr lang="en-ZA" dirty="0" smtClean="0"/>
              <a:t>up-to-date, make </a:t>
            </a:r>
            <a:r>
              <a:rPr lang="en-ZA" dirty="0"/>
              <a:t>appropriate changes where indicated and </a:t>
            </a:r>
            <a:r>
              <a:rPr lang="en-ZA" dirty="0" smtClean="0"/>
              <a:t>set </a:t>
            </a:r>
            <a:r>
              <a:rPr lang="en-ZA" dirty="0"/>
              <a:t>clear objectives that indicate the kind of thinking and acting expected of </a:t>
            </a:r>
            <a:r>
              <a:rPr lang="en-ZA" dirty="0" smtClean="0"/>
              <a:t>students </a:t>
            </a:r>
            <a:endParaRPr lang="en-ZA" b="1" dirty="0"/>
          </a:p>
          <a:p>
            <a:r>
              <a:rPr lang="en-ZA" dirty="0" smtClean="0"/>
              <a:t>Create </a:t>
            </a:r>
            <a:r>
              <a:rPr lang="en-ZA" dirty="0"/>
              <a:t>an environment that invites constructive student feedback to the </a:t>
            </a:r>
            <a:r>
              <a:rPr lang="en-ZA" dirty="0" smtClean="0"/>
              <a:t>instructor </a:t>
            </a:r>
            <a:endParaRPr lang="en-ZA" b="1" dirty="0"/>
          </a:p>
          <a:p>
            <a:r>
              <a:rPr lang="en-ZA" dirty="0" smtClean="0"/>
              <a:t>Adapt </a:t>
            </a:r>
            <a:r>
              <a:rPr lang="en-ZA" dirty="0"/>
              <a:t>teaching style to accomplish the objectives of successful student </a:t>
            </a:r>
            <a:r>
              <a:rPr lang="en-ZA" dirty="0" smtClean="0"/>
              <a:t>learning – reflection and develop excellent teaching practice guides</a:t>
            </a:r>
            <a:endParaRPr lang="en-ZA" dirty="0"/>
          </a:p>
          <a:p>
            <a:r>
              <a:rPr lang="en-ZA" dirty="0" smtClean="0"/>
              <a:t>Recognize </a:t>
            </a:r>
            <a:r>
              <a:rPr lang="en-ZA" dirty="0"/>
              <a:t>own limitations and shortcomings, </a:t>
            </a:r>
            <a:r>
              <a:rPr lang="en-ZA" dirty="0" smtClean="0"/>
              <a:t>confront </a:t>
            </a:r>
            <a:r>
              <a:rPr lang="en-ZA" dirty="0"/>
              <a:t>and </a:t>
            </a:r>
            <a:r>
              <a:rPr lang="en-ZA" dirty="0" smtClean="0"/>
              <a:t>learn </a:t>
            </a:r>
            <a:r>
              <a:rPr lang="en-ZA" dirty="0"/>
              <a:t>from </a:t>
            </a:r>
            <a:r>
              <a:rPr lang="en-ZA" dirty="0" smtClean="0"/>
              <a:t>them – lifelong learning</a:t>
            </a:r>
            <a:endParaRPr lang="en-ZA" dirty="0"/>
          </a:p>
          <a:p>
            <a:pPr marL="0" indent="0">
              <a:buNone/>
            </a:pPr>
            <a:endParaRPr lang="en-ZA" dirty="0"/>
          </a:p>
          <a:p>
            <a:endParaRPr lang="en-ZA" dirty="0"/>
          </a:p>
        </p:txBody>
      </p:sp>
    </p:spTree>
    <p:extLst>
      <p:ext uri="{BB962C8B-B14F-4D97-AF65-F5344CB8AC3E}">
        <p14:creationId xmlns:p14="http://schemas.microsoft.com/office/powerpoint/2010/main" xmlns="" val="40415602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Challenges</a:t>
            </a:r>
            <a:endParaRPr lang="en-ZA" dirty="0"/>
          </a:p>
        </p:txBody>
      </p:sp>
      <p:sp>
        <p:nvSpPr>
          <p:cNvPr id="3" name="Content Placeholder 2"/>
          <p:cNvSpPr>
            <a:spLocks noGrp="1"/>
          </p:cNvSpPr>
          <p:nvPr>
            <p:ph idx="1"/>
          </p:nvPr>
        </p:nvSpPr>
        <p:spPr/>
        <p:txBody>
          <a:bodyPr/>
          <a:lstStyle/>
          <a:p>
            <a:r>
              <a:rPr lang="en-ZA" dirty="0" smtClean="0"/>
              <a:t>Tensions between content and processes, form and procedures.</a:t>
            </a:r>
          </a:p>
          <a:p>
            <a:r>
              <a:rPr lang="en-ZA" dirty="0" smtClean="0"/>
              <a:t>Student cohorts and student leaders are always in transit</a:t>
            </a:r>
          </a:p>
          <a:p>
            <a:r>
              <a:rPr lang="en-ZA" dirty="0" smtClean="0"/>
              <a:t>Inadequate Financial Resources</a:t>
            </a:r>
          </a:p>
          <a:p>
            <a:r>
              <a:rPr lang="en-ZA" dirty="0" smtClean="0"/>
              <a:t>Silo mentality </a:t>
            </a:r>
          </a:p>
          <a:p>
            <a:endParaRPr lang="en-ZA" dirty="0" smtClean="0"/>
          </a:p>
          <a:p>
            <a:endParaRPr lang="en-ZA" dirty="0"/>
          </a:p>
        </p:txBody>
      </p:sp>
    </p:spTree>
    <p:extLst>
      <p:ext uri="{BB962C8B-B14F-4D97-AF65-F5344CB8AC3E}">
        <p14:creationId xmlns:p14="http://schemas.microsoft.com/office/powerpoint/2010/main" xmlns="" val="29039682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1143000"/>
          </a:xfrm>
        </p:spPr>
        <p:txBody>
          <a:bodyPr/>
          <a:lstStyle/>
          <a:p>
            <a:r>
              <a:rPr lang="en-ZA" dirty="0" smtClean="0"/>
              <a:t>Conclusion</a:t>
            </a:r>
            <a:endParaRPr lang="en-ZA" dirty="0"/>
          </a:p>
        </p:txBody>
      </p:sp>
      <p:pic>
        <p:nvPicPr>
          <p:cNvPr id="4098"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1916832"/>
            <a:ext cx="8229600" cy="30241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736841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Questions and Comments</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52625" y="2391569"/>
            <a:ext cx="5238750" cy="29432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xmlns="" val="1834585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4077072"/>
            <a:ext cx="8229600" cy="1143000"/>
          </a:xfrm>
        </p:spPr>
        <p:txBody>
          <a:bodyPr/>
          <a:lstStyle/>
          <a:p>
            <a:r>
              <a:rPr lang="en-ZA" dirty="0" smtClean="0">
                <a:latin typeface="Franklin Gothic Heavy" pitchFamily="34" charset="0"/>
              </a:rPr>
              <a:t>  KEA LEBOGA</a:t>
            </a:r>
            <a:endParaRPr lang="en-ZA"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803029" y="1988840"/>
            <a:ext cx="3744000" cy="23334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xmlns="" val="259692452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5469</TotalTime>
  <Words>589</Words>
  <Application>Microsoft Office PowerPoint</Application>
  <PresentationFormat>On-screen Show (4:3)</PresentationFormat>
  <Paragraphs>91</Paragraphs>
  <Slides>14</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Office Theme</vt:lpstr>
      <vt:lpstr>Image</vt:lpstr>
      <vt:lpstr>Slide 1</vt:lpstr>
      <vt:lpstr>Content</vt:lpstr>
      <vt:lpstr>Definition</vt:lpstr>
      <vt:lpstr>Criteria for Excellence</vt:lpstr>
      <vt:lpstr>Question</vt:lpstr>
      <vt:lpstr>Role of students in quality assurance as defined by Models</vt:lpstr>
      <vt:lpstr>“Excellence in student learning may or may not require teaching excellence”</vt:lpstr>
      <vt:lpstr> Strategies on Student Engagement in Quality Assurance </vt:lpstr>
      <vt:lpstr>Benefits (Students)</vt:lpstr>
      <vt:lpstr>Benefits (Lecturers) </vt:lpstr>
      <vt:lpstr>Challenges</vt:lpstr>
      <vt:lpstr>Conclusion</vt:lpstr>
      <vt:lpstr>Questions and Comments</vt:lpstr>
      <vt:lpstr>  KEA LEBOGA</vt:lpstr>
    </vt:vector>
  </TitlesOfParts>
  <Company>University of Pretoria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 Equity 2015 Goals</dc:title>
  <dc:creator>user</dc:creator>
  <cp:lastModifiedBy>kelem</cp:lastModifiedBy>
  <cp:revision>201</cp:revision>
  <cp:lastPrinted>2014-12-12T07:47:22Z</cp:lastPrinted>
  <dcterms:created xsi:type="dcterms:W3CDTF">2012-04-01T19:04:19Z</dcterms:created>
  <dcterms:modified xsi:type="dcterms:W3CDTF">2015-05-25T15:03:59Z</dcterms:modified>
</cp:coreProperties>
</file>