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5" r:id="rId3"/>
    <p:sldId id="268" r:id="rId4"/>
    <p:sldId id="273" r:id="rId5"/>
    <p:sldId id="280" r:id="rId6"/>
    <p:sldId id="281" r:id="rId7"/>
    <p:sldId id="274" r:id="rId8"/>
    <p:sldId id="275" r:id="rId9"/>
    <p:sldId id="276" r:id="rId10"/>
    <p:sldId id="277" r:id="rId11"/>
    <p:sldId id="278" r:id="rId12"/>
    <p:sldId id="279" r:id="rId13"/>
    <p:sldId id="269" r:id="rId1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A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D53E2-8916-4B98-9285-DC342D40B409}" type="datetimeFigureOut">
              <a:rPr lang="en-ZA" smtClean="0"/>
              <a:t>2017-12-04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3rd SAQN Coference, 19-21/10/16, CSIR Pretoria. SA  </a:t>
            </a:r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BC358-7B45-4FA9-82B8-57132FE2390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629097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1B370-9FAD-49D4-AF7D-5698730307DF}" type="datetimeFigureOut">
              <a:rPr lang="en-US" smtClean="0"/>
              <a:t>12/04/2017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3rd SAQN Coference, 19-21/10/16, CSIR Pretoria. SA 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9BEC0-9DED-4B8A-9150-BF06044DF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2360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49BEC0-9DED-4B8A-9150-BF06044DFA32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3rd SAQN Coference, 19-21/10/16, CSIR Pretoria. SA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29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A625C-7BBD-4BBE-A4EC-1FE70CD88551}" type="datetime1">
              <a:rPr lang="en-ZA" smtClean="0"/>
              <a:t>2017-12-04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10563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D8F71-3333-451B-AEB9-0A4FBF4EB201}" type="datetime1">
              <a:rPr lang="en-ZA" smtClean="0"/>
              <a:t>2017-12-04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85875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210EA-7510-4C83-B56F-0B4CA55CAAA9}" type="datetime1">
              <a:rPr lang="en-ZA" smtClean="0"/>
              <a:t>2017-12-04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26480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05C28-6FF9-4681-BCD7-B1F3B097AA1D}" type="datetime1">
              <a:rPr lang="en-ZA" smtClean="0"/>
              <a:t>2017-12-04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90885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452AD-E193-4A55-9DF8-205D81D96D44}" type="datetime1">
              <a:rPr lang="en-ZA" smtClean="0"/>
              <a:t>2017-12-04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32822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70998-FD16-4129-B759-E75602146D22}" type="datetime1">
              <a:rPr lang="en-ZA" smtClean="0"/>
              <a:t>2017-12-04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17965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76856-3EC0-4B01-B438-F37E7DA5FB10}" type="datetime1">
              <a:rPr lang="en-ZA" smtClean="0"/>
              <a:t>2017-12-04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0576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EF427-74C3-41E2-97CC-E5C036C0303F}" type="datetime1">
              <a:rPr lang="en-ZA" smtClean="0"/>
              <a:t>2017-12-04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26590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19A6E-5A4F-4365-A588-D6C1E8275808}" type="datetime1">
              <a:rPr lang="en-ZA" smtClean="0"/>
              <a:t>2017-12-04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06637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7B643-306C-4B2F-A620-02C6078BEBF4}" type="datetime1">
              <a:rPr lang="en-ZA" smtClean="0"/>
              <a:t>2017-12-04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4309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AF79F-979E-41C9-A36F-B84CF5DDA7BA}" type="datetime1">
              <a:rPr lang="en-ZA" smtClean="0"/>
              <a:t>2017-12-04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5587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03A54-7853-4C01-BC49-A8A5136BF094}" type="datetime1">
              <a:rPr lang="en-ZA" smtClean="0"/>
              <a:t>2017-12-04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CA859-A0C5-445A-BD88-51A8948AADB2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2636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379408"/>
            <a:ext cx="9144000" cy="4785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7" name="TextBox 6"/>
          <p:cNvSpPr txBox="1"/>
          <p:nvPr/>
        </p:nvSpPr>
        <p:spPr>
          <a:xfrm>
            <a:off x="4211960" y="2378460"/>
            <a:ext cx="4508400" cy="1415772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>
                <a:rot lat="0" lon="0" rev="3000000"/>
              </a:lightRig>
            </a:scene3d>
            <a:sp3d extrusionH="57150" contourW="38100" prstMaterial="flat">
              <a:bevelT w="101600" h="82550" prst="riblet"/>
              <a:bevelB prst="convex"/>
              <a:extrusionClr>
                <a:schemeClr val="bg1"/>
              </a:extrusionClr>
              <a:contourClr>
                <a:schemeClr val="tx2">
                  <a:lumMod val="60000"/>
                  <a:lumOff val="40000"/>
                </a:schemeClr>
              </a:contourClr>
            </a:sp3d>
          </a:bodyPr>
          <a:lstStyle/>
          <a:p>
            <a:endParaRPr lang="en-ZA" sz="2800" dirty="0">
              <a:latin typeface="Square721 BdEx BT" pitchFamily="34" charset="0"/>
            </a:endParaRPr>
          </a:p>
          <a:p>
            <a:endParaRPr lang="en-ZA" sz="2800" dirty="0">
              <a:latin typeface="Square721 BdEx BT" pitchFamily="34" charset="0"/>
            </a:endParaRPr>
          </a:p>
          <a:p>
            <a:endParaRPr lang="en-ZA" sz="3000" dirty="0">
              <a:solidFill>
                <a:srgbClr val="C8AB4C"/>
              </a:solidFill>
              <a:latin typeface="Square721 BdEx BT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80378" y="5515565"/>
            <a:ext cx="4004344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ZA">
                <a:latin typeface="Albertus Extra Bold" pitchFamily="34" charset="0"/>
              </a:rPr>
              <a:t>Norman Z. </a:t>
            </a:r>
            <a:r>
              <a:rPr lang="en-ZA" dirty="0">
                <a:latin typeface="Albertus Extra Bold" pitchFamily="34" charset="0"/>
              </a:rPr>
              <a:t>Nyazema</a:t>
            </a:r>
          </a:p>
          <a:p>
            <a:pPr algn="ctr"/>
            <a:r>
              <a:rPr lang="en-ZA" dirty="0">
                <a:latin typeface="Albertus Extra Bold" pitchFamily="34" charset="0"/>
              </a:rPr>
              <a:t>Faculty of Health Sciences</a:t>
            </a:r>
          </a:p>
          <a:p>
            <a:pPr algn="ctr"/>
            <a:r>
              <a:rPr lang="en-ZA" dirty="0">
                <a:latin typeface="Albertus Extra Bold" pitchFamily="34" charset="0"/>
              </a:rPr>
              <a:t>Department of Pharmacy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83768" y="2931719"/>
            <a:ext cx="6732240" cy="1569660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57150" contourW="12700">
              <a:bevelT w="63500" h="69850" prst="angle"/>
              <a:bevelB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BARRIERS TO QUALITY TEACHING AND LEARNING IN HIGHER EDUCATION: A PHARMACOLOGIST’S PERSPECTIVE</a:t>
            </a:r>
            <a:endParaRPr lang="en-ZA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3320008" cy="365125"/>
          </a:xfrm>
        </p:spPr>
        <p:txBody>
          <a:bodyPr/>
          <a:lstStyle/>
          <a:p>
            <a:r>
              <a:rPr lang="en-ZA" b="1" dirty="0" err="1">
                <a:solidFill>
                  <a:schemeClr val="tx1"/>
                </a:solidFill>
              </a:rPr>
              <a:t>Botho</a:t>
            </a:r>
            <a:r>
              <a:rPr lang="en-ZA" b="1" dirty="0">
                <a:solidFill>
                  <a:schemeClr val="tx1"/>
                </a:solidFill>
              </a:rPr>
              <a:t> University, Botswana. End of Year Talk on Teaching and Learning, 18-19/11/16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0953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ZA" sz="4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/>
              </a:rPr>
              <a:t>Foreground</a:t>
            </a:r>
            <a:endParaRPr lang="en-ZA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</p:spPr>
        <p:txBody>
          <a:bodyPr>
            <a:noAutofit/>
          </a:bodyPr>
          <a:lstStyle/>
          <a:p>
            <a:pPr algn="just"/>
            <a:r>
              <a:rPr lang="en-ZA" sz="2400" b="1" dirty="0">
                <a:latin typeface="Calibri Light" panose="020F0302020204030204" pitchFamily="34" charset="0"/>
              </a:rPr>
              <a:t>Human learning is a complex phenomenon</a:t>
            </a:r>
          </a:p>
          <a:p>
            <a:pPr algn="just"/>
            <a:r>
              <a:rPr lang="en-ZA" sz="2400" b="1" dirty="0">
                <a:latin typeface="Calibri Light" panose="020F0302020204030204" pitchFamily="34" charset="0"/>
              </a:rPr>
              <a:t>That which is known is no longer stable</a:t>
            </a:r>
          </a:p>
          <a:p>
            <a:pPr algn="just"/>
            <a:r>
              <a:rPr lang="en-ZA" sz="2400" b="1" dirty="0">
                <a:latin typeface="Calibri Light" panose="020F0302020204030204" pitchFamily="34" charset="0"/>
              </a:rPr>
              <a:t>The shelf-life of </a:t>
            </a:r>
            <a:r>
              <a:rPr lang="en-ZA" sz="2400" b="1" dirty="0" smtClean="0">
                <a:latin typeface="Calibri Light" panose="020F0302020204030204" pitchFamily="34" charset="0"/>
              </a:rPr>
              <a:t>knowledge in some disciplines </a:t>
            </a:r>
            <a:r>
              <a:rPr lang="en-ZA" sz="2400" b="1" dirty="0">
                <a:latin typeface="Calibri Light" panose="020F0302020204030204" pitchFamily="34" charset="0"/>
              </a:rPr>
              <a:t>can be very short</a:t>
            </a:r>
          </a:p>
          <a:p>
            <a:pPr algn="just"/>
            <a:r>
              <a:rPr lang="en-ZA" sz="2400" b="1" dirty="0">
                <a:latin typeface="Calibri Light" panose="020F0302020204030204" pitchFamily="34" charset="0"/>
              </a:rPr>
              <a:t>What is taught and how it is taught is threatened by obsolescence</a:t>
            </a:r>
          </a:p>
          <a:p>
            <a:pPr algn="just"/>
            <a:r>
              <a:rPr lang="en-ZA" sz="2400" b="1" dirty="0">
                <a:latin typeface="Calibri Light" panose="020F0302020204030204" pitchFamily="34" charset="0"/>
              </a:rPr>
              <a:t>Good teaching should always be informed by the latest research</a:t>
            </a:r>
          </a:p>
          <a:p>
            <a:pPr algn="just"/>
            <a:r>
              <a:rPr lang="en-ZA" sz="2400" b="1" dirty="0">
                <a:latin typeface="Calibri Light" panose="020F0302020204030204" pitchFamily="34" charset="0"/>
              </a:rPr>
              <a:t>A good teacher is an active learner, questioner and critical thinker</a:t>
            </a:r>
          </a:p>
          <a:p>
            <a:pPr algn="just"/>
            <a:r>
              <a:rPr lang="en-ZA" sz="2400" b="1" dirty="0">
                <a:latin typeface="Calibri Light" panose="020F0302020204030204" pitchFamily="34" charset="0"/>
              </a:rPr>
              <a:t>A graduate who has received </a:t>
            </a:r>
            <a:r>
              <a:rPr lang="en-ZA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high quality teaching</a:t>
            </a:r>
            <a:r>
              <a:rPr lang="en-ZA" sz="2400" b="1" dirty="0">
                <a:latin typeface="Calibri Light" panose="020F0302020204030204" pitchFamily="34" charset="0"/>
              </a:rPr>
              <a:t> is more likely to be adaptable, assured, innovative, entrepreneurial and employable in the broadest sense of the term</a:t>
            </a:r>
          </a:p>
          <a:p>
            <a:pPr algn="just"/>
            <a:r>
              <a:rPr lang="en-ZA" sz="2400" b="1" dirty="0">
                <a:latin typeface="Calibri Light" panose="020F0302020204030204" pitchFamily="34" charset="0"/>
              </a:rPr>
              <a:t>In the subject area, the student is confident, courageous, curious and insightful to work with others  so that the flow of information and effort is maximised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8186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29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/>
              </a:rPr>
              <a:t>High quality in teaching and learning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en-ZA" sz="2000" b="1" dirty="0">
                <a:solidFill>
                  <a:prstClr val="black"/>
                </a:solidFill>
                <a:latin typeface="Calibri"/>
              </a:rPr>
              <a:t>NO SINGLE DEFINITION</a:t>
            </a:r>
          </a:p>
          <a:p>
            <a:pPr marL="0" lvl="0" indent="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en-ZA" sz="2000" b="1" u="sng" dirty="0">
                <a:solidFill>
                  <a:prstClr val="black"/>
                </a:solidFill>
                <a:latin typeface="Calibri"/>
              </a:rPr>
              <a:t>BUT </a:t>
            </a: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ZA" sz="2000" b="1" dirty="0">
                <a:solidFill>
                  <a:prstClr val="black"/>
                </a:solidFill>
                <a:latin typeface="Calibri"/>
              </a:rPr>
              <a:t>Both are multi-faceted activities</a:t>
            </a:r>
          </a:p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en-ZA" sz="2000" b="1" dirty="0">
                <a:solidFill>
                  <a:prstClr val="black"/>
                </a:solidFill>
                <a:latin typeface="Calibri"/>
              </a:rPr>
              <a:t>They depend largely on the context such as;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ZA" sz="2000" b="1" dirty="0">
                <a:solidFill>
                  <a:prstClr val="black"/>
                </a:solidFill>
                <a:latin typeface="Calibri"/>
              </a:rPr>
              <a:t>	- the subject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ZA" sz="2000" b="1" dirty="0">
                <a:solidFill>
                  <a:prstClr val="black"/>
                </a:solidFill>
                <a:latin typeface="Calibri"/>
              </a:rPr>
              <a:t>	- the </a:t>
            </a:r>
            <a:r>
              <a:rPr lang="en-ZA" sz="2000" b="1" dirty="0" smtClean="0">
                <a:solidFill>
                  <a:prstClr val="black"/>
                </a:solidFill>
                <a:latin typeface="Calibri"/>
              </a:rPr>
              <a:t>learner (with no prior knowledge and affinity to specific 	subject matters)</a:t>
            </a:r>
            <a:endParaRPr lang="en-ZA" sz="2000" b="1" dirty="0">
              <a:solidFill>
                <a:prstClr val="black"/>
              </a:solidFill>
              <a:latin typeface="Calibri"/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ZA" sz="2000" b="1" dirty="0">
                <a:solidFill>
                  <a:prstClr val="black"/>
                </a:solidFill>
                <a:latin typeface="Calibri"/>
              </a:rPr>
              <a:t>	- the mode of instruction</a:t>
            </a: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ZA" sz="2000" b="1" dirty="0">
                <a:solidFill>
                  <a:prstClr val="black"/>
                </a:solidFill>
                <a:latin typeface="Calibri"/>
              </a:rPr>
              <a:t>	- resources </a:t>
            </a:r>
            <a:r>
              <a:rPr lang="en-ZA" sz="2000" b="1" dirty="0" err="1">
                <a:solidFill>
                  <a:prstClr val="black"/>
                </a:solidFill>
                <a:latin typeface="Calibri"/>
              </a:rPr>
              <a:t>etc</a:t>
            </a:r>
            <a:endParaRPr lang="en-ZA" sz="2000" b="1" dirty="0">
              <a:solidFill>
                <a:prstClr val="black"/>
              </a:solidFill>
              <a:latin typeface="Calibri"/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endParaRPr lang="en-ZA" sz="2000" b="1" dirty="0">
              <a:solidFill>
                <a:prstClr val="black"/>
              </a:solidFill>
              <a:latin typeface="Calibri"/>
            </a:endParaRPr>
          </a:p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ZA" sz="2000" b="1" dirty="0">
                <a:solidFill>
                  <a:prstClr val="black"/>
                </a:solidFill>
                <a:latin typeface="Calibri"/>
              </a:rPr>
              <a:t>However, there are FACTORS that are conducive to GOOD TEACHING AND LEARNING. These include relevant </a:t>
            </a:r>
            <a:r>
              <a:rPr lang="en-ZA" sz="2000" b="1" dirty="0" smtClean="0">
                <a:solidFill>
                  <a:prstClr val="black"/>
                </a:solidFill>
                <a:latin typeface="Calibri"/>
              </a:rPr>
              <a:t>policies </a:t>
            </a:r>
            <a:r>
              <a:rPr lang="en-ZA" sz="2000" b="1" dirty="0" err="1" smtClean="0">
                <a:solidFill>
                  <a:prstClr val="black"/>
                </a:solidFill>
                <a:latin typeface="Calibri"/>
              </a:rPr>
              <a:t>eg</a:t>
            </a:r>
            <a:r>
              <a:rPr lang="en-ZA" sz="2000" b="1" dirty="0" smtClean="0">
                <a:solidFill>
                  <a:prstClr val="black"/>
                </a:solidFill>
                <a:latin typeface="Calibri"/>
              </a:rPr>
              <a:t> ECONOMIC DEVELOPMENT </a:t>
            </a:r>
            <a:r>
              <a:rPr lang="en-ZA" sz="2000" b="1" dirty="0">
                <a:solidFill>
                  <a:prstClr val="black"/>
                </a:solidFill>
                <a:latin typeface="Calibri"/>
              </a:rPr>
              <a:t>and initiatives supported by pedagogical research.</a:t>
            </a:r>
            <a:endParaRPr lang="en-ZA" sz="2000" b="1" dirty="0">
              <a:solidFill>
                <a:srgbClr val="FF0000"/>
              </a:solidFill>
              <a:latin typeface="Calibri"/>
            </a:endParaRPr>
          </a:p>
          <a:p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48000" cy="365125"/>
          </a:xfrm>
        </p:spPr>
        <p:txBody>
          <a:bodyPr/>
          <a:lstStyle/>
          <a:p>
            <a:r>
              <a:rPr lang="en-ZA" dirty="0" err="1"/>
              <a:t>Botho</a:t>
            </a:r>
            <a:r>
              <a:rPr lang="en-ZA" dirty="0"/>
              <a:t> University, Botswana. End of Year Talk on Teaching and Learning, 18-19/11/16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6731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/>
              </a:rPr>
              <a:t>High quality in teaching and learning, cont’d</a:t>
            </a:r>
            <a:endParaRPr lang="en-Z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ZA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PEDAGOGICAL RESEARCH is important because it allows us to: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advance,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update,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renew,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innovate,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create,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develop,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prune,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graft,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uproot and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plant </a:t>
            </a:r>
            <a:r>
              <a:rPr lang="en-Z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anew, </a:t>
            </a:r>
            <a:r>
              <a:rPr lang="en-Z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while at the same time being cognisant of BARRIERS</a:t>
            </a:r>
            <a:r>
              <a:rPr lang="en-ZA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</a:t>
            </a:r>
          </a:p>
          <a:p>
            <a:pPr marL="0" indent="0">
              <a:buNone/>
            </a:pPr>
            <a:endParaRPr lang="en-Z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en-Z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en-Z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175992" cy="365125"/>
          </a:xfrm>
        </p:spPr>
        <p:txBody>
          <a:bodyPr/>
          <a:lstStyle/>
          <a:p>
            <a:r>
              <a:rPr lang="en-ZA" dirty="0" err="1"/>
              <a:t>Botho</a:t>
            </a:r>
            <a:r>
              <a:rPr lang="en-ZA" dirty="0"/>
              <a:t> University, Botswana. End of Year Talk on Teaching and Learning, 18-19/11/16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6235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Pedagogical </a:t>
            </a:r>
            <a:r>
              <a:rPr lang="en-Z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research</a:t>
            </a:r>
            <a:r>
              <a:rPr lang="en-ZA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</a:t>
            </a:r>
            <a:r>
              <a:rPr lang="en-ZA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(Action research, teacher research, classroom research, </a:t>
            </a:r>
            <a:r>
              <a:rPr lang="en-ZA" sz="1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etc</a:t>
            </a:r>
            <a:r>
              <a:rPr lang="en-ZA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)</a:t>
            </a:r>
            <a:endParaRPr lang="en-Z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 fontScale="92500" lnSpcReduction="10000"/>
          </a:bodyPr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Focus should be on </a:t>
            </a:r>
            <a:r>
              <a:rPr lang="en-ZA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alterable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</a:t>
            </a:r>
            <a:r>
              <a:rPr lang="en-ZA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variables 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(Bloom 1990) rather than immutable characteristics</a:t>
            </a:r>
          </a:p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Attempts to identify and understand components of the complex processes of teaching (Grossman &amp; McDonald, 2008)</a:t>
            </a:r>
          </a:p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Basic research questions include;</a:t>
            </a:r>
          </a:p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	- How am I doing?</a:t>
            </a:r>
          </a:p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	- What is the relative and subsequent 	performance of the student I teach?</a:t>
            </a:r>
          </a:p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	- How can I make inquiry a permanent part of  	my practice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?</a:t>
            </a:r>
          </a:p>
          <a:p>
            <a:pPr marL="0" indent="0">
              <a:buNone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1352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Implementation 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Findings lead to action, but process may generate additional research questions and spur further inquiry.</a:t>
            </a:r>
          </a:p>
          <a:p>
            <a:pPr marL="0" indent="0">
              <a:buNone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Findings can inform </a:t>
            </a:r>
            <a:r>
              <a:rPr lang="en-ZA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real time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instructional changes, implement different practices and </a:t>
            </a:r>
            <a:r>
              <a:rPr lang="en-ZA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test </a:t>
            </a:r>
            <a:r>
              <a:rPr lang="en-ZA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again</a:t>
            </a:r>
          </a:p>
          <a:p>
            <a:r>
              <a:rPr lang="en-ZA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GET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</a:t>
            </a:r>
            <a:r>
              <a:rPr lang="en-ZA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THE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</a:t>
            </a:r>
            <a:r>
              <a:rPr lang="en-ZA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WORD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</a:t>
            </a:r>
            <a:r>
              <a:rPr lang="en-ZA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OUT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!!!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6518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93949"/>
          </a:xfrm>
        </p:spPr>
        <p:txBody>
          <a:bodyPr>
            <a:normAutofit fontScale="90000"/>
          </a:bodyPr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Implementation at institutional level: The barriers</a:t>
            </a:r>
            <a:r>
              <a:rPr lang="en-Z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Over focus  on research resulting in overshadowing the core  values and seminal importance of teaching</a:t>
            </a:r>
          </a:p>
          <a:p>
            <a:pPr marL="514350" indent="-514350">
              <a:buFont typeface="+mj-lt"/>
              <a:buAutoNum type="arabicPeriod"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Continuing reputation gap between research and teaching</a:t>
            </a:r>
          </a:p>
          <a:p>
            <a:pPr marL="514350" indent="-514350">
              <a:buFont typeface="+mj-lt"/>
              <a:buAutoNum type="arabicPeriod"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Ranking of the university is based on countable research publication citation indices</a:t>
            </a:r>
          </a:p>
          <a:p>
            <a:pPr marL="0" indent="0" algn="ctr">
              <a:buNone/>
            </a:pPr>
            <a:r>
              <a:rPr lang="en-Z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Recommendation</a:t>
            </a:r>
          </a:p>
          <a:p>
            <a:pPr marL="0" indent="0" algn="just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Integrate RESEARCH, TEACHING and LEARNING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843808" y="6356350"/>
            <a:ext cx="3175992" cy="365125"/>
          </a:xfrm>
        </p:spPr>
        <p:txBody>
          <a:bodyPr/>
          <a:lstStyle/>
          <a:p>
            <a:r>
              <a:rPr lang="en-ZA" dirty="0" err="1"/>
              <a:t>Botho</a:t>
            </a:r>
            <a:r>
              <a:rPr lang="en-ZA" dirty="0"/>
              <a:t> University, Botswana. End of Year Talk on Teaching and Learning, 18-19/11/16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3146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Barriers, cont’d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4. Lack of acknowledgement that teaching is a skill</a:t>
            </a:r>
          </a:p>
          <a:p>
            <a:pPr marL="0" indent="0">
              <a:buNone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5. Academic career still more strongly to research than to teaching – </a:t>
            </a:r>
            <a:r>
              <a:rPr lang="en-Z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publish or perish</a:t>
            </a:r>
          </a:p>
          <a:p>
            <a:pPr marL="0" indent="0">
              <a:buNone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6. Those under pressure come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to regard 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teaching assessment and student contact hours as holding them back</a:t>
            </a:r>
          </a:p>
          <a:p>
            <a:pPr marL="0" indent="0" algn="ctr">
              <a:buNone/>
            </a:pPr>
            <a:r>
              <a:rPr lang="en-Z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Recommendation</a:t>
            </a:r>
          </a:p>
          <a:p>
            <a:pPr marL="0" indent="0" algn="just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Teaching staff in higher education institutions need to be professionally trained or qualified as teachers to attain the ‘five Es’ of an excellent university teacher</a:t>
            </a:r>
            <a:r>
              <a:rPr lang="en-Z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namely: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</a:t>
            </a:r>
            <a:r>
              <a:rPr lang="en-ZA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education, experience; enthusiasm; ease; and </a:t>
            </a:r>
            <a:r>
              <a:rPr lang="en-ZA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eccentricity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(Gibson, BMJ , 2009)</a:t>
            </a:r>
            <a:endParaRPr lang="en-ZA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6823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Barriers, cont’d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8457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7. Lack of understanding of learning theories and different kinds of teaching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methods </a:t>
            </a:r>
            <a:r>
              <a:rPr lang="en-ZA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(Adult education, Student centred learning, PBL, Integrated teaching and </a:t>
            </a:r>
            <a:r>
              <a:rPr lang="en-ZA" sz="20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Learnng</a:t>
            </a:r>
            <a:r>
              <a:rPr lang="en-ZA" sz="20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)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8. Focus on knowledge and understanding, missing the opportunity to help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the student 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engage with learning at a deeper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level </a:t>
            </a:r>
            <a:r>
              <a:rPr lang="en-Z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(Applying knowledge; making good </a:t>
            </a:r>
            <a:r>
              <a:rPr lang="en-Z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j</a:t>
            </a:r>
            <a:r>
              <a:rPr lang="en-Z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udgement; communication skills </a:t>
            </a:r>
            <a:r>
              <a:rPr lang="en-ZA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etc</a:t>
            </a:r>
            <a:r>
              <a:rPr lang="en-Z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)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.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0" indent="0">
              <a:buNone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9. Lack of appreciating that acquisition and application of knowledge are fundamentally SOCIAL ACTS</a:t>
            </a:r>
          </a:p>
          <a:p>
            <a:pPr marL="0" indent="0">
              <a:buNone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10. Students are still widely seen as passive recipients of knowledge which discourages FEEDBACK which could detect problems in teaching and learning environment</a:t>
            </a:r>
          </a:p>
          <a:p>
            <a:pPr marL="0" indent="0">
              <a:buNone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92016" cy="365125"/>
          </a:xfrm>
        </p:spPr>
        <p:txBody>
          <a:bodyPr/>
          <a:lstStyle/>
          <a:p>
            <a:r>
              <a:rPr lang="en-ZA" dirty="0" err="1"/>
              <a:t>Botho</a:t>
            </a:r>
            <a:r>
              <a:rPr lang="en-ZA" dirty="0"/>
              <a:t> University, Botswana. End of Year Talk on Teaching and Learning, 18-19/11/16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34607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Barriers, cont’d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11. Lack of attention paid to higher education teaching in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mission 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statements of institutions.</a:t>
            </a:r>
          </a:p>
          <a:p>
            <a:pPr marL="0" indent="0">
              <a:buNone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12. Internal quality assurance systems not dedicated to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achieving 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quality teaching</a:t>
            </a:r>
          </a:p>
          <a:p>
            <a:pPr marL="0" indent="0">
              <a:buNone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514350" indent="-514350">
              <a:buAutoNum type="arabicPeriod" startAt="13"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The burden of developing  a culture of good teaching and learning left to the institutions</a:t>
            </a:r>
          </a:p>
          <a:p>
            <a:pPr marL="514350" indent="-514350">
              <a:buAutoNum type="arabicPeriod" startAt="13"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514350" indent="-514350">
              <a:buAutoNum type="arabicPeriod" startAt="13"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Top-down and bottom-up approaches do not go hand in hand to organise and sustain the in-house discussions</a:t>
            </a:r>
          </a:p>
          <a:p>
            <a:pPr marL="514350" indent="-514350">
              <a:buAutoNum type="arabicPeriod" startAt="13"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71800" y="6356350"/>
            <a:ext cx="3888432" cy="365125"/>
          </a:xfrm>
        </p:spPr>
        <p:txBody>
          <a:bodyPr/>
          <a:lstStyle/>
          <a:p>
            <a:r>
              <a:rPr lang="en-ZA" dirty="0" err="1"/>
              <a:t>Botho</a:t>
            </a:r>
            <a:r>
              <a:rPr lang="en-ZA" dirty="0"/>
              <a:t> University, Botswana. End of Year Talk on Teaching and Learning, 18-19/11/16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4696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Barriers, cont’d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15. No tracking of students during studies and after graduation</a:t>
            </a:r>
          </a:p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16. There is no </a:t>
            </a:r>
            <a:r>
              <a:rPr lang="en-ZA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multidisciplinarity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for outcomes to help student deal with, for example, the  ‘Big Data’ phenomenon</a:t>
            </a:r>
          </a:p>
          <a:p>
            <a:pPr marL="0" indent="0">
              <a:buNone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17. Technology and new pedagogical tools – the internet, cloud computing </a:t>
            </a:r>
            <a:r>
              <a:rPr lang="en-ZA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etc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320008" cy="365125"/>
          </a:xfrm>
        </p:spPr>
        <p:txBody>
          <a:bodyPr/>
          <a:lstStyle/>
          <a:p>
            <a:r>
              <a:rPr lang="en-ZA" dirty="0" err="1"/>
              <a:t>Botho</a:t>
            </a:r>
            <a:r>
              <a:rPr lang="en-ZA" dirty="0"/>
              <a:t> University, Botswana. End of Year Talk on Teaching and Learning, 18-19/11/16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3197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The way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Continuous professional education as teachers</a:t>
            </a:r>
          </a:p>
          <a:p>
            <a:pPr marL="514350" indent="-514350">
              <a:buFont typeface="+mj-lt"/>
              <a:buAutoNum type="arabicPeriod"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Academic staff </a:t>
            </a:r>
            <a:r>
              <a:rPr lang="en-ZA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entrance,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</a:t>
            </a:r>
            <a:r>
              <a:rPr lang="en-ZA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progression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and </a:t>
            </a:r>
            <a:r>
              <a:rPr lang="en-ZA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promotion</a:t>
            </a: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decisions should take account of an assessment of teaching performance alongside other factors</a:t>
            </a:r>
          </a:p>
          <a:p>
            <a:pPr marL="514350" indent="-514350">
              <a:buFont typeface="+mj-lt"/>
              <a:buAutoNum type="arabicPeriod"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Z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Creation of a productive learning 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environment in which the student is </a:t>
            </a:r>
            <a:r>
              <a:rPr lang="en-ZA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team</a:t>
            </a:r>
            <a:r>
              <a:rPr lang="en-Z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 </a:t>
            </a:r>
            <a:r>
              <a:rPr lang="en-ZA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</a:rPr>
              <a:t>product.</a:t>
            </a: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ZA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ZA" b="1" dirty="0">
                <a:solidFill>
                  <a:prstClr val="black"/>
                </a:solidFill>
                <a:latin typeface="Calibri"/>
              </a:rPr>
              <a:t>No contradiction between the imperative of good teaching and the imperative of research – All staff teaching in HE institutions should have certified pedagogical </a:t>
            </a:r>
            <a:r>
              <a:rPr lang="en-ZA" b="1" dirty="0" smtClean="0">
                <a:solidFill>
                  <a:prstClr val="black"/>
                </a:solidFill>
                <a:latin typeface="Calibri"/>
              </a:rPr>
              <a:t>training.</a:t>
            </a:r>
          </a:p>
          <a:p>
            <a:pPr marL="514350" indent="-514350">
              <a:buFont typeface="+mj-lt"/>
              <a:buAutoNum type="arabicPeriod"/>
            </a:pPr>
            <a:endParaRPr lang="en-ZA" b="1" dirty="0" smtClean="0">
              <a:solidFill>
                <a:prstClr val="black"/>
              </a:solidFill>
              <a:latin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en-ZA" b="1" dirty="0" smtClean="0">
                <a:solidFill>
                  <a:prstClr val="black"/>
                </a:solidFill>
                <a:latin typeface="Calibri"/>
              </a:rPr>
              <a:t>Development of effective student </a:t>
            </a:r>
            <a:r>
              <a:rPr lang="en-ZA" b="1" i="1" u="sng" dirty="0" smtClean="0">
                <a:solidFill>
                  <a:prstClr val="black"/>
                </a:solidFill>
                <a:latin typeface="Calibri"/>
              </a:rPr>
              <a:t>counselling,</a:t>
            </a:r>
            <a:r>
              <a:rPr lang="en-ZA" b="1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ZA" b="1" i="1" u="sng" dirty="0" smtClean="0">
                <a:solidFill>
                  <a:prstClr val="black"/>
                </a:solidFill>
                <a:latin typeface="Calibri"/>
              </a:rPr>
              <a:t>guidance</a:t>
            </a:r>
            <a:r>
              <a:rPr lang="en-ZA" b="1" dirty="0" smtClean="0">
                <a:solidFill>
                  <a:prstClr val="black"/>
                </a:solidFill>
                <a:latin typeface="Calibri"/>
              </a:rPr>
              <a:t> and </a:t>
            </a:r>
            <a:r>
              <a:rPr lang="en-ZA" b="1" i="1" u="sng" dirty="0" smtClean="0">
                <a:solidFill>
                  <a:prstClr val="black"/>
                </a:solidFill>
                <a:latin typeface="Calibri"/>
              </a:rPr>
              <a:t>mentoring</a:t>
            </a:r>
            <a:r>
              <a:rPr lang="en-ZA" b="1" dirty="0" smtClean="0">
                <a:solidFill>
                  <a:prstClr val="black"/>
                </a:solidFill>
                <a:latin typeface="Calibri"/>
              </a:rPr>
              <a:t> systems. </a:t>
            </a:r>
          </a:p>
          <a:p>
            <a:pPr marL="514350" indent="-514350">
              <a:buFont typeface="+mj-lt"/>
              <a:buAutoNum type="arabicPeriod"/>
            </a:pPr>
            <a:endParaRPr lang="en-ZA" b="1" dirty="0">
              <a:solidFill>
                <a:prstClr val="black"/>
              </a:solidFill>
              <a:latin typeface="Calibri"/>
            </a:endParaRPr>
          </a:p>
          <a:p>
            <a:pPr marL="514350" indent="-514350">
              <a:buFont typeface="+mj-lt"/>
              <a:buAutoNum type="arabicPeriod"/>
            </a:pPr>
            <a:r>
              <a:rPr lang="en-ZA" b="1" dirty="0" smtClean="0">
                <a:solidFill>
                  <a:prstClr val="black"/>
                </a:solidFill>
                <a:latin typeface="Calibri"/>
              </a:rPr>
              <a:t>KNOW YOUR STUDENTS AND TRACK THEM!!!</a:t>
            </a:r>
          </a:p>
          <a:p>
            <a:pPr marL="514350" indent="-514350">
              <a:buFont typeface="+mj-lt"/>
              <a:buAutoNum type="arabicPeriod"/>
            </a:pPr>
            <a:endParaRPr lang="en-ZA" b="1" dirty="0">
              <a:solidFill>
                <a:prstClr val="black"/>
              </a:solidFill>
              <a:latin typeface="Calibri"/>
            </a:endParaRPr>
          </a:p>
          <a:p>
            <a:pPr marL="514350" indent="-514350">
              <a:buFont typeface="+mj-lt"/>
              <a:buAutoNum type="arabicPeriod"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en-Z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19872" y="6381328"/>
            <a:ext cx="3456384" cy="365125"/>
          </a:xfrm>
        </p:spPr>
        <p:txBody>
          <a:bodyPr/>
          <a:lstStyle/>
          <a:p>
            <a:r>
              <a:rPr lang="en-ZA" dirty="0" err="1"/>
              <a:t>Botho</a:t>
            </a:r>
            <a:r>
              <a:rPr lang="en-ZA" dirty="0"/>
              <a:t> University, Botswana. End of Year Talk on Teaching and Learning, 18-19/11/16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0652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ZA"/>
              <a:t>Botho University, Botswana. End of Year Talk on Teaching and Learning, 18-19/11/16</a:t>
            </a:r>
          </a:p>
        </p:txBody>
      </p:sp>
      <p:pic>
        <p:nvPicPr>
          <p:cNvPr id="1026" name="Picture 2" descr="C:\Users\LETHABO MATHOBELA\Desktop\Than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535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CA859-A0C5-445A-BD88-51A8948AADB2}" type="slidenum">
              <a:rPr lang="en-ZA" smtClean="0"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409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1804</TotalTime>
  <Words>969</Words>
  <Application>Microsoft Office PowerPoint</Application>
  <PresentationFormat>On-screen Show (4:3)</PresentationFormat>
  <Paragraphs>126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Foreground</vt:lpstr>
      <vt:lpstr>High quality in teaching and learning</vt:lpstr>
      <vt:lpstr>High quality in teaching and learning, cont’d</vt:lpstr>
      <vt:lpstr>Pedagogical research (Action research, teacher research, classroom research, etc)</vt:lpstr>
      <vt:lpstr>Implementation </vt:lpstr>
      <vt:lpstr>Implementation at institutional level: The barriers  </vt:lpstr>
      <vt:lpstr>Barriers, cont’d</vt:lpstr>
      <vt:lpstr>Barriers, cont’d</vt:lpstr>
      <vt:lpstr>Barriers, cont’d</vt:lpstr>
      <vt:lpstr>Barriers, cont’d</vt:lpstr>
      <vt:lpstr>The way forward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Madisha, Thabo</dc:creator>
  <cp:lastModifiedBy>Kelemwork Kassahun</cp:lastModifiedBy>
  <cp:revision>156</cp:revision>
  <cp:lastPrinted>2016-11-16T16:28:02Z</cp:lastPrinted>
  <dcterms:created xsi:type="dcterms:W3CDTF">2011-10-05T09:38:13Z</dcterms:created>
  <dcterms:modified xsi:type="dcterms:W3CDTF">2017-12-04T08:39:00Z</dcterms:modified>
</cp:coreProperties>
</file>