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328" r:id="rId3"/>
    <p:sldId id="294" r:id="rId4"/>
    <p:sldId id="301" r:id="rId5"/>
    <p:sldId id="333" r:id="rId6"/>
    <p:sldId id="311" r:id="rId7"/>
    <p:sldId id="332" r:id="rId8"/>
    <p:sldId id="323" r:id="rId9"/>
    <p:sldId id="317" r:id="rId10"/>
    <p:sldId id="324" r:id="rId11"/>
    <p:sldId id="318" r:id="rId12"/>
    <p:sldId id="325" r:id="rId13"/>
    <p:sldId id="329" r:id="rId14"/>
    <p:sldId id="334" r:id="rId15"/>
    <p:sldId id="298" r:id="rId16"/>
    <p:sldId id="302" r:id="rId17"/>
    <p:sldId id="312" r:id="rId18"/>
    <p:sldId id="313" r:id="rId19"/>
    <p:sldId id="259" r:id="rId20"/>
    <p:sldId id="314" r:id="rId21"/>
    <p:sldId id="306" r:id="rId22"/>
    <p:sldId id="286" r:id="rId23"/>
    <p:sldId id="315" r:id="rId24"/>
    <p:sldId id="303" r:id="rId25"/>
    <p:sldId id="316" r:id="rId26"/>
    <p:sldId id="288" r:id="rId27"/>
    <p:sldId id="281" r:id="rId28"/>
    <p:sldId id="335" r:id="rId29"/>
    <p:sldId id="337" r:id="rId30"/>
    <p:sldId id="336" r:id="rId31"/>
    <p:sldId id="290" r:id="rId32"/>
  </p:sldIdLst>
  <p:sldSz cx="9144000" cy="6858000" type="screen4x3"/>
  <p:notesSz cx="6858000" cy="9144000"/>
  <p:defaultTextStyle>
    <a:defPPr>
      <a:defRPr lang="en-ZA"/>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FF00"/>
    <a:srgbClr val="FDB7A1"/>
    <a:srgbClr val="FBFDA1"/>
    <a:srgbClr val="FFFF66"/>
    <a:srgbClr val="000000"/>
    <a:srgbClr val="FF0000"/>
    <a:srgbClr val="BBE0E3"/>
    <a:srgbClr val="C3D1D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9" autoAdjust="0"/>
    <p:restoredTop sz="90703" autoAdjust="0"/>
  </p:normalViewPr>
  <p:slideViewPr>
    <p:cSldViewPr snapToGrid="0">
      <p:cViewPr>
        <p:scale>
          <a:sx n="73" d="100"/>
          <a:sy n="73" d="100"/>
        </p:scale>
        <p:origin x="-67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ZA"/>
          </a:p>
        </p:txBody>
      </p:sp>
      <p:sp>
        <p:nvSpPr>
          <p:cNvPr id="358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ZA"/>
          </a:p>
        </p:txBody>
      </p:sp>
      <p:sp>
        <p:nvSpPr>
          <p:cNvPr id="358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ZA"/>
          </a:p>
        </p:txBody>
      </p:sp>
      <p:sp>
        <p:nvSpPr>
          <p:cNvPr id="358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4056E31-3930-40B6-93F2-BCC60735450D}" type="slidenum">
              <a:rPr lang="en-ZA"/>
              <a:pPr>
                <a:defRPr/>
              </a:pPr>
              <a:t>‹#›</a:t>
            </a:fld>
            <a:endParaRPr lang="en-Z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1C07C609-D42E-4F83-AE59-60395E7C32E7}" type="datetimeFigureOut">
              <a:rPr lang="en-ZA"/>
              <a:pPr>
                <a:defRPr/>
              </a:pPr>
              <a:t>2016/03/17</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7CC9278-13A5-4FE3-89D7-ACA0B426C7B5}" type="slidenum">
              <a:rPr lang="en-ZA"/>
              <a:pPr>
                <a:defRPr/>
              </a:pPr>
              <a:t>‹#›</a:t>
            </a:fld>
            <a:endParaRPr lang="en-Z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altLang="en-US" smtClean="0"/>
              <a:t>Given that students have been used to drawing on their opinions and experiences to respond to assessment tasks, we need to ensure that the object of study is clear to them.</a:t>
            </a:r>
          </a:p>
          <a:p>
            <a:pPr eaLnBrk="1" hangingPunct="1">
              <a:spcBef>
                <a:spcPct val="0"/>
              </a:spcBef>
            </a:pPr>
            <a:r>
              <a:rPr lang="en-ZA" altLang="en-US" smtClean="0"/>
              <a:t>Use Bronfenbrenner’s nested ecological systems to discuss Nomsa’s development.</a:t>
            </a:r>
          </a:p>
        </p:txBody>
      </p:sp>
      <p:sp>
        <p:nvSpPr>
          <p:cNvPr id="34820" name="Slide Number Placeholder 3"/>
          <p:cNvSpPr>
            <a:spLocks noGrp="1"/>
          </p:cNvSpPr>
          <p:nvPr>
            <p:ph type="sldNum" sz="quarter" idx="5"/>
          </p:nvPr>
        </p:nvSpPr>
        <p:spPr bwMode="auto">
          <a:noFill/>
          <a:ln>
            <a:miter lim="800000"/>
            <a:headEnd/>
            <a:tailEnd/>
          </a:ln>
        </p:spPr>
        <p:txBody>
          <a:bodyPr/>
          <a:lstStyle/>
          <a:p>
            <a:fld id="{EDA2BB43-B0B7-4E40-9D36-391325E00072}" type="slidenum">
              <a:rPr lang="en-ZA" altLang="en-US" smtClean="0"/>
              <a:pPr/>
              <a:t>15</a:t>
            </a:fld>
            <a:endParaRPr lang="en-ZA"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ZA" altLang="en-US" smtClean="0"/>
              <a:t>Given that students have been used to drawing on their opinions and experiences to respond to </a:t>
            </a:r>
            <a:r>
              <a:rPr lang="en-ZA" altLang="en-US" smtClean="0">
                <a:solidFill>
                  <a:srgbClr val="FF0000"/>
                </a:solidFill>
              </a:rPr>
              <a:t>application</a:t>
            </a:r>
            <a:r>
              <a:rPr lang="en-ZA" altLang="en-US" smtClean="0"/>
              <a:t> tasks, we need to ensure that the object of study is clear to them.</a:t>
            </a:r>
          </a:p>
          <a:p>
            <a:pPr eaLnBrk="1" hangingPunct="1">
              <a:spcBef>
                <a:spcPct val="0"/>
              </a:spcBef>
            </a:pPr>
            <a:r>
              <a:rPr lang="en-ZA" altLang="en-US" smtClean="0"/>
              <a:t>Use Bronfenbrenner’s nested ecological systems to discuss Nomsa’s development.</a:t>
            </a:r>
          </a:p>
        </p:txBody>
      </p:sp>
      <p:sp>
        <p:nvSpPr>
          <p:cNvPr id="35844" name="Slide Number Placeholder 3"/>
          <p:cNvSpPr>
            <a:spLocks noGrp="1"/>
          </p:cNvSpPr>
          <p:nvPr>
            <p:ph type="sldNum" sz="quarter" idx="5"/>
          </p:nvPr>
        </p:nvSpPr>
        <p:spPr bwMode="auto">
          <a:noFill/>
          <a:ln>
            <a:miter lim="800000"/>
            <a:headEnd/>
            <a:tailEnd/>
          </a:ln>
        </p:spPr>
        <p:txBody>
          <a:bodyPr/>
          <a:lstStyle/>
          <a:p>
            <a:fld id="{DD1A0C9C-8FFC-49D4-A5F7-EF24ADB10A9D}" type="slidenum">
              <a:rPr lang="en-ZA" altLang="en-US" smtClean="0"/>
              <a:pPr/>
              <a:t>16</a:t>
            </a:fld>
            <a:endParaRPr lang="en-ZA"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This kind of assessment tasks suggest that concepts need to be clearly understood before they can be applied, and that a theory should be understood as an organizing framework that has its own vocabulary, internal structure, hierarchical relations and boundaries. The status of the theory, its criteria of truth and stability of claims is not in question (as would be expected in first year assessment tasks). Constrained – inferences are well guided</a:t>
            </a:r>
            <a:endParaRPr lang="en-ZA" altLang="en-US" smtClean="0"/>
          </a:p>
          <a:p>
            <a:pPr eaLnBrk="1" hangingPunct="1">
              <a:spcBef>
                <a:spcPct val="0"/>
              </a:spcBef>
            </a:pPr>
            <a:r>
              <a:rPr lang="en-ZA" altLang="en-US" smtClean="0"/>
              <a:t> by well demarcated concepts</a:t>
            </a:r>
          </a:p>
        </p:txBody>
      </p:sp>
      <p:sp>
        <p:nvSpPr>
          <p:cNvPr id="36868" name="Slide Number Placeholder 3"/>
          <p:cNvSpPr>
            <a:spLocks noGrp="1"/>
          </p:cNvSpPr>
          <p:nvPr>
            <p:ph type="sldNum" sz="quarter" idx="5"/>
          </p:nvPr>
        </p:nvSpPr>
        <p:spPr bwMode="auto">
          <a:noFill/>
          <a:ln>
            <a:miter lim="800000"/>
            <a:headEnd/>
            <a:tailEnd/>
          </a:ln>
        </p:spPr>
        <p:txBody>
          <a:bodyPr/>
          <a:lstStyle/>
          <a:p>
            <a:fld id="{F13E584F-605A-42BF-A783-75D53030F1A4}" type="slidenum">
              <a:rPr lang="en-ZA" altLang="en-US" smtClean="0"/>
              <a:pPr/>
              <a:t>19</a:t>
            </a:fld>
            <a:endParaRPr lang="en-ZA"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While the first part of the question asks student to discuss and evaluate a sociological theory in its own right, the latter part expects students to reconsider their experience in a non-intuitive way, and be able to impose some order on their experience, using the theoretical perspective offered in the question. It is much more difficult to do this when the conceptual object is posited as a general object, without specification of concepts and relation. </a:t>
            </a:r>
            <a:endParaRPr lang="en-ZA" altLang="en-US" smtClean="0"/>
          </a:p>
          <a:p>
            <a:pPr eaLnBrk="1" hangingPunct="1">
              <a:spcBef>
                <a:spcPct val="0"/>
              </a:spcBef>
            </a:pPr>
            <a:endParaRPr lang="en-ZA" altLang="en-US" smtClean="0"/>
          </a:p>
        </p:txBody>
      </p:sp>
      <p:sp>
        <p:nvSpPr>
          <p:cNvPr id="37892" name="Slide Number Placeholder 3"/>
          <p:cNvSpPr>
            <a:spLocks noGrp="1"/>
          </p:cNvSpPr>
          <p:nvPr>
            <p:ph type="sldNum" sz="quarter" idx="5"/>
          </p:nvPr>
        </p:nvSpPr>
        <p:spPr bwMode="auto">
          <a:noFill/>
          <a:ln>
            <a:miter lim="800000"/>
            <a:headEnd/>
            <a:tailEnd/>
          </a:ln>
        </p:spPr>
        <p:txBody>
          <a:bodyPr/>
          <a:lstStyle/>
          <a:p>
            <a:fld id="{E6544DE2-0269-4913-84F0-8302D6899D1B}" type="slidenum">
              <a:rPr lang="en-ZA" altLang="en-US" smtClean="0"/>
              <a:pPr/>
              <a:t>21</a:t>
            </a:fld>
            <a:endParaRPr lang="en-ZA"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While the first part of the question asks student to discuss and evaluate a sociological theory in its own right, the latter part expects students to reconsider their experience in a non-intuitive way, and be able to impose some order on their experience, using the theoretical perspective offered in the question. It is much more difficult to do this when the conceptual object is posited as a general object, without specification of concepts and relation. </a:t>
            </a:r>
            <a:endParaRPr lang="en-ZA" altLang="en-US" smtClean="0"/>
          </a:p>
          <a:p>
            <a:pPr eaLnBrk="1" hangingPunct="1">
              <a:spcBef>
                <a:spcPct val="0"/>
              </a:spcBef>
            </a:pPr>
            <a:endParaRPr lang="en-ZA" altLang="en-US" smtClean="0"/>
          </a:p>
        </p:txBody>
      </p:sp>
      <p:sp>
        <p:nvSpPr>
          <p:cNvPr id="38916" name="Slide Number Placeholder 3"/>
          <p:cNvSpPr>
            <a:spLocks noGrp="1"/>
          </p:cNvSpPr>
          <p:nvPr>
            <p:ph type="sldNum" sz="quarter" idx="5"/>
          </p:nvPr>
        </p:nvSpPr>
        <p:spPr bwMode="auto">
          <a:noFill/>
          <a:ln>
            <a:miter lim="800000"/>
            <a:headEnd/>
            <a:tailEnd/>
          </a:ln>
        </p:spPr>
        <p:txBody>
          <a:bodyPr/>
          <a:lstStyle/>
          <a:p>
            <a:fld id="{DBDFB3E8-11AC-4889-BC32-D623F73777C6}" type="slidenum">
              <a:rPr lang="en-ZA" altLang="en-US" smtClean="0"/>
              <a:pPr/>
              <a:t>22</a:t>
            </a:fld>
            <a:endParaRPr lang="en-Z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This kind of assessment tasks suggest that concepts need to be clearly understood before they can be applied, and that a theory should be understood as an organizing framework that has its own vocabulary, internal structure, hierarchical relations and boundaries. The status of the theory, its criteria of truth and stability of claims is not in question (as would be expected in first year assessment tasks). Constrained – inferences are well guided</a:t>
            </a:r>
            <a:endParaRPr lang="en-ZA" altLang="en-US" smtClean="0"/>
          </a:p>
          <a:p>
            <a:pPr eaLnBrk="1" hangingPunct="1">
              <a:spcBef>
                <a:spcPct val="0"/>
              </a:spcBef>
            </a:pPr>
            <a:r>
              <a:rPr lang="en-ZA" altLang="en-US" smtClean="0"/>
              <a:t> by well demarcated concepts</a:t>
            </a:r>
          </a:p>
        </p:txBody>
      </p:sp>
      <p:sp>
        <p:nvSpPr>
          <p:cNvPr id="39940" name="Slide Number Placeholder 3"/>
          <p:cNvSpPr>
            <a:spLocks noGrp="1"/>
          </p:cNvSpPr>
          <p:nvPr>
            <p:ph type="sldNum" sz="quarter" idx="5"/>
          </p:nvPr>
        </p:nvSpPr>
        <p:spPr bwMode="auto">
          <a:noFill/>
          <a:ln>
            <a:miter lim="800000"/>
            <a:headEnd/>
            <a:tailEnd/>
          </a:ln>
        </p:spPr>
        <p:txBody>
          <a:bodyPr/>
          <a:lstStyle/>
          <a:p>
            <a:fld id="{3F8BFA09-CBA9-425A-AC2C-8EFE6A39B7CD}" type="slidenum">
              <a:rPr lang="en-ZA" altLang="en-US" smtClean="0"/>
              <a:pPr/>
              <a:t>24</a:t>
            </a:fld>
            <a:endParaRPr lang="en-ZA"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smtClean="0"/>
              <a:t>The students would first need to determine what criteria to impose on their observations, or alternatively decide what aspects of practice that emerge inductively from their observations are noteworthy in terms of possible concepts of good teaching. Once students have established some criteria to determine what aspects of good teaching to be included/excluded from this discussion, they would then need to extract some relevant and appropriate observations to support an argument. When the concept is invisible and the practice-based context is fuzzy there is a good chance that students will resort to common-sense link between the two object. </a:t>
            </a:r>
            <a:endParaRPr lang="en-ZA" altLang="en-US" smtClean="0"/>
          </a:p>
        </p:txBody>
      </p:sp>
      <p:sp>
        <p:nvSpPr>
          <p:cNvPr id="40964" name="Slide Number Placeholder 3"/>
          <p:cNvSpPr>
            <a:spLocks noGrp="1"/>
          </p:cNvSpPr>
          <p:nvPr>
            <p:ph type="sldNum" sz="quarter" idx="5"/>
          </p:nvPr>
        </p:nvSpPr>
        <p:spPr bwMode="auto">
          <a:noFill/>
          <a:ln>
            <a:miter lim="800000"/>
            <a:headEnd/>
            <a:tailEnd/>
          </a:ln>
        </p:spPr>
        <p:txBody>
          <a:bodyPr/>
          <a:lstStyle/>
          <a:p>
            <a:fld id="{66DF1659-97FB-4F8A-BDE0-97ACB5A8BC08}" type="slidenum">
              <a:rPr lang="en-ZA" altLang="en-US" smtClean="0"/>
              <a:pPr/>
              <a:t>26</a:t>
            </a:fld>
            <a:endParaRPr lang="en-ZA"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WITS logo b&amp;w"/>
          <p:cNvPicPr>
            <a:picLocks noChangeAspect="1" noChangeArrowheads="1"/>
          </p:cNvPicPr>
          <p:nvPr/>
        </p:nvPicPr>
        <p:blipFill>
          <a:blip r:embed="rId15"/>
          <a:srcRect/>
          <a:stretch>
            <a:fillRect/>
          </a:stretch>
        </p:blipFill>
        <p:spPr bwMode="auto">
          <a:xfrm>
            <a:off x="8027988" y="239713"/>
            <a:ext cx="669925" cy="6921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thumbs.dreamstime.com/z/frustrated-teacher-marking-students-work-desk-35619850.jpg"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hyperlink" Target="http://freddegredde.com/wp-content/uploads/2012/10/FreddeGredde-Studying.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1/1c/200metres_Helsinki2005.jpg"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mailto:Lee.Rusznyak@wits.ac.z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logo - wits"/>
          <p:cNvPicPr>
            <a:picLocks noChangeAspect="1" noChangeArrowheads="1"/>
          </p:cNvPicPr>
          <p:nvPr/>
        </p:nvPicPr>
        <p:blipFill>
          <a:blip r:embed="rId2">
            <a:lum bright="70000" contrast="-70000"/>
          </a:blip>
          <a:srcRect l="40404" b="20973"/>
          <a:stretch>
            <a:fillRect/>
          </a:stretch>
        </p:blipFill>
        <p:spPr bwMode="auto">
          <a:xfrm>
            <a:off x="0" y="3141663"/>
            <a:ext cx="2757488" cy="3716337"/>
          </a:xfrm>
          <a:prstGeom prst="rect">
            <a:avLst/>
          </a:prstGeom>
          <a:noFill/>
          <a:ln w="9525">
            <a:noFill/>
            <a:miter lim="800000"/>
            <a:headEnd/>
            <a:tailEnd/>
          </a:ln>
        </p:spPr>
      </p:pic>
      <p:sp>
        <p:nvSpPr>
          <p:cNvPr id="2" name="Rectangle 2"/>
          <p:cNvSpPr>
            <a:spLocks noGrp="1" noChangeArrowheads="1"/>
          </p:cNvSpPr>
          <p:nvPr>
            <p:ph type="ctrTitle"/>
          </p:nvPr>
        </p:nvSpPr>
        <p:spPr bwMode="auto">
          <a:xfrm>
            <a:off x="1285875" y="1963738"/>
            <a:ext cx="7543800" cy="434022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GB" sz="3600" b="1" dirty="0" smtClean="0"/>
              <a:t>Why do students tend to give common-sense responses in assessment tasks?</a:t>
            </a:r>
            <a:r>
              <a:rPr lang="en-ZA" sz="4800" dirty="0" smtClean="0">
                <a:latin typeface="Arial Black" pitchFamily="34" charset="0"/>
              </a:rPr>
              <a:t/>
            </a:r>
            <a:br>
              <a:rPr lang="en-ZA" sz="4800" dirty="0" smtClean="0">
                <a:latin typeface="Arial Black" pitchFamily="34" charset="0"/>
              </a:rPr>
            </a:br>
            <a:r>
              <a:rPr lang="en-ZA" sz="2400" dirty="0" smtClean="0">
                <a:latin typeface="Arial Black" pitchFamily="34" charset="0"/>
              </a:rPr>
              <a:t/>
            </a:r>
            <a:br>
              <a:rPr lang="en-ZA" sz="2400" dirty="0" smtClean="0">
                <a:latin typeface="Arial Black" pitchFamily="34" charset="0"/>
              </a:rPr>
            </a:br>
            <a:r>
              <a:rPr lang="en-ZA" sz="2800" dirty="0" smtClean="0">
                <a:latin typeface="Arial Black" pitchFamily="34" charset="0"/>
              </a:rPr>
              <a:t> </a:t>
            </a:r>
            <a:r>
              <a:rPr lang="en-ZA" sz="2800" dirty="0" smtClean="0">
                <a:latin typeface="+mn-lt"/>
              </a:rPr>
              <a:t>Lee Rusznyak</a:t>
            </a:r>
            <a:br>
              <a:rPr lang="en-ZA" sz="2800" dirty="0" smtClean="0">
                <a:latin typeface="+mn-lt"/>
              </a:rPr>
            </a:br>
            <a:r>
              <a:rPr lang="en-ZA" sz="2800" dirty="0" smtClean="0">
                <a:latin typeface="+mn-lt"/>
              </a:rPr>
              <a:t/>
            </a:r>
            <a:br>
              <a:rPr lang="en-ZA" sz="2800" dirty="0" smtClean="0">
                <a:latin typeface="+mn-lt"/>
              </a:rPr>
            </a:br>
            <a:r>
              <a:rPr lang="en-ZA" sz="2800" dirty="0" smtClean="0">
                <a:latin typeface="+mn-lt"/>
              </a:rPr>
              <a:t>  Botho University</a:t>
            </a:r>
            <a:br>
              <a:rPr lang="en-ZA" sz="2800" dirty="0" smtClean="0">
                <a:latin typeface="+mn-lt"/>
              </a:rPr>
            </a:br>
            <a:r>
              <a:rPr lang="en-ZA" sz="2800" dirty="0" smtClean="0">
                <a:latin typeface="+mn-lt"/>
              </a:rPr>
              <a:t>Gaborone</a:t>
            </a:r>
            <a:br>
              <a:rPr lang="en-ZA" sz="2800" dirty="0" smtClean="0">
                <a:latin typeface="+mn-lt"/>
              </a:rPr>
            </a:br>
            <a:r>
              <a:rPr lang="en-ZA" sz="2800" dirty="0" smtClean="0">
                <a:latin typeface="+mn-lt"/>
              </a:rPr>
              <a:t> 28 November 2015</a:t>
            </a:r>
          </a:p>
        </p:txBody>
      </p:sp>
      <p:pic>
        <p:nvPicPr>
          <p:cNvPr id="2052" name="Picture 5" descr="C:\Users\Greg\AppData\Local\Microsoft\Windows\Temporary Internet Files\Content.IE5\P7VCRTFC\Banner.jpg"/>
          <p:cNvPicPr>
            <a:picLocks noChangeAspect="1" noChangeArrowheads="1"/>
          </p:cNvPicPr>
          <p:nvPr/>
        </p:nvPicPr>
        <p:blipFill>
          <a:blip r:embed="rId3"/>
          <a:srcRect t="11528" b="11021"/>
          <a:stretch>
            <a:fillRect/>
          </a:stretch>
        </p:blipFill>
        <p:spPr bwMode="auto">
          <a:xfrm>
            <a:off x="303213" y="180975"/>
            <a:ext cx="8521700" cy="1622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bwMode="auto">
          <a:xfrm>
            <a:off x="285750" y="388938"/>
            <a:ext cx="8229600" cy="896937"/>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Assessing students’ work</a:t>
            </a:r>
            <a:endParaRPr lang="en-GB" altLang="en-US" sz="3200" smtClean="0">
              <a:latin typeface="Arial Black" pitchFamily="34" charset="0"/>
            </a:endParaRPr>
          </a:p>
        </p:txBody>
      </p:sp>
      <p:pic>
        <p:nvPicPr>
          <p:cNvPr id="3075" name="Picture 3" descr="Frustrated teacher">
            <a:hlinkClick r:id="rId2" tooltip="Download Frustrated Teacher Stock Photo - Image: 35619850"/>
          </p:cNvPr>
          <p:cNvPicPr>
            <a:picLocks noChangeAspect="1" noChangeArrowheads="1"/>
          </p:cNvPicPr>
          <p:nvPr/>
        </p:nvPicPr>
        <p:blipFill>
          <a:blip r:embed="rId3"/>
          <a:srcRect b="6778"/>
          <a:stretch>
            <a:fillRect/>
          </a:stretch>
        </p:blipFill>
        <p:spPr bwMode="auto">
          <a:xfrm>
            <a:off x="623888" y="1562100"/>
            <a:ext cx="3086100" cy="3995738"/>
          </a:xfrm>
          <a:prstGeom prst="rect">
            <a:avLst/>
          </a:prstGeom>
          <a:noFill/>
          <a:ln w="9525">
            <a:noFill/>
            <a:miter lim="800000"/>
            <a:headEnd/>
            <a:tailEnd/>
          </a:ln>
        </p:spPr>
      </p:pic>
      <p:pic>
        <p:nvPicPr>
          <p:cNvPr id="3076" name="Picture 7" descr="Image"/>
          <p:cNvPicPr>
            <a:picLocks noChangeAspect="1" noChangeArrowheads="1"/>
          </p:cNvPicPr>
          <p:nvPr/>
        </p:nvPicPr>
        <p:blipFill>
          <a:blip r:embed="rId4"/>
          <a:srcRect/>
          <a:stretch>
            <a:fillRect/>
          </a:stretch>
        </p:blipFill>
        <p:spPr bwMode="auto">
          <a:xfrm>
            <a:off x="5264150" y="1747838"/>
            <a:ext cx="3238500" cy="39243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28625" y="185738"/>
            <a:ext cx="8529638" cy="1143000"/>
          </a:xfrm>
          <a:solidFill>
            <a:schemeClr val="bg1"/>
          </a:solidFill>
          <a:ln>
            <a:miter lim="800000"/>
            <a:headEnd/>
            <a:tailEnd/>
          </a:ln>
        </p:spPr>
        <p:txBody>
          <a:bodyPr vert="horz" wrap="square" lIns="91440" tIns="45720" rIns="91440" bIns="45720" numCol="1" anchor="t" anchorCtr="0" compatLnSpc="1">
            <a:prstTxWarp prst="textNoShape">
              <a:avLst/>
            </a:prstTxWarp>
          </a:bodyPr>
          <a:lstStyle/>
          <a:p>
            <a:pPr algn="l"/>
            <a:r>
              <a:rPr lang="en-US" altLang="en-US" sz="3200" b="1" smtClean="0"/>
              <a:t>Where do students struggle in their responses to assessment tasks?</a:t>
            </a:r>
          </a:p>
        </p:txBody>
      </p:sp>
      <p:sp>
        <p:nvSpPr>
          <p:cNvPr id="3075" name="Content Placeholder 2"/>
          <p:cNvSpPr>
            <a:spLocks noGrp="1"/>
          </p:cNvSpPr>
          <p:nvPr>
            <p:ph idx="1"/>
          </p:nvPr>
        </p:nvSpPr>
        <p:spPr bwMode="auto">
          <a:xfrm>
            <a:off x="385763" y="1670050"/>
            <a:ext cx="8305800" cy="3833813"/>
          </a:xfrm>
          <a:ln>
            <a:miter lim="800000"/>
            <a:headEnd/>
            <a:tailEnd/>
          </a:ln>
        </p:spPr>
        <p:txBody>
          <a:bodyPr vert="horz" wrap="square" lIns="91440" tIns="45720" rIns="91440" bIns="45720" numCol="1" anchor="t" anchorCtr="0" compatLnSpc="1">
            <a:prstTxWarp prst="textNoShape">
              <a:avLst/>
            </a:prstTxWarp>
          </a:bodyPr>
          <a:lstStyle/>
          <a:p>
            <a:pPr>
              <a:defRPr/>
            </a:pPr>
            <a:r>
              <a:rPr lang="en-US" sz="2800" dirty="0" smtClean="0">
                <a:solidFill>
                  <a:schemeClr val="accent2">
                    <a:lumMod val="75000"/>
                  </a:schemeClr>
                </a:solidFill>
                <a:cs typeface="Arial" charset="0"/>
              </a:rPr>
              <a:t>Don’t always recognize what is required of them</a:t>
            </a:r>
          </a:p>
          <a:p>
            <a:pPr>
              <a:defRPr/>
            </a:pPr>
            <a:r>
              <a:rPr lang="en-US" sz="2800" dirty="0" smtClean="0">
                <a:solidFill>
                  <a:schemeClr val="accent2">
                    <a:lumMod val="75000"/>
                  </a:schemeClr>
                </a:solidFill>
                <a:cs typeface="Arial" charset="0"/>
              </a:rPr>
              <a:t>Tendency to provide personal anecdotes to conceptual questions</a:t>
            </a:r>
          </a:p>
          <a:p>
            <a:pPr>
              <a:defRPr/>
            </a:pPr>
            <a:r>
              <a:rPr lang="en-GB" sz="2800" dirty="0" smtClean="0">
                <a:solidFill>
                  <a:schemeClr val="accent2">
                    <a:lumMod val="75000"/>
                  </a:schemeClr>
                </a:solidFill>
                <a:cs typeface="Arial" charset="0"/>
              </a:rPr>
              <a:t>Struggle to position their answers in relation to knowledge authorities in the field. </a:t>
            </a:r>
            <a:endParaRPr lang="en-US" sz="2800" dirty="0" smtClean="0">
              <a:solidFill>
                <a:schemeClr val="accent2">
                  <a:lumMod val="75000"/>
                </a:schemeClr>
              </a:solidFill>
              <a:cs typeface="Arial" charset="0"/>
            </a:endParaRPr>
          </a:p>
          <a:p>
            <a:pPr>
              <a:defRPr/>
            </a:pPr>
            <a:r>
              <a:rPr lang="en-GB" sz="2800" dirty="0" smtClean="0">
                <a:cs typeface="Arial" charset="0"/>
              </a:rPr>
              <a:t>Struggle to understand what is expected of them within norms of academic reading and writing</a:t>
            </a:r>
          </a:p>
          <a:p>
            <a:pPr>
              <a:defRPr/>
            </a:pPr>
            <a:endParaRPr lang="en-GB" sz="2800" dirty="0" smtClean="0">
              <a:cs typeface="Arial" charset="0"/>
            </a:endParaRPr>
          </a:p>
          <a:p>
            <a:pPr algn="r">
              <a:buFontTx/>
              <a:buNone/>
              <a:defRPr/>
            </a:pPr>
            <a:r>
              <a:rPr lang="en-GB" sz="2800" dirty="0" smtClean="0">
                <a:cs typeface="Arial" charset="0"/>
              </a:rPr>
              <a:t>(Shalem, Dison, Gennrich &amp; Nkambule, 2013)</a:t>
            </a:r>
            <a:endParaRPr lang="en-US" sz="2800" dirty="0" smtClean="0"/>
          </a:p>
          <a:p>
            <a:pPr>
              <a:defRPr/>
            </a:pPr>
            <a:endParaRPr lang="en-US" sz="2800" dirty="0" smtClean="0"/>
          </a:p>
        </p:txBody>
      </p:sp>
      <p:sp>
        <p:nvSpPr>
          <p:cNvPr id="4100" name="Line 4"/>
          <p:cNvSpPr>
            <a:spLocks noChangeShapeType="1"/>
          </p:cNvSpPr>
          <p:nvPr/>
        </p:nvSpPr>
        <p:spPr bwMode="auto">
          <a:xfrm>
            <a:off x="422275" y="1397000"/>
            <a:ext cx="8207375" cy="0"/>
          </a:xfrm>
          <a:prstGeom prst="line">
            <a:avLst/>
          </a:prstGeom>
          <a:noFill/>
          <a:ln w="28575">
            <a:solidFill>
              <a:srgbClr val="0000FF"/>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bwMode="auto">
          <a:xfrm>
            <a:off x="298450" y="398463"/>
            <a:ext cx="8137525" cy="941387"/>
          </a:xfrm>
          <a:noFill/>
          <a:ln>
            <a:miter lim="800000"/>
            <a:headEnd/>
            <a:tailEnd/>
          </a:ln>
        </p:spPr>
        <p:txBody>
          <a:bodyPr vert="horz" wrap="square" lIns="91440" tIns="45720" rIns="91440" bIns="45720" numCol="1" anchor="t" anchorCtr="0" compatLnSpc="1">
            <a:prstTxWarp prst="textNoShape">
              <a:avLst/>
            </a:prstTxWarp>
          </a:bodyPr>
          <a:lstStyle/>
          <a:p>
            <a:pPr algn="just"/>
            <a:r>
              <a:rPr lang="en-US" altLang="en-US" sz="4000" b="1" smtClean="0"/>
              <a:t>Assessment Research Project</a:t>
            </a:r>
          </a:p>
        </p:txBody>
      </p:sp>
      <p:sp>
        <p:nvSpPr>
          <p:cNvPr id="11267" name="Content Placeholder 2"/>
          <p:cNvSpPr>
            <a:spLocks noGrp="1"/>
          </p:cNvSpPr>
          <p:nvPr>
            <p:ph idx="1"/>
          </p:nvPr>
        </p:nvSpPr>
        <p:spPr bwMode="auto">
          <a:xfrm>
            <a:off x="358775" y="3157538"/>
            <a:ext cx="8158163" cy="1366837"/>
          </a:xfrm>
          <a:ln>
            <a:miter lim="800000"/>
            <a:headEnd/>
            <a:tailEnd/>
          </a:ln>
        </p:spPr>
        <p:txBody>
          <a:bodyPr vert="horz" wrap="square" lIns="91440" tIns="45720" rIns="91440" bIns="45720" numCol="1" anchor="t" anchorCtr="0" compatLnSpc="1">
            <a:prstTxWarp prst="textNoShape">
              <a:avLst/>
            </a:prstTxWarp>
          </a:bodyPr>
          <a:lstStyle/>
          <a:p>
            <a:pPr>
              <a:buFontTx/>
              <a:buNone/>
              <a:defRPr/>
            </a:pPr>
            <a:r>
              <a:rPr lang="en-US" sz="2400" b="1" dirty="0" smtClean="0"/>
              <a:t>Data:</a:t>
            </a:r>
          </a:p>
          <a:p>
            <a:pPr>
              <a:defRPr/>
            </a:pPr>
            <a:r>
              <a:rPr lang="en-US" sz="2400" dirty="0" smtClean="0">
                <a:solidFill>
                  <a:schemeClr val="accent2">
                    <a:lumMod val="75000"/>
                  </a:schemeClr>
                </a:solidFill>
              </a:rPr>
              <a:t>Quantitative analysis of all assessment tasks given to a group of students in a year</a:t>
            </a:r>
          </a:p>
          <a:p>
            <a:pPr>
              <a:defRPr/>
            </a:pPr>
            <a:r>
              <a:rPr lang="en-US" sz="2400" dirty="0" smtClean="0"/>
              <a:t>Statistical analysis of students’ Grade 12 results and first year B Ed results</a:t>
            </a:r>
          </a:p>
          <a:p>
            <a:pPr>
              <a:defRPr/>
            </a:pPr>
            <a:r>
              <a:rPr lang="en-US" sz="2400" dirty="0" smtClean="0"/>
              <a:t>Interviews with first year students about their perceptions and experiences of school and university expectations and assessment</a:t>
            </a:r>
          </a:p>
          <a:p>
            <a:pPr lvl="1">
              <a:defRPr/>
            </a:pPr>
            <a:endParaRPr lang="en-US" sz="2000" dirty="0" smtClean="0"/>
          </a:p>
          <a:p>
            <a:pPr>
              <a:defRPr/>
            </a:pPr>
            <a:endParaRPr lang="en-US" sz="2400" dirty="0" smtClean="0"/>
          </a:p>
        </p:txBody>
      </p:sp>
      <p:sp>
        <p:nvSpPr>
          <p:cNvPr id="5" name="Rectangle 3"/>
          <p:cNvSpPr txBox="1">
            <a:spLocks noChangeArrowheads="1"/>
          </p:cNvSpPr>
          <p:nvPr/>
        </p:nvSpPr>
        <p:spPr bwMode="auto">
          <a:xfrm>
            <a:off x="304800" y="1022350"/>
            <a:ext cx="8535988" cy="1082675"/>
          </a:xfrm>
          <a:prstGeom prst="rect">
            <a:avLst/>
          </a:prstGeom>
          <a:solidFill>
            <a:srgbClr val="FFFFFF"/>
          </a:solidFill>
          <a:ln>
            <a:miter lim="800000"/>
            <a:headEnd/>
            <a:tailEnd/>
          </a:ln>
        </p:spPr>
        <p:txBody>
          <a:bodyPr/>
          <a:lstStyle/>
          <a:p>
            <a:pPr marL="342900" indent="-342900" eaLnBrk="1" hangingPunct="1">
              <a:spcBef>
                <a:spcPct val="20000"/>
              </a:spcBef>
              <a:tabLst>
                <a:tab pos="354013" algn="l"/>
              </a:tabLst>
              <a:defRPr/>
            </a:pPr>
            <a:endParaRPr lang="en-ZA" sz="2400" kern="0" dirty="0">
              <a:latin typeface="+mn-lt"/>
            </a:endParaRPr>
          </a:p>
          <a:p>
            <a:pPr marL="342900" indent="-342900" eaLnBrk="1" hangingPunct="1">
              <a:spcBef>
                <a:spcPct val="20000"/>
              </a:spcBef>
              <a:tabLst>
                <a:tab pos="354013" algn="l"/>
              </a:tabLst>
              <a:defRPr/>
            </a:pPr>
            <a:r>
              <a:rPr lang="en-ZA" sz="2400" kern="0" dirty="0">
                <a:latin typeface="+mn-lt"/>
              </a:rPr>
              <a:t>Study prompted by a concern that student teachers seemed to struggle to understand expectations of the assessment tasks that involve understanding concepts and their application to real-world contexts.</a:t>
            </a:r>
          </a:p>
        </p:txBody>
      </p:sp>
      <p:sp>
        <p:nvSpPr>
          <p:cNvPr id="5125" name="Line 4"/>
          <p:cNvSpPr>
            <a:spLocks noChangeShapeType="1"/>
          </p:cNvSpPr>
          <p:nvPr/>
        </p:nvSpPr>
        <p:spPr bwMode="auto">
          <a:xfrm>
            <a:off x="350838" y="1182688"/>
            <a:ext cx="8207375" cy="0"/>
          </a:xfrm>
          <a:prstGeom prst="line">
            <a:avLst/>
          </a:prstGeom>
          <a:noFill/>
          <a:ln w="28575">
            <a:solidFill>
              <a:srgbClr val="0000FF"/>
            </a:solidFill>
            <a:round/>
            <a:headEnd/>
            <a:tailEnd/>
          </a:ln>
        </p:spPr>
        <p:txBody>
          <a:bodyPr/>
          <a:lstStyle/>
          <a:p>
            <a:endParaRPr lang="en-US"/>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xfrm>
            <a:off x="414338" y="585788"/>
            <a:ext cx="7529512" cy="1143000"/>
          </a:xfrm>
          <a:solidFill>
            <a:schemeClr val="bg1"/>
          </a:solidFill>
          <a:ln>
            <a:miter lim="800000"/>
            <a:headEnd/>
            <a:tailEnd/>
          </a:ln>
        </p:spPr>
        <p:txBody>
          <a:bodyPr vert="horz" wrap="square" lIns="91440" tIns="45720" rIns="91440" bIns="45720" numCol="1" anchor="t" anchorCtr="0" compatLnSpc="1">
            <a:prstTxWarp prst="textNoShape">
              <a:avLst/>
            </a:prstTxWarp>
          </a:bodyPr>
          <a:lstStyle/>
          <a:p>
            <a:pPr algn="l"/>
            <a:r>
              <a:rPr lang="en-US" altLang="en-US" sz="3200" b="1" smtClean="0"/>
              <a:t>Research questions</a:t>
            </a:r>
          </a:p>
        </p:txBody>
      </p:sp>
      <p:sp>
        <p:nvSpPr>
          <p:cNvPr id="5" name="Rectangle 4"/>
          <p:cNvSpPr/>
          <p:nvPr/>
        </p:nvSpPr>
        <p:spPr>
          <a:xfrm>
            <a:off x="300038" y="1667101"/>
            <a:ext cx="8629649" cy="4499693"/>
          </a:xfrm>
          <a:prstGeom prst="rect">
            <a:avLst/>
          </a:prstGeom>
        </p:spPr>
        <p:txBody>
          <a:bodyPr>
            <a:spAutoFit/>
          </a:bodyPr>
          <a:lstStyle/>
          <a:p>
            <a:pPr marL="342900" indent="-342900" eaLnBrk="1" hangingPunct="1">
              <a:spcBef>
                <a:spcPct val="20000"/>
              </a:spcBef>
              <a:tabLst>
                <a:tab pos="354013" algn="l"/>
              </a:tabLst>
              <a:defRPr/>
            </a:pPr>
            <a:r>
              <a:rPr lang="en-ZA" sz="3200" b="1" kern="0" dirty="0">
                <a:cs typeface="Arial" pitchFamily="34" charset="0"/>
              </a:rPr>
              <a:t>How do the structure of application tasks</a:t>
            </a:r>
          </a:p>
          <a:p>
            <a:pPr marL="342900" indent="-342900" eaLnBrk="1" hangingPunct="1">
              <a:spcBef>
                <a:spcPct val="20000"/>
              </a:spcBef>
              <a:tabLst>
                <a:tab pos="354013" algn="l"/>
              </a:tabLst>
              <a:defRPr/>
            </a:pPr>
            <a:endParaRPr lang="en-ZA" strike="sngStrike" kern="0" dirty="0">
              <a:cs typeface="Arial" pitchFamily="34" charset="0"/>
            </a:endParaRPr>
          </a:p>
          <a:p>
            <a:pPr marL="342900" indent="-342900" eaLnBrk="1" hangingPunct="1">
              <a:spcBef>
                <a:spcPct val="20000"/>
              </a:spcBef>
              <a:buFont typeface="Arial" panose="020B0604020202020204" pitchFamily="34" charset="0"/>
              <a:buChar char="•"/>
              <a:tabLst>
                <a:tab pos="354013" algn="l"/>
              </a:tabLst>
              <a:defRPr/>
            </a:pPr>
            <a:r>
              <a:rPr lang="en-ZA" sz="3200" kern="0" dirty="0">
                <a:cs typeface="Arial" pitchFamily="34" charset="0"/>
              </a:rPr>
              <a:t>promote or constrain students’ acquisition of systematised educational knowledge? </a:t>
            </a:r>
          </a:p>
          <a:p>
            <a:pPr marL="342900" indent="-342900" eaLnBrk="1" hangingPunct="1">
              <a:spcBef>
                <a:spcPct val="20000"/>
              </a:spcBef>
              <a:buFont typeface="Arial" panose="020B0604020202020204" pitchFamily="34" charset="0"/>
              <a:buChar char="•"/>
              <a:tabLst>
                <a:tab pos="354013" algn="l"/>
              </a:tabLst>
              <a:defRPr/>
            </a:pPr>
            <a:endParaRPr lang="en-ZA" kern="0" dirty="0">
              <a:cs typeface="Arial" pitchFamily="34" charset="0"/>
            </a:endParaRPr>
          </a:p>
          <a:p>
            <a:pPr marL="342900" indent="-342900" eaLnBrk="1" hangingPunct="1">
              <a:spcBef>
                <a:spcPct val="20000"/>
              </a:spcBef>
              <a:buFont typeface="Arial" panose="020B0604020202020204" pitchFamily="34" charset="0"/>
              <a:buChar char="•"/>
              <a:tabLst>
                <a:tab pos="354013" algn="l"/>
              </a:tabLst>
              <a:defRPr/>
            </a:pPr>
            <a:r>
              <a:rPr lang="en-ZA" sz="3200" kern="0" dirty="0">
                <a:cs typeface="Arial" pitchFamily="34" charset="0"/>
              </a:rPr>
              <a:t>promote or constrain students’ understanding of practice? </a:t>
            </a:r>
          </a:p>
          <a:p>
            <a:pPr marL="342900" indent="-342900" eaLnBrk="1" hangingPunct="1">
              <a:spcBef>
                <a:spcPct val="20000"/>
              </a:spcBef>
              <a:buFont typeface="Arial" panose="020B0604020202020204" pitchFamily="34" charset="0"/>
              <a:buChar char="•"/>
              <a:tabLst>
                <a:tab pos="354013" algn="l"/>
              </a:tabLst>
              <a:defRPr/>
            </a:pPr>
            <a:r>
              <a:rPr lang="en-ZA" sz="3200" kern="0" dirty="0">
                <a:cs typeface="Arial" pitchFamily="34" charset="0"/>
              </a:rPr>
              <a:t>promote or constrain students’ understanding of context-based realities? </a:t>
            </a:r>
          </a:p>
        </p:txBody>
      </p:sp>
      <p:sp>
        <p:nvSpPr>
          <p:cNvPr id="6148" name="Line 4"/>
          <p:cNvSpPr>
            <a:spLocks noChangeShapeType="1"/>
          </p:cNvSpPr>
          <p:nvPr/>
        </p:nvSpPr>
        <p:spPr bwMode="auto">
          <a:xfrm>
            <a:off x="422275" y="1397000"/>
            <a:ext cx="8207375" cy="0"/>
          </a:xfrm>
          <a:prstGeom prst="line">
            <a:avLst/>
          </a:prstGeom>
          <a:noFill/>
          <a:ln w="28575">
            <a:solidFill>
              <a:srgbClr val="0000FF"/>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bwMode="auto">
          <a:xfrm>
            <a:off x="400050" y="1042988"/>
            <a:ext cx="8229600" cy="4525962"/>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US" altLang="en-US" u="sng" smtClean="0"/>
              <a:t>Study published:</a:t>
            </a:r>
          </a:p>
          <a:p>
            <a:pPr>
              <a:buFontTx/>
              <a:buNone/>
            </a:pPr>
            <a:endParaRPr lang="en-US" altLang="en-US" smtClean="0"/>
          </a:p>
          <a:p>
            <a:pPr>
              <a:buFontTx/>
              <a:buNone/>
            </a:pPr>
            <a:r>
              <a:rPr lang="en-US" altLang="en-US" smtClean="0"/>
              <a:t>Shalem, Y. &amp; Rusznyak, L. 2013. Theory for teacher practice: a typology of application tasks in teacher education. </a:t>
            </a:r>
            <a:r>
              <a:rPr lang="en-US" altLang="en-US" i="1" smtClean="0"/>
              <a:t>South African Journal of Higher Education.</a:t>
            </a:r>
            <a:r>
              <a:rPr lang="en-US" altLang="en-US" smtClean="0"/>
              <a:t> 27 (5). 1118 – 1134.</a:t>
            </a:r>
            <a:endParaRPr lang="en-GB" altLang="en-US" smtClean="0"/>
          </a:p>
          <a:p>
            <a:endParaRPr lang="en-GB" alt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514350" y="660400"/>
            <a:ext cx="6986588" cy="1077913"/>
          </a:xfrm>
          <a:prstGeom prst="rect">
            <a:avLst/>
          </a:prstGeom>
          <a:noFill/>
          <a:ln w="9525">
            <a:noFill/>
            <a:miter lim="800000"/>
            <a:headEnd/>
            <a:tailEnd/>
          </a:ln>
        </p:spPr>
        <p:txBody>
          <a:bodyPr>
            <a:spAutoFit/>
          </a:bodyPr>
          <a:lstStyle/>
          <a:p>
            <a:pPr fontAlgn="ctr"/>
            <a:r>
              <a:rPr lang="en-US" altLang="en-US" sz="3200"/>
              <a:t>Bloom’s Taxonomy</a:t>
            </a:r>
            <a:r>
              <a:rPr lang="en-ZA" altLang="en-US" sz="3200"/>
              <a:t>, </a:t>
            </a:r>
            <a:r>
              <a:rPr lang="en-US" altLang="en-US" sz="3200"/>
              <a:t>1956</a:t>
            </a:r>
            <a:endParaRPr lang="en-ZA" altLang="en-US" sz="3200"/>
          </a:p>
          <a:p>
            <a:endParaRPr lang="en-ZA" altLang="en-US" sz="3200"/>
          </a:p>
        </p:txBody>
      </p:sp>
      <p:pic>
        <p:nvPicPr>
          <p:cNvPr id="8195" name="Picture 2"/>
          <p:cNvPicPr>
            <a:picLocks noChangeAspect="1" noChangeArrowheads="1"/>
          </p:cNvPicPr>
          <p:nvPr/>
        </p:nvPicPr>
        <p:blipFill>
          <a:blip r:embed="rId2"/>
          <a:srcRect t="19856" b="3101"/>
          <a:stretch>
            <a:fillRect/>
          </a:stretch>
        </p:blipFill>
        <p:spPr bwMode="auto">
          <a:xfrm>
            <a:off x="895350" y="2400300"/>
            <a:ext cx="7321550" cy="4144963"/>
          </a:xfrm>
          <a:prstGeom prst="rect">
            <a:avLst/>
          </a:prstGeom>
          <a:noFill/>
          <a:ln w="9525">
            <a:noFill/>
            <a:miter lim="800000"/>
            <a:headEnd/>
            <a:tailEnd/>
          </a:ln>
        </p:spPr>
      </p:pic>
      <p:sp>
        <p:nvSpPr>
          <p:cNvPr id="8" name="Right Brace 7"/>
          <p:cNvSpPr/>
          <p:nvPr/>
        </p:nvSpPr>
        <p:spPr>
          <a:xfrm>
            <a:off x="7956550" y="2544763"/>
            <a:ext cx="503238" cy="3970337"/>
          </a:xfrm>
          <a:prstGeom prst="rightBrace">
            <a:avLst>
              <a:gd name="adj1" fmla="val 8333"/>
              <a:gd name="adj2" fmla="val 48893"/>
            </a:avLst>
          </a:prstGeom>
          <a:ln w="381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ZA"/>
          </a:p>
        </p:txBody>
      </p:sp>
      <p:sp>
        <p:nvSpPr>
          <p:cNvPr id="9" name="Rectangle 8"/>
          <p:cNvSpPr/>
          <p:nvPr/>
        </p:nvSpPr>
        <p:spPr>
          <a:xfrm>
            <a:off x="3786188" y="2343150"/>
            <a:ext cx="4800600" cy="4329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p:cNvSpPr/>
          <p:nvPr/>
        </p:nvSpPr>
        <p:spPr>
          <a:xfrm>
            <a:off x="4471988" y="1628775"/>
            <a:ext cx="4143375"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199" name="TextBox 11"/>
          <p:cNvSpPr txBox="1">
            <a:spLocks noChangeArrowheads="1"/>
          </p:cNvSpPr>
          <p:nvPr/>
        </p:nvSpPr>
        <p:spPr bwMode="auto">
          <a:xfrm>
            <a:off x="4286250" y="1785938"/>
            <a:ext cx="4857750" cy="3354387"/>
          </a:xfrm>
          <a:prstGeom prst="rect">
            <a:avLst/>
          </a:prstGeom>
          <a:noFill/>
          <a:ln w="9525">
            <a:noFill/>
            <a:miter lim="800000"/>
            <a:headEnd/>
            <a:tailEnd/>
          </a:ln>
        </p:spPr>
        <p:txBody>
          <a:bodyPr>
            <a:spAutoFit/>
          </a:bodyPr>
          <a:lstStyle/>
          <a:p>
            <a:r>
              <a:rPr lang="en-US" altLang="en-US" sz="3200" b="1"/>
              <a:t>Critique…</a:t>
            </a:r>
          </a:p>
          <a:p>
            <a:endParaRPr lang="en-US" altLang="en-US" sz="2000"/>
          </a:p>
          <a:p>
            <a:r>
              <a:rPr lang="en-US" altLang="en-US" sz="2000"/>
              <a:t>All thinking processes work with knowledge</a:t>
            </a:r>
          </a:p>
          <a:p>
            <a:endParaRPr lang="en-GB" altLang="en-US" sz="2000"/>
          </a:p>
          <a:p>
            <a:r>
              <a:rPr lang="en-US" altLang="en-US" sz="2000"/>
              <a:t>Importance of knowledge is undervalued….</a:t>
            </a:r>
          </a:p>
          <a:p>
            <a:endParaRPr lang="en-US" altLang="en-US" sz="2000"/>
          </a:p>
          <a:p>
            <a:endParaRPr lang="en-US" altLang="en-US" sz="2000"/>
          </a:p>
          <a:p>
            <a:endParaRPr lang="en-US" altLang="en-US"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GB" altLang="en-US" smtClean="0"/>
              <a:t>Taxonomy of Learning, Teaching and Assessing (2001)</a:t>
            </a:r>
            <a:endParaRPr lang="en-ZA" altLang="en-US" smtClean="0"/>
          </a:p>
        </p:txBody>
      </p:sp>
      <p:graphicFrame>
        <p:nvGraphicFramePr>
          <p:cNvPr id="4" name="Table 3"/>
          <p:cNvGraphicFramePr>
            <a:graphicFrameLocks noGrp="1"/>
          </p:cNvGraphicFramePr>
          <p:nvPr/>
        </p:nvGraphicFramePr>
        <p:xfrm>
          <a:off x="3779838" y="1874838"/>
          <a:ext cx="4608512" cy="4568826"/>
        </p:xfrm>
        <a:graphic>
          <a:graphicData uri="http://schemas.openxmlformats.org/drawingml/2006/table">
            <a:tbl>
              <a:tblPr/>
              <a:tblGrid>
                <a:gridCol w="628433"/>
                <a:gridCol w="3980079"/>
              </a:tblGrid>
              <a:tr h="761471">
                <a:tc>
                  <a:txBody>
                    <a:bodyPr/>
                    <a:lstStyle/>
                    <a:p>
                      <a:pPr marL="0" marR="0" algn="ctr">
                        <a:spcBef>
                          <a:spcPts val="0"/>
                        </a:spcBef>
                        <a:spcAft>
                          <a:spcPts val="0"/>
                        </a:spcAft>
                      </a:pPr>
                      <a:r>
                        <a:rPr lang="en-US" sz="3200" dirty="0">
                          <a:solidFill>
                            <a:schemeClr val="bg1"/>
                          </a:solidFill>
                          <a:latin typeface="Arial"/>
                          <a:ea typeface="Times New Roman"/>
                        </a:rPr>
                        <a:t>6</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spcBef>
                          <a:spcPts val="0"/>
                        </a:spcBef>
                        <a:spcAft>
                          <a:spcPts val="0"/>
                        </a:spcAft>
                      </a:pPr>
                      <a:r>
                        <a:rPr lang="en-US" sz="2400" b="1" dirty="0" smtClean="0">
                          <a:latin typeface="Arial"/>
                          <a:ea typeface="Times New Roman"/>
                        </a:rPr>
                        <a:t>Create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1471">
                <a:tc>
                  <a:txBody>
                    <a:bodyPr/>
                    <a:lstStyle/>
                    <a:p>
                      <a:pPr marL="0" marR="0" algn="ctr">
                        <a:spcBef>
                          <a:spcPts val="0"/>
                        </a:spcBef>
                        <a:spcAft>
                          <a:spcPts val="0"/>
                        </a:spcAft>
                      </a:pPr>
                      <a:r>
                        <a:rPr lang="en-US" sz="3200" dirty="0">
                          <a:solidFill>
                            <a:schemeClr val="bg1"/>
                          </a:solidFill>
                          <a:latin typeface="Arial"/>
                          <a:ea typeface="Times New Roman"/>
                        </a:rPr>
                        <a:t>5</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spcBef>
                          <a:spcPts val="0"/>
                        </a:spcBef>
                        <a:spcAft>
                          <a:spcPts val="0"/>
                        </a:spcAft>
                      </a:pPr>
                      <a:r>
                        <a:rPr lang="en-US" sz="2400" b="1" dirty="0" smtClean="0">
                          <a:latin typeface="Arial"/>
                          <a:ea typeface="Times New Roman"/>
                        </a:rPr>
                        <a:t>Evaluate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1471">
                <a:tc>
                  <a:txBody>
                    <a:bodyPr/>
                    <a:lstStyle/>
                    <a:p>
                      <a:pPr marL="0" marR="0" algn="ctr">
                        <a:spcBef>
                          <a:spcPts val="0"/>
                        </a:spcBef>
                        <a:spcAft>
                          <a:spcPts val="0"/>
                        </a:spcAft>
                      </a:pPr>
                      <a:r>
                        <a:rPr lang="en-US" sz="3200" dirty="0">
                          <a:solidFill>
                            <a:schemeClr val="bg1"/>
                          </a:solidFill>
                          <a:latin typeface="Arial"/>
                          <a:ea typeface="Times New Roman"/>
                        </a:rPr>
                        <a:t>4</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lgn="ctr">
                        <a:spcBef>
                          <a:spcPts val="0"/>
                        </a:spcBef>
                        <a:spcAft>
                          <a:spcPts val="0"/>
                        </a:spcAft>
                      </a:pPr>
                      <a:r>
                        <a:rPr lang="en-US" sz="2400" b="1" dirty="0" smtClean="0">
                          <a:latin typeface="Arial"/>
                          <a:ea typeface="Times New Roman"/>
                        </a:rPr>
                        <a:t>Analyze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761471">
                <a:tc>
                  <a:txBody>
                    <a:bodyPr/>
                    <a:lstStyle/>
                    <a:p>
                      <a:pPr marL="0" marR="0" algn="ctr">
                        <a:spcBef>
                          <a:spcPts val="0"/>
                        </a:spcBef>
                        <a:spcAft>
                          <a:spcPts val="0"/>
                        </a:spcAft>
                      </a:pPr>
                      <a:r>
                        <a:rPr lang="en-US" sz="3200" dirty="0">
                          <a:solidFill>
                            <a:schemeClr val="bg1"/>
                          </a:solidFill>
                          <a:latin typeface="Arial"/>
                          <a:ea typeface="Times New Roman"/>
                        </a:rPr>
                        <a:t>3</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lgn="ctr">
                        <a:spcBef>
                          <a:spcPts val="0"/>
                        </a:spcBef>
                        <a:spcAft>
                          <a:spcPts val="0"/>
                        </a:spcAft>
                      </a:pPr>
                      <a:r>
                        <a:rPr lang="en-US" sz="2400" b="1" dirty="0" smtClean="0">
                          <a:latin typeface="Arial"/>
                          <a:ea typeface="Times New Roman"/>
                        </a:rPr>
                        <a:t>Apply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761471">
                <a:tc>
                  <a:txBody>
                    <a:bodyPr/>
                    <a:lstStyle/>
                    <a:p>
                      <a:pPr marL="0" marR="0" algn="ctr">
                        <a:spcBef>
                          <a:spcPts val="0"/>
                        </a:spcBef>
                        <a:spcAft>
                          <a:spcPts val="0"/>
                        </a:spcAft>
                      </a:pPr>
                      <a:r>
                        <a:rPr lang="en-US" sz="3200" dirty="0">
                          <a:solidFill>
                            <a:schemeClr val="bg1"/>
                          </a:solidFill>
                          <a:latin typeface="Arial"/>
                          <a:ea typeface="Times New Roman"/>
                        </a:rPr>
                        <a:t>2</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lgn="ctr">
                        <a:spcBef>
                          <a:spcPts val="0"/>
                        </a:spcBef>
                        <a:spcAft>
                          <a:spcPts val="0"/>
                        </a:spcAft>
                      </a:pPr>
                      <a:r>
                        <a:rPr lang="en-US" sz="2400" b="1" dirty="0" smtClean="0">
                          <a:latin typeface="Arial"/>
                          <a:ea typeface="Times New Roman"/>
                        </a:rPr>
                        <a:t>Understand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761471">
                <a:tc>
                  <a:txBody>
                    <a:bodyPr/>
                    <a:lstStyle/>
                    <a:p>
                      <a:pPr marL="0" marR="0" algn="ctr">
                        <a:spcBef>
                          <a:spcPts val="0"/>
                        </a:spcBef>
                        <a:spcAft>
                          <a:spcPts val="0"/>
                        </a:spcAft>
                      </a:pPr>
                      <a:r>
                        <a:rPr lang="en-US" sz="3200" dirty="0">
                          <a:solidFill>
                            <a:schemeClr val="bg1"/>
                          </a:solidFill>
                          <a:latin typeface="Arial"/>
                          <a:ea typeface="Times New Roman"/>
                        </a:rPr>
                        <a:t>1</a:t>
                      </a:r>
                      <a:endParaRPr lang="en-US" sz="3200" dirty="0">
                        <a:solidFill>
                          <a:schemeClr val="bg1"/>
                        </a:solidFill>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schemeClr>
                    </a:solidFill>
                  </a:tcPr>
                </a:tc>
                <a:tc>
                  <a:txBody>
                    <a:bodyPr/>
                    <a:lstStyle/>
                    <a:p>
                      <a:pPr marL="0" marR="0" algn="ctr">
                        <a:spcBef>
                          <a:spcPts val="0"/>
                        </a:spcBef>
                        <a:spcAft>
                          <a:spcPts val="0"/>
                        </a:spcAft>
                      </a:pPr>
                      <a:r>
                        <a:rPr lang="en-US" sz="2400" b="1" dirty="0" smtClean="0">
                          <a:latin typeface="Arial"/>
                          <a:ea typeface="Times New Roman"/>
                        </a:rPr>
                        <a:t>Remember </a:t>
                      </a:r>
                      <a:r>
                        <a:rPr lang="en-US" sz="2400" b="1" dirty="0">
                          <a:latin typeface="Arial"/>
                          <a:ea typeface="Times New Roman"/>
                        </a:rPr>
                        <a:t>knowledge</a:t>
                      </a:r>
                      <a:endParaRPr lang="en-US" sz="2400" b="1" dirty="0">
                        <a:latin typeface="Times New Roman"/>
                        <a:ea typeface="Times New Roman"/>
                      </a:endParaRPr>
                    </a:p>
                  </a:txBody>
                  <a:tcPr marL="45901" marR="45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Up Arrow 4"/>
          <p:cNvSpPr/>
          <p:nvPr/>
        </p:nvSpPr>
        <p:spPr>
          <a:xfrm>
            <a:off x="1912938" y="3157538"/>
            <a:ext cx="930275" cy="1863725"/>
          </a:xfrm>
          <a:prstGeom prst="up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gradFill flip="none" rotWithShape="1">
                <a:gsLst>
                  <a:gs pos="0">
                    <a:schemeClr val="lt1">
                      <a:shade val="30000"/>
                      <a:satMod val="115000"/>
                    </a:schemeClr>
                  </a:gs>
                  <a:gs pos="100000">
                    <a:schemeClr val="lt1">
                      <a:shade val="67500"/>
                      <a:satMod val="115000"/>
                    </a:schemeClr>
                  </a:gs>
                  <a:gs pos="100000">
                    <a:schemeClr val="lt1">
                      <a:shade val="100000"/>
                      <a:satMod val="115000"/>
                    </a:schemeClr>
                  </a:gs>
                </a:gsLst>
                <a:lin ang="5400000" scaled="1"/>
                <a:tileRect/>
              </a:gradFill>
            </a:endParaRPr>
          </a:p>
        </p:txBody>
      </p:sp>
      <p:sp>
        <p:nvSpPr>
          <p:cNvPr id="9243" name="TextBox 6"/>
          <p:cNvSpPr txBox="1">
            <a:spLocks noChangeArrowheads="1"/>
          </p:cNvSpPr>
          <p:nvPr/>
        </p:nvSpPr>
        <p:spPr bwMode="auto">
          <a:xfrm>
            <a:off x="684213" y="5157788"/>
            <a:ext cx="2987675" cy="1384300"/>
          </a:xfrm>
          <a:prstGeom prst="rect">
            <a:avLst/>
          </a:prstGeom>
          <a:noFill/>
          <a:ln w="9525">
            <a:noFill/>
            <a:miter lim="800000"/>
            <a:headEnd/>
            <a:tailEnd/>
          </a:ln>
        </p:spPr>
        <p:txBody>
          <a:bodyPr>
            <a:spAutoFit/>
          </a:bodyPr>
          <a:lstStyle/>
          <a:p>
            <a:pPr algn="ctr"/>
            <a:r>
              <a:rPr lang="en-ZA" altLang="en-US" sz="2800"/>
              <a:t>Easier ways </a:t>
            </a:r>
          </a:p>
          <a:p>
            <a:pPr algn="ctr"/>
            <a:r>
              <a:rPr lang="en-ZA" altLang="en-US" sz="2800"/>
              <a:t>of working with knowledge</a:t>
            </a:r>
          </a:p>
        </p:txBody>
      </p:sp>
      <p:sp>
        <p:nvSpPr>
          <p:cNvPr id="9244" name="TextBox 7"/>
          <p:cNvSpPr txBox="1">
            <a:spLocks noChangeArrowheads="1"/>
          </p:cNvSpPr>
          <p:nvPr/>
        </p:nvSpPr>
        <p:spPr bwMode="auto">
          <a:xfrm>
            <a:off x="684213" y="1773238"/>
            <a:ext cx="2984500" cy="1384300"/>
          </a:xfrm>
          <a:prstGeom prst="rect">
            <a:avLst/>
          </a:prstGeom>
          <a:noFill/>
          <a:ln w="9525">
            <a:noFill/>
            <a:miter lim="800000"/>
            <a:headEnd/>
            <a:tailEnd/>
          </a:ln>
        </p:spPr>
        <p:txBody>
          <a:bodyPr>
            <a:spAutoFit/>
          </a:bodyPr>
          <a:lstStyle/>
          <a:p>
            <a:pPr algn="ctr"/>
            <a:r>
              <a:rPr lang="en-ZA" altLang="en-US" sz="2800"/>
              <a:t>More difficult ways of working with knowledge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bwMode="auto">
          <a:xfrm>
            <a:off x="328613" y="542925"/>
            <a:ext cx="8229600" cy="2814638"/>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US" altLang="en-US" smtClean="0"/>
              <a:t>Teaching and learning involves</a:t>
            </a:r>
          </a:p>
          <a:p>
            <a:pPr>
              <a:buFontTx/>
              <a:buNone/>
            </a:pPr>
            <a:endParaRPr lang="en-US" altLang="en-US" b="1" smtClean="0"/>
          </a:p>
          <a:p>
            <a:pPr>
              <a:buFontTx/>
              <a:buNone/>
            </a:pPr>
            <a:r>
              <a:rPr lang="en-US" altLang="en-US" b="1" smtClean="0"/>
              <a:t>“making the strange, familiar….and the familiar, strange”</a:t>
            </a:r>
          </a:p>
          <a:p>
            <a:pPr algn="r">
              <a:buFontTx/>
              <a:buNone/>
            </a:pPr>
            <a:endParaRPr lang="en-US" altLang="en-US" smtClean="0"/>
          </a:p>
          <a:p>
            <a:pPr algn="r">
              <a:buFontTx/>
              <a:buNone/>
            </a:pPr>
            <a:r>
              <a:rPr lang="en-US" altLang="en-US" smtClean="0"/>
              <a:t>Novalis, German poet (1772-1801)</a:t>
            </a:r>
            <a:endParaRPr lang="en-GB" altLang="en-US" smtClean="0"/>
          </a:p>
        </p:txBody>
      </p:sp>
      <p:pic>
        <p:nvPicPr>
          <p:cNvPr id="5" name="Picture 24" descr="http://www.mydreamcourse.co.za/blog/wp-content/uploads/2011/03/South-Africa-Education-Drive-2.jpg"/>
          <p:cNvPicPr>
            <a:picLocks noChangeAspect="1" noChangeArrowheads="1"/>
          </p:cNvPicPr>
          <p:nvPr/>
        </p:nvPicPr>
        <p:blipFill>
          <a:blip r:embed="rId2"/>
          <a:srcRect/>
          <a:stretch>
            <a:fillRect/>
          </a:stretch>
        </p:blipFill>
        <p:spPr bwMode="auto">
          <a:xfrm>
            <a:off x="0" y="4660900"/>
            <a:ext cx="3273425" cy="2197100"/>
          </a:xfrm>
          <a:prstGeom prst="rect">
            <a:avLst/>
          </a:prstGeom>
          <a:ln>
            <a:noFill/>
          </a:ln>
          <a:effectLst>
            <a:outerShdw blurRad="190500" algn="tl" rotWithShape="0">
              <a:srgbClr val="000000">
                <a:alpha val="70000"/>
              </a:srgbClr>
            </a:outerShdw>
          </a:effectLst>
          <a:extLst/>
        </p:spPr>
      </p:pic>
      <p:pic>
        <p:nvPicPr>
          <p:cNvPr id="10244" name="Picture 4" descr="S. Smale"/>
          <p:cNvPicPr>
            <a:picLocks noChangeAspect="1" noChangeArrowheads="1"/>
          </p:cNvPicPr>
          <p:nvPr/>
        </p:nvPicPr>
        <p:blipFill>
          <a:blip r:embed="rId3"/>
          <a:srcRect/>
          <a:stretch>
            <a:fillRect/>
          </a:stretch>
        </p:blipFill>
        <p:spPr bwMode="auto">
          <a:xfrm>
            <a:off x="3198813" y="4643438"/>
            <a:ext cx="2952750" cy="2214562"/>
          </a:xfrm>
          <a:prstGeom prst="rect">
            <a:avLst/>
          </a:prstGeom>
          <a:noFill/>
          <a:ln w="9525">
            <a:noFill/>
            <a:miter lim="800000"/>
            <a:headEnd/>
            <a:tailEnd/>
          </a:ln>
        </p:spPr>
      </p:pic>
      <p:pic>
        <p:nvPicPr>
          <p:cNvPr id="10245" name="Picture 6" descr="http://freddegredde.com/wp-content/uploads/2012/10/FreddeGredde-Studying-590x342.jpg">
            <a:hlinkClick r:id="rId4"/>
          </p:cNvPr>
          <p:cNvPicPr>
            <a:picLocks noChangeAspect="1" noChangeArrowheads="1"/>
          </p:cNvPicPr>
          <p:nvPr/>
        </p:nvPicPr>
        <p:blipFill>
          <a:blip r:embed="rId5"/>
          <a:srcRect r="16566"/>
          <a:stretch>
            <a:fillRect/>
          </a:stretch>
        </p:blipFill>
        <p:spPr bwMode="auto">
          <a:xfrm>
            <a:off x="5935663" y="4629150"/>
            <a:ext cx="3208337" cy="22288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0" y="503238"/>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Making the strange, familiar</a:t>
            </a:r>
            <a:r>
              <a:rPr lang="en-US" altLang="en-US" b="1" smtClean="0"/>
              <a:t/>
            </a:r>
            <a:br>
              <a:rPr lang="en-US" altLang="en-US" b="1" smtClean="0"/>
            </a:br>
            <a:endParaRPr lang="en-GB" altLang="en-US" smtClean="0"/>
          </a:p>
        </p:txBody>
      </p:sp>
      <p:sp>
        <p:nvSpPr>
          <p:cNvPr id="11267" name="Content Placeholder 2"/>
          <p:cNvSpPr>
            <a:spLocks noGrp="1"/>
          </p:cNvSpPr>
          <p:nvPr>
            <p:ph idx="1"/>
          </p:nvPr>
        </p:nvSpPr>
        <p:spPr bwMode="auto">
          <a:xfrm>
            <a:off x="471488" y="1443038"/>
            <a:ext cx="8343900" cy="4525962"/>
          </a:xfrm>
          <a:noFill/>
          <a:ln>
            <a:miter lim="800000"/>
            <a:headEnd/>
            <a:tailEnd/>
          </a:ln>
        </p:spPr>
        <p:txBody>
          <a:bodyPr vert="horz" wrap="square" lIns="91440" tIns="45720" rIns="91440" bIns="45720" numCol="1" anchor="t" anchorCtr="0" compatLnSpc="1">
            <a:prstTxWarp prst="textNoShape">
              <a:avLst/>
            </a:prstTxWarp>
          </a:bodyPr>
          <a:lstStyle/>
          <a:p>
            <a:r>
              <a:rPr lang="en-US" altLang="en-US" smtClean="0"/>
              <a:t>Becoming familiar with the existing state of knowledge about an object of study </a:t>
            </a:r>
          </a:p>
          <a:p>
            <a:r>
              <a:rPr lang="en-US" altLang="en-US" smtClean="0"/>
              <a:t>Integrate new knowledge into one’s existing understanding</a:t>
            </a:r>
          </a:p>
          <a:p>
            <a:r>
              <a:rPr lang="en-US" altLang="en-US" smtClean="0"/>
              <a:t>Making it ‘my own’</a:t>
            </a:r>
          </a:p>
          <a:p>
            <a:pPr algn="r">
              <a:buFontTx/>
              <a:buNone/>
            </a:pPr>
            <a:endParaRPr lang="en-US" altLang="en-US" smtClean="0"/>
          </a:p>
          <a:p>
            <a:pPr algn="r">
              <a:buFontTx/>
              <a:buNone/>
            </a:pPr>
            <a:r>
              <a:rPr lang="en-US" altLang="en-US" smtClean="0"/>
              <a:t>(Slominsky &amp; Shalem, 2006)</a:t>
            </a:r>
            <a:endParaRPr lang="en-GB" altLang="en-US" smtClean="0"/>
          </a:p>
          <a:p>
            <a:endParaRPr lang="en-GB" altLang="en-US"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514350" y="288925"/>
            <a:ext cx="7172325" cy="76835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Making the familiar, strange</a:t>
            </a:r>
            <a:endParaRPr lang="en-GB" altLang="en-US" sz="3200" smtClean="0">
              <a:latin typeface="Arial Black" pitchFamily="34" charset="0"/>
            </a:endParaRPr>
          </a:p>
        </p:txBody>
      </p:sp>
      <p:sp>
        <p:nvSpPr>
          <p:cNvPr id="12291" name="Content Placeholder 2"/>
          <p:cNvSpPr>
            <a:spLocks noGrp="1"/>
          </p:cNvSpPr>
          <p:nvPr>
            <p:ph idx="1"/>
          </p:nvPr>
        </p:nvSpPr>
        <p:spPr bwMode="auto">
          <a:xfrm>
            <a:off x="400050" y="1143000"/>
            <a:ext cx="8415338" cy="4525963"/>
          </a:xfrm>
          <a:noFill/>
          <a:ln>
            <a:miter lim="800000"/>
            <a:headEnd/>
            <a:tailEnd/>
          </a:ln>
        </p:spPr>
        <p:txBody>
          <a:bodyPr vert="horz" wrap="square" lIns="91440" tIns="45720" rIns="91440" bIns="45720" numCol="1" anchor="t" anchorCtr="0" compatLnSpc="1">
            <a:prstTxWarp prst="textNoShape">
              <a:avLst/>
            </a:prstTxWarp>
          </a:bodyPr>
          <a:lstStyle/>
          <a:p>
            <a:r>
              <a:rPr lang="en-US" altLang="en-US" smtClean="0"/>
              <a:t>Separating oneself from one’s ‘common-sense’ understanding of an object of study</a:t>
            </a:r>
          </a:p>
          <a:p>
            <a:r>
              <a:rPr lang="en-US" altLang="en-US" smtClean="0"/>
              <a:t>Adopting conceptually-informed ideas to understand the object of study in ways that of new insights into what we thought we knew</a:t>
            </a:r>
          </a:p>
          <a:p>
            <a:pPr algn="r">
              <a:buFontTx/>
              <a:buNone/>
            </a:pPr>
            <a:r>
              <a:rPr lang="en-US" altLang="en-US" smtClean="0"/>
              <a:t>(Slominsky &amp; Shalem, 2006)</a:t>
            </a:r>
            <a:endParaRPr lang="en-GB" alt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2913" y="271463"/>
            <a:ext cx="7143750" cy="584200"/>
          </a:xfrm>
          <a:prstGeom prst="rect">
            <a:avLst/>
          </a:prstGeom>
          <a:noFill/>
        </p:spPr>
        <p:txBody>
          <a:bodyPr>
            <a:spAutoFit/>
          </a:bodyPr>
          <a:lstStyle/>
          <a:p>
            <a:pPr algn="ctr">
              <a:defRPr/>
            </a:pPr>
            <a:r>
              <a:rPr lang="en-US" sz="3200" dirty="0">
                <a:solidFill>
                  <a:schemeClr val="tx2"/>
                </a:solidFill>
                <a:latin typeface="Arial Black" pitchFamily="34" charset="0"/>
                <a:ea typeface="+mj-ea"/>
                <a:cs typeface="+mj-cs"/>
              </a:rPr>
              <a:t>Knowledge structures</a:t>
            </a:r>
            <a:endParaRPr lang="en-GB" sz="3200" dirty="0">
              <a:solidFill>
                <a:schemeClr val="tx2"/>
              </a:solidFill>
              <a:latin typeface="Arial Black" pitchFamily="34" charset="0"/>
              <a:ea typeface="+mj-ea"/>
              <a:cs typeface="+mj-cs"/>
            </a:endParaRPr>
          </a:p>
        </p:txBody>
      </p:sp>
      <p:sp>
        <p:nvSpPr>
          <p:cNvPr id="13315" name="TextBox 4"/>
          <p:cNvSpPr txBox="1">
            <a:spLocks noChangeArrowheads="1"/>
          </p:cNvSpPr>
          <p:nvPr/>
        </p:nvSpPr>
        <p:spPr bwMode="auto">
          <a:xfrm>
            <a:off x="500063" y="1285875"/>
            <a:ext cx="3814762" cy="830263"/>
          </a:xfrm>
          <a:prstGeom prst="rect">
            <a:avLst/>
          </a:prstGeom>
          <a:noFill/>
          <a:ln w="9525">
            <a:noFill/>
            <a:miter lim="800000"/>
            <a:headEnd/>
            <a:tailEnd/>
          </a:ln>
        </p:spPr>
        <p:txBody>
          <a:bodyPr>
            <a:spAutoFit/>
          </a:bodyPr>
          <a:lstStyle/>
          <a:p>
            <a:r>
              <a:rPr lang="en-US" altLang="en-US" sz="2400" b="1"/>
              <a:t>Vertical Knowledge </a:t>
            </a:r>
          </a:p>
          <a:p>
            <a:r>
              <a:rPr lang="en-US" altLang="en-US" sz="2400"/>
              <a:t>(e.g. Sciences)</a:t>
            </a:r>
            <a:endParaRPr lang="en-GB" altLang="en-US" sz="2400"/>
          </a:p>
        </p:txBody>
      </p:sp>
      <p:sp>
        <p:nvSpPr>
          <p:cNvPr id="13316" name="TextBox 5"/>
          <p:cNvSpPr txBox="1">
            <a:spLocks noChangeArrowheads="1"/>
          </p:cNvSpPr>
          <p:nvPr/>
        </p:nvSpPr>
        <p:spPr bwMode="auto">
          <a:xfrm>
            <a:off x="4752975" y="1323975"/>
            <a:ext cx="4391025" cy="830263"/>
          </a:xfrm>
          <a:prstGeom prst="rect">
            <a:avLst/>
          </a:prstGeom>
          <a:noFill/>
          <a:ln w="9525">
            <a:noFill/>
            <a:miter lim="800000"/>
            <a:headEnd/>
            <a:tailEnd/>
          </a:ln>
        </p:spPr>
        <p:txBody>
          <a:bodyPr>
            <a:spAutoFit/>
          </a:bodyPr>
          <a:lstStyle/>
          <a:p>
            <a:r>
              <a:rPr lang="en-US" altLang="en-US" sz="2400" b="1"/>
              <a:t>Horizontal Knowledge </a:t>
            </a:r>
          </a:p>
          <a:p>
            <a:r>
              <a:rPr lang="en-US" altLang="en-US" sz="2400"/>
              <a:t>(e.g. Humanities)</a:t>
            </a:r>
            <a:endParaRPr lang="en-GB" altLang="en-US" sz="2400"/>
          </a:p>
        </p:txBody>
      </p:sp>
      <p:pic>
        <p:nvPicPr>
          <p:cNvPr id="13317" name="Picture 4" descr="File:200metres Helsinki2005.jpg">
            <a:hlinkClick r:id="rId2"/>
          </p:cNvPr>
          <p:cNvPicPr>
            <a:picLocks noChangeAspect="1" noChangeArrowheads="1"/>
          </p:cNvPicPr>
          <p:nvPr/>
        </p:nvPicPr>
        <p:blipFill>
          <a:blip r:embed="rId3"/>
          <a:srcRect r="9200" b="21091"/>
          <a:stretch>
            <a:fillRect/>
          </a:stretch>
        </p:blipFill>
        <p:spPr bwMode="auto">
          <a:xfrm>
            <a:off x="4657725" y="3200400"/>
            <a:ext cx="3900488" cy="2541588"/>
          </a:xfrm>
          <a:prstGeom prst="rect">
            <a:avLst/>
          </a:prstGeom>
          <a:noFill/>
          <a:ln w="9525">
            <a:noFill/>
            <a:miter lim="800000"/>
            <a:headEnd/>
            <a:tailEnd/>
          </a:ln>
        </p:spPr>
      </p:pic>
      <p:sp>
        <p:nvSpPr>
          <p:cNvPr id="13318" name="TextBox 9"/>
          <p:cNvSpPr txBox="1">
            <a:spLocks noChangeArrowheads="1"/>
          </p:cNvSpPr>
          <p:nvPr/>
        </p:nvSpPr>
        <p:spPr bwMode="auto">
          <a:xfrm>
            <a:off x="5657850" y="5986463"/>
            <a:ext cx="3157538" cy="523875"/>
          </a:xfrm>
          <a:prstGeom prst="rect">
            <a:avLst/>
          </a:prstGeom>
          <a:noFill/>
          <a:ln w="9525">
            <a:noFill/>
            <a:miter lim="800000"/>
            <a:headEnd/>
            <a:tailEnd/>
          </a:ln>
        </p:spPr>
        <p:txBody>
          <a:bodyPr>
            <a:spAutoFit/>
          </a:bodyPr>
          <a:lstStyle/>
          <a:p>
            <a:r>
              <a:rPr lang="en-US" altLang="en-US" sz="2800"/>
              <a:t>(Bernstein, 2000)</a:t>
            </a:r>
            <a:endParaRPr lang="en-GB" altLang="en-US" sz="2800"/>
          </a:p>
        </p:txBody>
      </p:sp>
      <p:pic>
        <p:nvPicPr>
          <p:cNvPr id="13319" name="Picture 8" descr="Human Pyramid - Vadodara, Gujarat"/>
          <p:cNvPicPr>
            <a:picLocks noChangeAspect="1" noChangeArrowheads="1"/>
          </p:cNvPicPr>
          <p:nvPr/>
        </p:nvPicPr>
        <p:blipFill>
          <a:blip r:embed="rId4"/>
          <a:srcRect/>
          <a:stretch>
            <a:fillRect/>
          </a:stretch>
        </p:blipFill>
        <p:spPr bwMode="auto">
          <a:xfrm>
            <a:off x="663575" y="2413000"/>
            <a:ext cx="3065463" cy="413861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xfrm>
            <a:off x="0" y="217488"/>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Analysis of Assessment tasks</a:t>
            </a:r>
            <a:endParaRPr lang="en-GB" altLang="en-US" sz="3200" smtClean="0">
              <a:latin typeface="Arial Black" pitchFamily="34" charset="0"/>
            </a:endParaRPr>
          </a:p>
        </p:txBody>
      </p:sp>
      <p:sp>
        <p:nvSpPr>
          <p:cNvPr id="14339" name="Content Placeholder 2"/>
          <p:cNvSpPr>
            <a:spLocks noGrp="1"/>
          </p:cNvSpPr>
          <p:nvPr>
            <p:ph idx="1"/>
          </p:nvPr>
        </p:nvSpPr>
        <p:spPr bwMode="auto">
          <a:xfrm>
            <a:off x="228600" y="914400"/>
            <a:ext cx="8401050" cy="494030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2400" smtClean="0"/>
              <a:t>What are the conceptual objects are in the question? </a:t>
            </a:r>
          </a:p>
          <a:p>
            <a:r>
              <a:rPr lang="en-US" altLang="en-US" sz="2400" smtClean="0"/>
              <a:t>Does the question reveal its knowledge structure to students?</a:t>
            </a:r>
          </a:p>
          <a:p>
            <a:r>
              <a:rPr lang="en-US" altLang="en-US" sz="2400" smtClean="0"/>
              <a:t>Does the question ask students to articulate their understanding of the key concept?</a:t>
            </a:r>
          </a:p>
          <a:p>
            <a:r>
              <a:rPr lang="en-US" altLang="en-US" sz="2400" smtClean="0"/>
              <a:t>Does the question ask students to draw on their personal observations, experience?</a:t>
            </a:r>
          </a:p>
          <a:p>
            <a:r>
              <a:rPr lang="en-US" altLang="en-US" sz="2400" smtClean="0"/>
              <a:t>Does the question ask students to draw on their general knowledge of the wider world? </a:t>
            </a:r>
          </a:p>
          <a:p>
            <a:endParaRPr lang="en-US" altLang="en-US" sz="2400" smtClean="0"/>
          </a:p>
          <a:p>
            <a:r>
              <a:rPr lang="en-US" altLang="en-US" sz="2400" smtClean="0"/>
              <a:t>How many parts of the question?</a:t>
            </a:r>
          </a:p>
          <a:p>
            <a:r>
              <a:rPr lang="en-US" altLang="en-US" sz="2400" smtClean="0"/>
              <a:t>How clearly are the parts demarcated? </a:t>
            </a:r>
          </a:p>
          <a:p>
            <a:r>
              <a:rPr lang="en-US" altLang="en-US" sz="2400" smtClean="0"/>
              <a:t>What does each part require students to do with the knowledge?</a:t>
            </a:r>
          </a:p>
          <a:p>
            <a:endParaRPr lang="en-US" altLang="en-US" sz="2400" smtClean="0"/>
          </a:p>
          <a:p>
            <a:endParaRPr lang="en-GB" altLang="en-US" sz="24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a:xfrm>
            <a:off x="357188" y="531813"/>
            <a:ext cx="8229600" cy="88265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Initial Findings</a:t>
            </a:r>
            <a:endParaRPr lang="en-GB" altLang="en-US" sz="3200" smtClean="0">
              <a:latin typeface="Arial Black" pitchFamily="34" charset="0"/>
            </a:endParaRPr>
          </a:p>
        </p:txBody>
      </p:sp>
      <p:sp>
        <p:nvSpPr>
          <p:cNvPr id="15363" name="Content Placeholder 2"/>
          <p:cNvSpPr>
            <a:spLocks noGrp="1"/>
          </p:cNvSpPr>
          <p:nvPr>
            <p:ph idx="1"/>
          </p:nvPr>
        </p:nvSpPr>
        <p:spPr bwMode="auto">
          <a:xfrm>
            <a:off x="457200" y="1600200"/>
            <a:ext cx="8486775" cy="4525963"/>
          </a:xfrm>
          <a:noFill/>
          <a:ln>
            <a:miter lim="800000"/>
            <a:headEnd/>
            <a:tailEnd/>
          </a:ln>
        </p:spPr>
        <p:txBody>
          <a:bodyPr vert="horz" wrap="square" lIns="91440" tIns="45720" rIns="91440" bIns="45720" numCol="1" anchor="t" anchorCtr="0" compatLnSpc="1">
            <a:prstTxWarp prst="textNoShape">
              <a:avLst/>
            </a:prstTxWarp>
          </a:bodyPr>
          <a:lstStyle/>
          <a:p>
            <a:r>
              <a:rPr lang="en-US" altLang="en-US" sz="2800" smtClean="0"/>
              <a:t>Often multiple concepts in a single question</a:t>
            </a:r>
          </a:p>
          <a:p>
            <a:r>
              <a:rPr lang="en-US" altLang="en-US" sz="2800" smtClean="0"/>
              <a:t>Very few questions asked students to articulate their understanding of a concept / theory</a:t>
            </a:r>
          </a:p>
          <a:p>
            <a:r>
              <a:rPr lang="en-US" altLang="en-US" sz="2800" smtClean="0"/>
              <a:t>Most questions required application to classroom, teaching practice, education in SA</a:t>
            </a:r>
          </a:p>
          <a:p>
            <a:pPr>
              <a:buFontTx/>
              <a:buNone/>
            </a:pPr>
            <a:endParaRPr lang="en-US" altLang="en-US" sz="2800" smtClean="0"/>
          </a:p>
          <a:p>
            <a:pPr>
              <a:buFontTx/>
              <a:buNone/>
            </a:pPr>
            <a:endParaRPr lang="en-US" altLang="en-US" sz="2800" smtClean="0"/>
          </a:p>
          <a:p>
            <a:pPr>
              <a:buFontTx/>
              <a:buNone/>
            </a:pPr>
            <a:r>
              <a:rPr lang="en-US" altLang="en-US" sz="2800" smtClean="0"/>
              <a:t>…..How </a:t>
            </a:r>
            <a:r>
              <a:rPr lang="en-US" altLang="en-US" sz="2800" i="1" smtClean="0"/>
              <a:t>visible</a:t>
            </a:r>
            <a:r>
              <a:rPr lang="en-US" altLang="en-US" sz="2800" smtClean="0"/>
              <a:t> are the concepts in the assessment tasks?</a:t>
            </a:r>
          </a:p>
          <a:p>
            <a:endParaRPr lang="en-US" altLang="en-US" sz="2800" smtClean="0"/>
          </a:p>
          <a:p>
            <a:endParaRPr lang="en-GB" altLang="en-US" sz="28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250825"/>
            <a:ext cx="8116888" cy="633413"/>
          </a:xfrm>
        </p:spPr>
        <p:txBody>
          <a:bodyPr anchor="t"/>
          <a:lstStyle/>
          <a:p>
            <a:pPr eaLnBrk="1" hangingPunct="1">
              <a:defRPr/>
            </a:pPr>
            <a:r>
              <a:rPr lang="en-ZA" sz="3200" dirty="0" smtClean="0">
                <a:solidFill>
                  <a:schemeClr val="accent4">
                    <a:lumMod val="75000"/>
                  </a:schemeClr>
                </a:solidFill>
                <a:latin typeface="Arial Black" pitchFamily="34" charset="0"/>
              </a:rPr>
              <a:t>How visibly are conceptual objects demarcated in  </a:t>
            </a:r>
            <a:r>
              <a:rPr lang="en-ZA" sz="3200" dirty="0" smtClean="0">
                <a:solidFill>
                  <a:schemeClr val="tx1"/>
                </a:solidFill>
                <a:latin typeface="Arial Black" pitchFamily="34" charset="0"/>
              </a:rPr>
              <a:t>application</a:t>
            </a:r>
            <a:r>
              <a:rPr lang="en-ZA" sz="3200" dirty="0" smtClean="0">
                <a:solidFill>
                  <a:schemeClr val="accent4">
                    <a:lumMod val="75000"/>
                  </a:schemeClr>
                </a:solidFill>
                <a:latin typeface="Arial Black" pitchFamily="34" charset="0"/>
              </a:rPr>
              <a:t> </a:t>
            </a:r>
            <a:r>
              <a:rPr lang="en-ZA" sz="3200" i="1" dirty="0" smtClean="0">
                <a:solidFill>
                  <a:schemeClr val="accent4">
                    <a:lumMod val="75000"/>
                  </a:schemeClr>
                </a:solidFill>
                <a:latin typeface="Arial Black" pitchFamily="34" charset="0"/>
              </a:rPr>
              <a:t>tasks</a:t>
            </a:r>
            <a:r>
              <a:rPr lang="en-ZA" sz="3200" dirty="0" smtClean="0">
                <a:solidFill>
                  <a:schemeClr val="accent4">
                    <a:lumMod val="75000"/>
                  </a:schemeClr>
                </a:solidFill>
                <a:latin typeface="Arial Black" pitchFamily="34" charset="0"/>
              </a:rPr>
              <a:t>? </a:t>
            </a:r>
            <a:endParaRPr lang="en-ZA" sz="2000" dirty="0" smtClean="0">
              <a:solidFill>
                <a:schemeClr val="accent4">
                  <a:lumMod val="75000"/>
                </a:schemeClr>
              </a:solidFill>
            </a:endParaRPr>
          </a:p>
        </p:txBody>
      </p:sp>
      <p:sp>
        <p:nvSpPr>
          <p:cNvPr id="24" name="Oval 23"/>
          <p:cNvSpPr/>
          <p:nvPr/>
        </p:nvSpPr>
        <p:spPr>
          <a:xfrm>
            <a:off x="6690375" y="2417891"/>
            <a:ext cx="1728192" cy="1656184"/>
          </a:xfrm>
          <a:prstGeom prst="ellipse">
            <a:avLst/>
          </a:prstGeom>
          <a:solidFill>
            <a:srgbClr val="FFFF00"/>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6390" name="TextBox 24"/>
          <p:cNvSpPr txBox="1">
            <a:spLocks noChangeArrowheads="1"/>
          </p:cNvSpPr>
          <p:nvPr/>
        </p:nvSpPr>
        <p:spPr bwMode="auto">
          <a:xfrm>
            <a:off x="3348038" y="1628775"/>
            <a:ext cx="2952750" cy="830263"/>
          </a:xfrm>
          <a:prstGeom prst="rect">
            <a:avLst/>
          </a:prstGeom>
          <a:noFill/>
          <a:ln w="9525">
            <a:noFill/>
            <a:miter lim="800000"/>
            <a:headEnd/>
            <a:tailEnd/>
          </a:ln>
        </p:spPr>
        <p:txBody>
          <a:bodyPr>
            <a:spAutoFit/>
          </a:bodyPr>
          <a:lstStyle/>
          <a:p>
            <a:pPr algn="ctr" eaLnBrk="1" hangingPunct="1"/>
            <a:r>
              <a:rPr lang="en-ZA" altLang="en-US" sz="2400"/>
              <a:t>Weakly demarcated</a:t>
            </a:r>
          </a:p>
          <a:p>
            <a:pPr algn="ctr" eaLnBrk="1" hangingPunct="1"/>
            <a:r>
              <a:rPr lang="en-ZA" altLang="en-US" sz="2400"/>
              <a:t>conceptual object</a:t>
            </a:r>
          </a:p>
        </p:txBody>
      </p:sp>
      <p:sp>
        <p:nvSpPr>
          <p:cNvPr id="16391" name="TextBox 26"/>
          <p:cNvSpPr txBox="1">
            <a:spLocks noChangeArrowheads="1"/>
          </p:cNvSpPr>
          <p:nvPr/>
        </p:nvSpPr>
        <p:spPr bwMode="auto">
          <a:xfrm>
            <a:off x="6443663" y="1592263"/>
            <a:ext cx="2700337" cy="830262"/>
          </a:xfrm>
          <a:prstGeom prst="rect">
            <a:avLst/>
          </a:prstGeom>
          <a:noFill/>
          <a:ln w="9525">
            <a:noFill/>
            <a:miter lim="800000"/>
            <a:headEnd/>
            <a:tailEnd/>
          </a:ln>
        </p:spPr>
        <p:txBody>
          <a:bodyPr>
            <a:spAutoFit/>
          </a:bodyPr>
          <a:lstStyle/>
          <a:p>
            <a:pPr algn="ctr" eaLnBrk="1" hangingPunct="1"/>
            <a:r>
              <a:rPr lang="en-ZA" altLang="en-US" sz="2400"/>
              <a:t>Non- demarcated</a:t>
            </a:r>
          </a:p>
          <a:p>
            <a:pPr algn="ctr" eaLnBrk="1" hangingPunct="1"/>
            <a:r>
              <a:rPr lang="en-ZA" altLang="en-US" sz="2400"/>
              <a:t>conceptual object</a:t>
            </a:r>
          </a:p>
        </p:txBody>
      </p:sp>
      <p:sp>
        <p:nvSpPr>
          <p:cNvPr id="16392" name="TextBox 22"/>
          <p:cNvSpPr txBox="1">
            <a:spLocks noChangeArrowheads="1"/>
          </p:cNvSpPr>
          <p:nvPr/>
        </p:nvSpPr>
        <p:spPr bwMode="auto">
          <a:xfrm>
            <a:off x="323850" y="1628775"/>
            <a:ext cx="3035300" cy="830263"/>
          </a:xfrm>
          <a:prstGeom prst="rect">
            <a:avLst/>
          </a:prstGeom>
          <a:noFill/>
          <a:ln w="9525">
            <a:noFill/>
            <a:miter lim="800000"/>
            <a:headEnd/>
            <a:tailEnd/>
          </a:ln>
        </p:spPr>
        <p:txBody>
          <a:bodyPr>
            <a:spAutoFit/>
          </a:bodyPr>
          <a:lstStyle/>
          <a:p>
            <a:pPr algn="ctr" eaLnBrk="1" hangingPunct="1"/>
            <a:r>
              <a:rPr lang="en-ZA" altLang="en-US" sz="2400"/>
              <a:t>Strongly demarcated</a:t>
            </a:r>
          </a:p>
          <a:p>
            <a:pPr algn="ctr" eaLnBrk="1" hangingPunct="1"/>
            <a:r>
              <a:rPr lang="en-ZA" altLang="en-US" sz="2400"/>
              <a:t>conceptual object</a:t>
            </a:r>
          </a:p>
        </p:txBody>
      </p:sp>
      <p:sp>
        <p:nvSpPr>
          <p:cNvPr id="16393" name="TextBox 5"/>
          <p:cNvSpPr txBox="1">
            <a:spLocks noChangeArrowheads="1"/>
          </p:cNvSpPr>
          <p:nvPr/>
        </p:nvSpPr>
        <p:spPr bwMode="auto">
          <a:xfrm>
            <a:off x="527050" y="4124325"/>
            <a:ext cx="2424113" cy="922338"/>
          </a:xfrm>
          <a:prstGeom prst="rect">
            <a:avLst/>
          </a:prstGeom>
          <a:noFill/>
          <a:ln w="9525">
            <a:noFill/>
            <a:miter lim="800000"/>
            <a:headEnd/>
            <a:tailEnd/>
          </a:ln>
        </p:spPr>
        <p:txBody>
          <a:bodyPr>
            <a:spAutoFit/>
          </a:bodyPr>
          <a:lstStyle/>
          <a:p>
            <a:pPr algn="ctr" eaLnBrk="1" hangingPunct="1"/>
            <a:r>
              <a:rPr lang="en-ZA" altLang="en-US"/>
              <a:t>Concept specified </a:t>
            </a:r>
            <a:r>
              <a:rPr lang="en-ZA" altLang="en-US" i="1"/>
              <a:t>and</a:t>
            </a:r>
            <a:r>
              <a:rPr lang="en-ZA" altLang="en-US"/>
              <a:t> positioned within body of knowledge</a:t>
            </a:r>
          </a:p>
        </p:txBody>
      </p:sp>
      <p:sp>
        <p:nvSpPr>
          <p:cNvPr id="16394" name="TextBox 29"/>
          <p:cNvSpPr txBox="1">
            <a:spLocks noChangeArrowheads="1"/>
          </p:cNvSpPr>
          <p:nvPr/>
        </p:nvSpPr>
        <p:spPr bwMode="auto">
          <a:xfrm>
            <a:off x="3570288" y="3860800"/>
            <a:ext cx="2270125" cy="2586038"/>
          </a:xfrm>
          <a:prstGeom prst="rect">
            <a:avLst/>
          </a:prstGeom>
          <a:noFill/>
          <a:ln w="9525">
            <a:noFill/>
            <a:miter lim="800000"/>
            <a:headEnd/>
            <a:tailEnd/>
          </a:ln>
        </p:spPr>
        <p:txBody>
          <a:bodyPr>
            <a:spAutoFit/>
          </a:bodyPr>
          <a:lstStyle/>
          <a:p>
            <a:pPr algn="ctr" eaLnBrk="1" hangingPunct="1"/>
            <a:r>
              <a:rPr lang="en-ZA" altLang="en-US"/>
              <a:t>Discrete ideas  </a:t>
            </a:r>
          </a:p>
          <a:p>
            <a:pPr algn="ctr" eaLnBrk="1" hangingPunct="1"/>
            <a:endParaRPr lang="en-ZA" altLang="en-US"/>
          </a:p>
          <a:p>
            <a:pPr algn="ctr" eaLnBrk="1" hangingPunct="1"/>
            <a:endParaRPr lang="en-ZA" altLang="en-US"/>
          </a:p>
          <a:p>
            <a:pPr algn="ctr" eaLnBrk="1" hangingPunct="1"/>
            <a:endParaRPr lang="en-ZA" altLang="en-US"/>
          </a:p>
          <a:p>
            <a:pPr algn="ctr" eaLnBrk="1" hangingPunct="1"/>
            <a:endParaRPr lang="en-ZA" altLang="en-US"/>
          </a:p>
          <a:p>
            <a:pPr algn="ctr" eaLnBrk="1" hangingPunct="1"/>
            <a:endParaRPr lang="en-ZA" altLang="en-US"/>
          </a:p>
          <a:p>
            <a:pPr algn="ctr" eaLnBrk="1" hangingPunct="1"/>
            <a:endParaRPr lang="en-ZA" altLang="en-US"/>
          </a:p>
          <a:p>
            <a:pPr algn="ctr" eaLnBrk="1" hangingPunct="1"/>
            <a:r>
              <a:rPr lang="en-ZA" altLang="en-US"/>
              <a:t>Broad theoretical perspective</a:t>
            </a:r>
          </a:p>
        </p:txBody>
      </p:sp>
      <p:sp>
        <p:nvSpPr>
          <p:cNvPr id="16395" name="TextBox 30"/>
          <p:cNvSpPr txBox="1">
            <a:spLocks noChangeArrowheads="1"/>
          </p:cNvSpPr>
          <p:nvPr/>
        </p:nvSpPr>
        <p:spPr bwMode="auto">
          <a:xfrm>
            <a:off x="6858000" y="4119563"/>
            <a:ext cx="1811338" cy="1200150"/>
          </a:xfrm>
          <a:prstGeom prst="rect">
            <a:avLst/>
          </a:prstGeom>
          <a:noFill/>
          <a:ln w="9525">
            <a:noFill/>
            <a:miter lim="800000"/>
            <a:headEnd/>
            <a:tailEnd/>
          </a:ln>
        </p:spPr>
        <p:txBody>
          <a:bodyPr>
            <a:spAutoFit/>
          </a:bodyPr>
          <a:lstStyle/>
          <a:p>
            <a:pPr algn="ctr" eaLnBrk="1" hangingPunct="1"/>
            <a:r>
              <a:rPr lang="en-ZA" altLang="en-US"/>
              <a:t>Conceptual object alluded to but not specified</a:t>
            </a:r>
          </a:p>
        </p:txBody>
      </p:sp>
      <p:grpSp>
        <p:nvGrpSpPr>
          <p:cNvPr id="16396" name="Group 11"/>
          <p:cNvGrpSpPr>
            <a:grpSpLocks/>
          </p:cNvGrpSpPr>
          <p:nvPr/>
        </p:nvGrpSpPr>
        <p:grpSpPr bwMode="auto">
          <a:xfrm>
            <a:off x="3814763" y="2243138"/>
            <a:ext cx="1728787" cy="1655762"/>
            <a:chOff x="812911" y="2415016"/>
            <a:chExt cx="1728192" cy="1656184"/>
          </a:xfrm>
        </p:grpSpPr>
        <p:sp>
          <p:nvSpPr>
            <p:cNvPr id="11" name="Oval 10"/>
            <p:cNvSpPr/>
            <p:nvPr/>
          </p:nvSpPr>
          <p:spPr>
            <a:xfrm>
              <a:off x="812911" y="2415016"/>
              <a:ext cx="1728192" cy="1656184"/>
            </a:xfrm>
            <a:prstGeom prst="ellipse">
              <a:avLst/>
            </a:prstGeom>
            <a:solidFill>
              <a:srgbClr val="FFFF66"/>
            </a:solidFill>
            <a:ln>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6" name="Oval 15"/>
            <p:cNvSpPr/>
            <p:nvPr/>
          </p:nvSpPr>
          <p:spPr bwMode="auto">
            <a:xfrm>
              <a:off x="1596866" y="3080348"/>
              <a:ext cx="491956" cy="50812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grpSp>
        <p:nvGrpSpPr>
          <p:cNvPr id="16397" name="Group 16"/>
          <p:cNvGrpSpPr>
            <a:grpSpLocks/>
          </p:cNvGrpSpPr>
          <p:nvPr/>
        </p:nvGrpSpPr>
        <p:grpSpPr bwMode="auto">
          <a:xfrm>
            <a:off x="1044575" y="2622550"/>
            <a:ext cx="1414463" cy="1301750"/>
            <a:chOff x="1043796" y="2622430"/>
            <a:chExt cx="1414732" cy="1302589"/>
          </a:xfrm>
        </p:grpSpPr>
        <p:sp>
          <p:nvSpPr>
            <p:cNvPr id="13" name="Oval 12"/>
            <p:cNvSpPr/>
            <p:nvPr/>
          </p:nvSpPr>
          <p:spPr>
            <a:xfrm>
              <a:off x="1043796" y="2622430"/>
              <a:ext cx="1414732" cy="1302589"/>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4" name="Oval 13"/>
            <p:cNvSpPr/>
            <p:nvPr/>
          </p:nvSpPr>
          <p:spPr bwMode="auto">
            <a:xfrm>
              <a:off x="1791651" y="3086279"/>
              <a:ext cx="492219" cy="50832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sp>
        <p:nvSpPr>
          <p:cNvPr id="15" name="Oval 14"/>
          <p:cNvSpPr/>
          <p:nvPr/>
        </p:nvSpPr>
        <p:spPr>
          <a:xfrm>
            <a:off x="3983038" y="4478338"/>
            <a:ext cx="1414462" cy="1301750"/>
          </a:xfrm>
          <a:prstGeom prst="ellipse">
            <a:avLst/>
          </a:prstGeom>
          <a:solidFill>
            <a:srgbClr val="FFFF66"/>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3850" y="0"/>
            <a:ext cx="8459788" cy="633413"/>
          </a:xfrm>
          <a:solidFill>
            <a:srgbClr val="FFFFFF"/>
          </a:solidFill>
        </p:spPr>
        <p:txBody>
          <a:bodyPr anchor="t"/>
          <a:lstStyle/>
          <a:p>
            <a:pPr eaLnBrk="1" hangingPunct="1">
              <a:defRPr/>
            </a:pPr>
            <a:r>
              <a:rPr lang="en-ZA" sz="3200" dirty="0" smtClean="0">
                <a:solidFill>
                  <a:schemeClr val="accent4">
                    <a:lumMod val="75000"/>
                  </a:schemeClr>
                </a:solidFill>
                <a:latin typeface="Arial Black" pitchFamily="34" charset="0"/>
              </a:rPr>
              <a:t>How visibly are </a:t>
            </a:r>
            <a:r>
              <a:rPr lang="en-ZA" sz="3200" i="1" dirty="0" smtClean="0">
                <a:solidFill>
                  <a:schemeClr val="accent4">
                    <a:lumMod val="75000"/>
                  </a:schemeClr>
                </a:solidFill>
                <a:latin typeface="Arial Black" pitchFamily="34" charset="0"/>
              </a:rPr>
              <a:t>practice-based contexts demarcated in </a:t>
            </a:r>
            <a:r>
              <a:rPr lang="en-ZA" sz="3200" i="1" dirty="0" smtClean="0">
                <a:solidFill>
                  <a:schemeClr val="tx1"/>
                </a:solidFill>
                <a:latin typeface="Arial Black" pitchFamily="34" charset="0"/>
              </a:rPr>
              <a:t>application  </a:t>
            </a:r>
            <a:r>
              <a:rPr lang="en-ZA" sz="3200" i="1" dirty="0" smtClean="0">
                <a:solidFill>
                  <a:schemeClr val="accent4">
                    <a:lumMod val="75000"/>
                  </a:schemeClr>
                </a:solidFill>
                <a:latin typeface="Arial Black" pitchFamily="34" charset="0"/>
              </a:rPr>
              <a:t>tasks</a:t>
            </a:r>
            <a:r>
              <a:rPr lang="en-ZA" sz="3200" dirty="0" smtClean="0">
                <a:solidFill>
                  <a:schemeClr val="accent4">
                    <a:lumMod val="75000"/>
                  </a:schemeClr>
                </a:solidFill>
                <a:latin typeface="Arial Black" pitchFamily="34" charset="0"/>
              </a:rPr>
              <a:t>? </a:t>
            </a:r>
            <a:endParaRPr lang="en-ZA" sz="2000" dirty="0" smtClean="0">
              <a:solidFill>
                <a:schemeClr val="accent4">
                  <a:lumMod val="75000"/>
                </a:schemeClr>
              </a:solidFill>
            </a:endParaRPr>
          </a:p>
        </p:txBody>
      </p:sp>
      <p:sp>
        <p:nvSpPr>
          <p:cNvPr id="22" name="Oval 21"/>
          <p:cNvSpPr/>
          <p:nvPr/>
        </p:nvSpPr>
        <p:spPr>
          <a:xfrm>
            <a:off x="6858000" y="2967486"/>
            <a:ext cx="1733822" cy="1561486"/>
          </a:xfrm>
          <a:prstGeom prst="ellipse">
            <a:avLst/>
          </a:prstGeom>
          <a:solidFill>
            <a:srgbClr val="FF0000">
              <a:alpha val="81961"/>
            </a:srgbClr>
          </a:solidFill>
          <a:ln>
            <a:solidFill>
              <a:srgbClr val="EFFD33">
                <a:alpha val="36078"/>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7414" name="TextBox 24"/>
          <p:cNvSpPr txBox="1">
            <a:spLocks noChangeArrowheads="1"/>
          </p:cNvSpPr>
          <p:nvPr/>
        </p:nvSpPr>
        <p:spPr bwMode="auto">
          <a:xfrm>
            <a:off x="3611563" y="2078038"/>
            <a:ext cx="2932112" cy="830262"/>
          </a:xfrm>
          <a:prstGeom prst="rect">
            <a:avLst/>
          </a:prstGeom>
          <a:noFill/>
          <a:ln w="9525">
            <a:noFill/>
            <a:miter lim="800000"/>
            <a:headEnd/>
            <a:tailEnd/>
          </a:ln>
        </p:spPr>
        <p:txBody>
          <a:bodyPr>
            <a:spAutoFit/>
          </a:bodyPr>
          <a:lstStyle/>
          <a:p>
            <a:pPr algn="ctr" eaLnBrk="1" hangingPunct="1"/>
            <a:r>
              <a:rPr lang="en-ZA" altLang="en-US" sz="2400"/>
              <a:t>Weakly demarcated</a:t>
            </a:r>
          </a:p>
          <a:p>
            <a:pPr algn="ctr" eaLnBrk="1" hangingPunct="1"/>
            <a:r>
              <a:rPr lang="en-ZA" altLang="en-US" sz="2400"/>
              <a:t>contextual object</a:t>
            </a:r>
          </a:p>
        </p:txBody>
      </p:sp>
      <p:sp>
        <p:nvSpPr>
          <p:cNvPr id="17415" name="TextBox 26"/>
          <p:cNvSpPr txBox="1">
            <a:spLocks noChangeArrowheads="1"/>
          </p:cNvSpPr>
          <p:nvPr/>
        </p:nvSpPr>
        <p:spPr bwMode="auto">
          <a:xfrm>
            <a:off x="6383338" y="1838325"/>
            <a:ext cx="2519362" cy="1200150"/>
          </a:xfrm>
          <a:prstGeom prst="rect">
            <a:avLst/>
          </a:prstGeom>
          <a:noFill/>
          <a:ln w="9525">
            <a:noFill/>
            <a:miter lim="800000"/>
            <a:headEnd/>
            <a:tailEnd/>
          </a:ln>
        </p:spPr>
        <p:txBody>
          <a:bodyPr>
            <a:spAutoFit/>
          </a:bodyPr>
          <a:lstStyle/>
          <a:p>
            <a:pPr algn="ctr" eaLnBrk="1" hangingPunct="1"/>
            <a:r>
              <a:rPr lang="en-ZA" altLang="en-US" sz="2400"/>
              <a:t>Non- demarcated</a:t>
            </a:r>
          </a:p>
          <a:p>
            <a:pPr algn="ctr" eaLnBrk="1" hangingPunct="1"/>
            <a:r>
              <a:rPr lang="en-ZA" altLang="en-US" sz="2400"/>
              <a:t>contextual object</a:t>
            </a:r>
          </a:p>
        </p:txBody>
      </p:sp>
      <p:sp>
        <p:nvSpPr>
          <p:cNvPr id="17416" name="TextBox 22"/>
          <p:cNvSpPr txBox="1">
            <a:spLocks noChangeArrowheads="1"/>
          </p:cNvSpPr>
          <p:nvPr/>
        </p:nvSpPr>
        <p:spPr bwMode="auto">
          <a:xfrm>
            <a:off x="298450" y="2076450"/>
            <a:ext cx="3468688" cy="831850"/>
          </a:xfrm>
          <a:prstGeom prst="rect">
            <a:avLst/>
          </a:prstGeom>
          <a:noFill/>
          <a:ln w="9525">
            <a:noFill/>
            <a:miter lim="800000"/>
            <a:headEnd/>
            <a:tailEnd/>
          </a:ln>
        </p:spPr>
        <p:txBody>
          <a:bodyPr>
            <a:spAutoFit/>
          </a:bodyPr>
          <a:lstStyle/>
          <a:p>
            <a:pPr algn="ctr" eaLnBrk="1" hangingPunct="1"/>
            <a:r>
              <a:rPr lang="en-ZA" altLang="en-US" sz="2400"/>
              <a:t>Strongly demarcated</a:t>
            </a:r>
          </a:p>
          <a:p>
            <a:pPr algn="ctr" eaLnBrk="1" hangingPunct="1"/>
            <a:r>
              <a:rPr lang="en-ZA" altLang="en-US" sz="2400"/>
              <a:t>Contextual object</a:t>
            </a:r>
          </a:p>
        </p:txBody>
      </p:sp>
      <p:sp>
        <p:nvSpPr>
          <p:cNvPr id="17417" name="TextBox 5"/>
          <p:cNvSpPr txBox="1">
            <a:spLocks noChangeArrowheads="1"/>
          </p:cNvSpPr>
          <p:nvPr/>
        </p:nvSpPr>
        <p:spPr bwMode="auto">
          <a:xfrm>
            <a:off x="1000125" y="4494213"/>
            <a:ext cx="2268538" cy="1200150"/>
          </a:xfrm>
          <a:prstGeom prst="rect">
            <a:avLst/>
          </a:prstGeom>
          <a:noFill/>
          <a:ln w="9525">
            <a:noFill/>
            <a:miter lim="800000"/>
            <a:headEnd/>
            <a:tailEnd/>
          </a:ln>
        </p:spPr>
        <p:txBody>
          <a:bodyPr>
            <a:spAutoFit/>
          </a:bodyPr>
          <a:lstStyle/>
          <a:p>
            <a:pPr algn="ctr" eaLnBrk="1" hangingPunct="1"/>
            <a:r>
              <a:rPr lang="en-ZA" altLang="en-US"/>
              <a:t>Link to case study; artefact of practice; simulated practice based event</a:t>
            </a:r>
          </a:p>
        </p:txBody>
      </p:sp>
      <p:sp>
        <p:nvSpPr>
          <p:cNvPr id="17418" name="TextBox 29"/>
          <p:cNvSpPr txBox="1">
            <a:spLocks noChangeArrowheads="1"/>
          </p:cNvSpPr>
          <p:nvPr/>
        </p:nvSpPr>
        <p:spPr bwMode="auto">
          <a:xfrm>
            <a:off x="4200525" y="4665663"/>
            <a:ext cx="1639888" cy="1200150"/>
          </a:xfrm>
          <a:prstGeom prst="rect">
            <a:avLst/>
          </a:prstGeom>
          <a:noFill/>
          <a:ln w="9525">
            <a:noFill/>
            <a:miter lim="800000"/>
            <a:headEnd/>
            <a:tailEnd/>
          </a:ln>
        </p:spPr>
        <p:txBody>
          <a:bodyPr>
            <a:spAutoFit/>
          </a:bodyPr>
          <a:lstStyle/>
          <a:p>
            <a:pPr algn="ctr" eaLnBrk="1" hangingPunct="1"/>
            <a:r>
              <a:rPr lang="en-ZA" altLang="en-US"/>
              <a:t>Link to education/ schooling broadly</a:t>
            </a:r>
          </a:p>
        </p:txBody>
      </p:sp>
      <p:sp>
        <p:nvSpPr>
          <p:cNvPr id="17419" name="TextBox 30"/>
          <p:cNvSpPr txBox="1">
            <a:spLocks noChangeArrowheads="1"/>
          </p:cNvSpPr>
          <p:nvPr/>
        </p:nvSpPr>
        <p:spPr bwMode="auto">
          <a:xfrm>
            <a:off x="6867525" y="4652963"/>
            <a:ext cx="1811338" cy="1477962"/>
          </a:xfrm>
          <a:prstGeom prst="rect">
            <a:avLst/>
          </a:prstGeom>
          <a:noFill/>
          <a:ln w="9525">
            <a:noFill/>
            <a:miter lim="800000"/>
            <a:headEnd/>
            <a:tailEnd/>
          </a:ln>
        </p:spPr>
        <p:txBody>
          <a:bodyPr>
            <a:spAutoFit/>
          </a:bodyPr>
          <a:lstStyle/>
          <a:p>
            <a:pPr algn="ctr" eaLnBrk="1" hangingPunct="1"/>
            <a:r>
              <a:rPr lang="en-ZA" altLang="en-US"/>
              <a:t>Link to unspecified personal experiences/ observations</a:t>
            </a:r>
          </a:p>
        </p:txBody>
      </p:sp>
      <p:grpSp>
        <p:nvGrpSpPr>
          <p:cNvPr id="17420" name="Group 16"/>
          <p:cNvGrpSpPr>
            <a:grpSpLocks/>
          </p:cNvGrpSpPr>
          <p:nvPr/>
        </p:nvGrpSpPr>
        <p:grpSpPr bwMode="auto">
          <a:xfrm>
            <a:off x="1552575" y="3105150"/>
            <a:ext cx="1371600" cy="1276350"/>
            <a:chOff x="1552755" y="3105509"/>
            <a:chExt cx="1371600" cy="1276710"/>
          </a:xfrm>
        </p:grpSpPr>
        <p:sp>
          <p:nvSpPr>
            <p:cNvPr id="15" name="Oval 14"/>
            <p:cNvSpPr/>
            <p:nvPr/>
          </p:nvSpPr>
          <p:spPr>
            <a:xfrm>
              <a:off x="1552755" y="3105509"/>
              <a:ext cx="1371600" cy="1276710"/>
            </a:xfrm>
            <a:prstGeom prst="ellipse">
              <a:avLst/>
            </a:prstGeom>
            <a:solidFill>
              <a:srgbClr val="FF0000">
                <a:alpha val="56863"/>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Oval 12"/>
            <p:cNvSpPr/>
            <p:nvPr/>
          </p:nvSpPr>
          <p:spPr bwMode="auto">
            <a:xfrm>
              <a:off x="1992493" y="3648587"/>
              <a:ext cx="492125" cy="431922"/>
            </a:xfrm>
            <a:prstGeom prst="ellipse">
              <a:avLst/>
            </a:prstGeom>
            <a:solidFill>
              <a:srgbClr val="FF0000">
                <a:alpha val="58824"/>
              </a:srgb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sp>
        <p:nvSpPr>
          <p:cNvPr id="16" name="Oval 15"/>
          <p:cNvSpPr/>
          <p:nvPr/>
        </p:nvSpPr>
        <p:spPr>
          <a:xfrm>
            <a:off x="4198938" y="3086100"/>
            <a:ext cx="1371600" cy="1276350"/>
          </a:xfrm>
          <a:prstGeom prst="ellipse">
            <a:avLst/>
          </a:prstGeom>
          <a:solidFill>
            <a:srgbClr val="FF0000">
              <a:alpha val="63137"/>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1026"/>
          <p:cNvSpPr>
            <a:spLocks noChangeArrowheads="1"/>
          </p:cNvSpPr>
          <p:nvPr>
            <p:ph type="title"/>
          </p:nvPr>
        </p:nvSpPr>
        <p:spPr bwMode="auto">
          <a:xfrm>
            <a:off x="457200" y="274638"/>
            <a:ext cx="7332663" cy="706437"/>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Typology of </a:t>
            </a:r>
            <a:r>
              <a:rPr lang="en-ZA" altLang="en-US" sz="3200" smtClean="0">
                <a:solidFill>
                  <a:schemeClr val="tx1"/>
                </a:solidFill>
                <a:latin typeface="Arial Black" pitchFamily="34" charset="0"/>
              </a:rPr>
              <a:t>Application tasks</a:t>
            </a:r>
            <a:endParaRPr lang="en-ZA" altLang="en-US" sz="2000" smtClean="0">
              <a:solidFill>
                <a:schemeClr val="tx1"/>
              </a:solidFill>
            </a:endParaRPr>
          </a:p>
        </p:txBody>
      </p:sp>
      <p:sp>
        <p:nvSpPr>
          <p:cNvPr id="18435" name="Line 1028"/>
          <p:cNvSpPr>
            <a:spLocks noChangeShapeType="1"/>
          </p:cNvSpPr>
          <p:nvPr/>
        </p:nvSpPr>
        <p:spPr bwMode="auto">
          <a:xfrm>
            <a:off x="468313" y="915988"/>
            <a:ext cx="8207375" cy="0"/>
          </a:xfrm>
          <a:prstGeom prst="line">
            <a:avLst/>
          </a:prstGeom>
          <a:noFill/>
          <a:ln w="28575">
            <a:solidFill>
              <a:srgbClr val="0000FF"/>
            </a:solidFill>
            <a:round/>
            <a:headEnd/>
            <a:tailEnd/>
          </a:ln>
        </p:spPr>
        <p:txBody>
          <a:bodyPr/>
          <a:lstStyle/>
          <a:p>
            <a:endParaRPr lang="en-US"/>
          </a:p>
        </p:txBody>
      </p:sp>
      <p:graphicFrame>
        <p:nvGraphicFramePr>
          <p:cNvPr id="4" name="Table 3"/>
          <p:cNvGraphicFramePr>
            <a:graphicFrameLocks noGrp="1"/>
          </p:cNvGraphicFramePr>
          <p:nvPr/>
        </p:nvGraphicFramePr>
        <p:xfrm>
          <a:off x="681488" y="1104182"/>
          <a:ext cx="8134709" cy="5032631"/>
        </p:xfrm>
        <a:graphic>
          <a:graphicData uri="http://schemas.openxmlformats.org/drawingml/2006/table">
            <a:tbl>
              <a:tblPr firstRow="1" firstCol="1" bandRow="1">
                <a:tableStyleId>{5C22544A-7EE6-4342-B048-85BDC9FD1C3A}</a:tableStyleId>
              </a:tblPr>
              <a:tblGrid>
                <a:gridCol w="552089"/>
                <a:gridCol w="1751163"/>
                <a:gridCol w="1940943"/>
                <a:gridCol w="2018582"/>
                <a:gridCol w="1871932"/>
              </a:tblGrid>
              <a:tr h="526124">
                <a:tc rowSpan="2" gridSpan="2">
                  <a:txBody>
                    <a:bodyPr/>
                    <a:lstStyle/>
                    <a:p>
                      <a:pPr algn="l">
                        <a:spcAft>
                          <a:spcPts val="0"/>
                        </a:spcAft>
                      </a:pPr>
                      <a:r>
                        <a:rPr lang="en-US" sz="1200" dirty="0">
                          <a:solidFill>
                            <a:schemeClr val="tx1"/>
                          </a:solidFill>
                          <a:effectLst/>
                        </a:rPr>
                        <a:t> </a:t>
                      </a:r>
                      <a:endParaRPr lang="en-ZA" sz="11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en-ZA"/>
                    </a:p>
                  </a:txBody>
                  <a:tcPr/>
                </a:tc>
                <a:tc gridSpan="3">
                  <a:txBody>
                    <a:bodyPr/>
                    <a:lstStyle/>
                    <a:p>
                      <a:pPr marL="71755" marR="71755" algn="l">
                        <a:spcAft>
                          <a:spcPts val="0"/>
                        </a:spcAft>
                      </a:pPr>
                      <a:r>
                        <a:rPr lang="en-US" sz="2400" dirty="0">
                          <a:solidFill>
                            <a:schemeClr val="tx1"/>
                          </a:solidFill>
                          <a:effectLst/>
                        </a:rPr>
                        <a:t>CONCEPTUAL OBJECT OF STUDY</a:t>
                      </a:r>
                      <a:endParaRPr lang="en-ZA" sz="24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hMerge="1">
                  <a:txBody>
                    <a:bodyPr/>
                    <a:lstStyle/>
                    <a:p>
                      <a:endParaRPr lang="en-ZA"/>
                    </a:p>
                  </a:txBody>
                  <a:tcPr/>
                </a:tc>
                <a:tc hMerge="1">
                  <a:txBody>
                    <a:bodyPr/>
                    <a:lstStyle/>
                    <a:p>
                      <a:endParaRPr lang="en-ZA"/>
                    </a:p>
                  </a:txBody>
                  <a:tcPr/>
                </a:tc>
              </a:tr>
              <a:tr h="684955">
                <a:tc gridSpan="2" vMerge="1">
                  <a:txBody>
                    <a:bodyPr/>
                    <a:lstStyle/>
                    <a:p>
                      <a:endParaRPr lang="en-ZA"/>
                    </a:p>
                  </a:txBody>
                  <a:tcPr/>
                </a:tc>
                <a:tc hMerge="1" vMerge="1">
                  <a:txBody>
                    <a:bodyPr/>
                    <a:lstStyle/>
                    <a:p>
                      <a:endParaRPr lang="en-ZA"/>
                    </a:p>
                  </a:txBody>
                  <a:tcPr/>
                </a:tc>
                <a:tc>
                  <a:txBody>
                    <a:bodyPr/>
                    <a:lstStyle/>
                    <a:p>
                      <a:pPr algn="ctr">
                        <a:spcAft>
                          <a:spcPts val="0"/>
                        </a:spcAft>
                      </a:pPr>
                      <a:r>
                        <a:rPr lang="en-US" sz="2400" b="0" dirty="0">
                          <a:solidFill>
                            <a:schemeClr val="tx1"/>
                          </a:solidFill>
                          <a:effectLst/>
                        </a:rPr>
                        <a:t>Strongly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Weakly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Non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r>
              <a:tr h="1258329">
                <a:tc rowSpan="3">
                  <a:txBody>
                    <a:bodyPr/>
                    <a:lstStyle/>
                    <a:p>
                      <a:pPr marL="71755" marR="71755" algn="ctr">
                        <a:spcAft>
                          <a:spcPts val="0"/>
                        </a:spcAft>
                      </a:pPr>
                      <a:r>
                        <a:rPr lang="en-US" sz="2400" dirty="0" smtClean="0">
                          <a:solidFill>
                            <a:schemeClr val="tx1"/>
                          </a:solidFill>
                          <a:effectLst/>
                        </a:rPr>
                        <a:t>Practice based</a:t>
                      </a:r>
                      <a:r>
                        <a:rPr lang="en-US" sz="2400" baseline="0" dirty="0" smtClean="0">
                          <a:solidFill>
                            <a:schemeClr val="tx1"/>
                          </a:solidFill>
                          <a:effectLst/>
                        </a:rPr>
                        <a:t> context</a:t>
                      </a:r>
                      <a:endParaRPr lang="en-ZA" sz="2400" dirty="0">
                        <a:solidFill>
                          <a:schemeClr val="tx1"/>
                        </a:solidFill>
                        <a:effectLst/>
                        <a:latin typeface="Calibri"/>
                        <a:ea typeface="Times New Roman"/>
                        <a:cs typeface="Times New Roman"/>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US" sz="2400" dirty="0">
                          <a:solidFill>
                            <a:schemeClr val="tx1"/>
                          </a:solidFill>
                          <a:effectLst/>
                        </a:rPr>
                        <a:t>Strongly demarcated </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 </a:t>
                      </a:r>
                      <a:r>
                        <a:rPr lang="en-GB" sz="2000" dirty="0" smtClean="0">
                          <a:latin typeface="Arial" pitchFamily="34" charset="0"/>
                          <a:ea typeface="Times New Roman"/>
                          <a:cs typeface="Arial"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D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G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Weakly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B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E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a:t>
                      </a:r>
                      <a:r>
                        <a:rPr lang="en-GB" sz="2000" dirty="0" smtClean="0">
                          <a:latin typeface="Arial" pitchFamily="34" charset="0"/>
                          <a:ea typeface="Times New Roman"/>
                          <a:cs typeface="Arial"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Non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C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F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I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1026"/>
          <p:cNvSpPr>
            <a:spLocks noChangeArrowheads="1"/>
          </p:cNvSpPr>
          <p:nvPr>
            <p:ph type="title"/>
          </p:nvPr>
        </p:nvSpPr>
        <p:spPr bwMode="auto">
          <a:xfrm>
            <a:off x="457200" y="274638"/>
            <a:ext cx="7332663" cy="706437"/>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Typology of </a:t>
            </a:r>
            <a:r>
              <a:rPr lang="en-ZA" altLang="en-US" sz="3200" smtClean="0">
                <a:solidFill>
                  <a:schemeClr val="tx1"/>
                </a:solidFill>
                <a:latin typeface="Arial Black" pitchFamily="34" charset="0"/>
              </a:rPr>
              <a:t>Application tasks</a:t>
            </a:r>
            <a:endParaRPr lang="en-ZA" altLang="en-US" sz="2000" smtClean="0">
              <a:solidFill>
                <a:schemeClr val="tx1"/>
              </a:solidFill>
            </a:endParaRPr>
          </a:p>
        </p:txBody>
      </p:sp>
      <p:sp>
        <p:nvSpPr>
          <p:cNvPr id="19459" name="Line 1028"/>
          <p:cNvSpPr>
            <a:spLocks noChangeShapeType="1"/>
          </p:cNvSpPr>
          <p:nvPr/>
        </p:nvSpPr>
        <p:spPr bwMode="auto">
          <a:xfrm>
            <a:off x="468313" y="915988"/>
            <a:ext cx="8207375" cy="0"/>
          </a:xfrm>
          <a:prstGeom prst="line">
            <a:avLst/>
          </a:prstGeom>
          <a:noFill/>
          <a:ln w="28575">
            <a:solidFill>
              <a:srgbClr val="0000FF"/>
            </a:solidFill>
            <a:round/>
            <a:headEnd/>
            <a:tailEnd/>
          </a:ln>
        </p:spPr>
        <p:txBody>
          <a:bodyPr/>
          <a:lstStyle/>
          <a:p>
            <a:endParaRPr lang="en-US"/>
          </a:p>
        </p:txBody>
      </p:sp>
      <p:graphicFrame>
        <p:nvGraphicFramePr>
          <p:cNvPr id="4" name="Table 3"/>
          <p:cNvGraphicFramePr>
            <a:graphicFrameLocks noGrp="1"/>
          </p:cNvGraphicFramePr>
          <p:nvPr/>
        </p:nvGraphicFramePr>
        <p:xfrm>
          <a:off x="681488" y="1104182"/>
          <a:ext cx="8134709" cy="5032631"/>
        </p:xfrm>
        <a:graphic>
          <a:graphicData uri="http://schemas.openxmlformats.org/drawingml/2006/table">
            <a:tbl>
              <a:tblPr firstRow="1" firstCol="1" bandRow="1">
                <a:tableStyleId>{5C22544A-7EE6-4342-B048-85BDC9FD1C3A}</a:tableStyleId>
              </a:tblPr>
              <a:tblGrid>
                <a:gridCol w="552089"/>
                <a:gridCol w="1751163"/>
                <a:gridCol w="1940943"/>
                <a:gridCol w="2018582"/>
                <a:gridCol w="1871932"/>
              </a:tblGrid>
              <a:tr h="526124">
                <a:tc rowSpan="2" gridSpan="2">
                  <a:txBody>
                    <a:bodyPr/>
                    <a:lstStyle/>
                    <a:p>
                      <a:pPr algn="l">
                        <a:spcAft>
                          <a:spcPts val="0"/>
                        </a:spcAft>
                      </a:pPr>
                      <a:r>
                        <a:rPr lang="en-US" sz="1200" dirty="0">
                          <a:solidFill>
                            <a:schemeClr val="tx1"/>
                          </a:solidFill>
                          <a:effectLst/>
                        </a:rPr>
                        <a:t> </a:t>
                      </a:r>
                      <a:endParaRPr lang="en-ZA" sz="11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en-ZA"/>
                    </a:p>
                  </a:txBody>
                  <a:tcPr/>
                </a:tc>
                <a:tc gridSpan="3">
                  <a:txBody>
                    <a:bodyPr/>
                    <a:lstStyle/>
                    <a:p>
                      <a:pPr marL="71755" marR="71755" algn="l">
                        <a:spcAft>
                          <a:spcPts val="0"/>
                        </a:spcAft>
                      </a:pPr>
                      <a:r>
                        <a:rPr lang="en-US" sz="2400" dirty="0">
                          <a:solidFill>
                            <a:schemeClr val="tx1"/>
                          </a:solidFill>
                          <a:effectLst/>
                        </a:rPr>
                        <a:t>CONCEPTUAL OBJECT OF STUDY</a:t>
                      </a:r>
                      <a:endParaRPr lang="en-ZA" sz="24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hMerge="1">
                  <a:txBody>
                    <a:bodyPr/>
                    <a:lstStyle/>
                    <a:p>
                      <a:endParaRPr lang="en-ZA"/>
                    </a:p>
                  </a:txBody>
                  <a:tcPr/>
                </a:tc>
                <a:tc hMerge="1">
                  <a:txBody>
                    <a:bodyPr/>
                    <a:lstStyle/>
                    <a:p>
                      <a:endParaRPr lang="en-ZA"/>
                    </a:p>
                  </a:txBody>
                  <a:tcPr/>
                </a:tc>
              </a:tr>
              <a:tr h="684955">
                <a:tc gridSpan="2" vMerge="1">
                  <a:txBody>
                    <a:bodyPr/>
                    <a:lstStyle/>
                    <a:p>
                      <a:endParaRPr lang="en-ZA"/>
                    </a:p>
                  </a:txBody>
                  <a:tcPr/>
                </a:tc>
                <a:tc hMerge="1" vMerge="1">
                  <a:txBody>
                    <a:bodyPr/>
                    <a:lstStyle/>
                    <a:p>
                      <a:endParaRPr lang="en-ZA"/>
                    </a:p>
                  </a:txBody>
                  <a:tcPr/>
                </a:tc>
                <a:tc>
                  <a:txBody>
                    <a:bodyPr/>
                    <a:lstStyle/>
                    <a:p>
                      <a:pPr algn="ctr">
                        <a:spcAft>
                          <a:spcPts val="0"/>
                        </a:spcAft>
                      </a:pPr>
                      <a:r>
                        <a:rPr lang="en-US" sz="2400" b="0" dirty="0">
                          <a:solidFill>
                            <a:schemeClr val="tx1"/>
                          </a:solidFill>
                          <a:effectLst/>
                        </a:rPr>
                        <a:t>Strongly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Weakly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Non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r>
              <a:tr h="1258329">
                <a:tc rowSpan="3">
                  <a:txBody>
                    <a:bodyPr/>
                    <a:lstStyle/>
                    <a:p>
                      <a:pPr marL="71755" marR="71755" algn="ctr">
                        <a:spcAft>
                          <a:spcPts val="0"/>
                        </a:spcAft>
                      </a:pPr>
                      <a:r>
                        <a:rPr lang="en-US" sz="2400" dirty="0" smtClean="0">
                          <a:solidFill>
                            <a:schemeClr val="tx1"/>
                          </a:solidFill>
                          <a:effectLst/>
                        </a:rPr>
                        <a:t>Practice based</a:t>
                      </a:r>
                      <a:r>
                        <a:rPr lang="en-US" sz="2400" baseline="0" dirty="0" smtClean="0">
                          <a:solidFill>
                            <a:schemeClr val="tx1"/>
                          </a:solidFill>
                          <a:effectLst/>
                        </a:rPr>
                        <a:t> context</a:t>
                      </a:r>
                      <a:endParaRPr lang="en-ZA" sz="2400" dirty="0">
                        <a:solidFill>
                          <a:schemeClr val="tx1"/>
                        </a:solidFill>
                        <a:effectLst/>
                        <a:latin typeface="Calibri"/>
                        <a:ea typeface="Times New Roman"/>
                        <a:cs typeface="Times New Roman"/>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US" sz="2400" dirty="0">
                          <a:solidFill>
                            <a:schemeClr val="tx1"/>
                          </a:solidFill>
                          <a:effectLst/>
                        </a:rPr>
                        <a:t>Strongly demarcated </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 </a:t>
                      </a:r>
                      <a:r>
                        <a:rPr lang="en-GB" sz="2000" dirty="0" smtClean="0">
                          <a:latin typeface="Arial" pitchFamily="34" charset="0"/>
                          <a:ea typeface="Times New Roman"/>
                          <a:cs typeface="Arial"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D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G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Weakly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B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E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a:t>
                      </a:r>
                      <a:r>
                        <a:rPr lang="en-GB" sz="2000" dirty="0" smtClean="0">
                          <a:latin typeface="Arial" pitchFamily="34" charset="0"/>
                          <a:ea typeface="Times New Roman"/>
                          <a:cs typeface="Arial"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Non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C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F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I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ChangeArrowheads="1"/>
          </p:cNvSpPr>
          <p:nvPr>
            <p:ph type="title"/>
          </p:nvPr>
        </p:nvSpPr>
        <p:spPr bwMode="auto">
          <a:xfrm>
            <a:off x="457200" y="274638"/>
            <a:ext cx="7499350" cy="15621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Category A: </a:t>
            </a:r>
            <a:r>
              <a:rPr lang="en-US" altLang="en-US" sz="3200" smtClean="0">
                <a:solidFill>
                  <a:schemeClr val="tx1"/>
                </a:solidFill>
              </a:rPr>
              <a:t>Strongly demarcated concept linked to strongly demarcated practice-based context</a:t>
            </a:r>
            <a:r>
              <a:rPr lang="en-ZA" altLang="en-US" sz="3200" smtClean="0">
                <a:solidFill>
                  <a:schemeClr val="tx1"/>
                </a:solidFill>
              </a:rPr>
              <a:t/>
            </a:r>
            <a:br>
              <a:rPr lang="en-ZA" altLang="en-US" sz="3200" smtClean="0">
                <a:solidFill>
                  <a:schemeClr val="tx1"/>
                </a:solidFill>
              </a:rPr>
            </a:br>
            <a:endParaRPr lang="en-ZA" altLang="en-US" sz="3200" smtClean="0">
              <a:latin typeface="Arial Black" pitchFamily="34" charset="0"/>
            </a:endParaRPr>
          </a:p>
        </p:txBody>
      </p:sp>
      <p:sp>
        <p:nvSpPr>
          <p:cNvPr id="20483" name="Line 4"/>
          <p:cNvSpPr>
            <a:spLocks noChangeShapeType="1"/>
          </p:cNvSpPr>
          <p:nvPr/>
        </p:nvSpPr>
        <p:spPr bwMode="auto">
          <a:xfrm>
            <a:off x="441325" y="1812925"/>
            <a:ext cx="8207375" cy="0"/>
          </a:xfrm>
          <a:prstGeom prst="line">
            <a:avLst/>
          </a:prstGeom>
          <a:noFill/>
          <a:ln w="28575">
            <a:solidFill>
              <a:srgbClr val="0000FF"/>
            </a:solidFill>
            <a:round/>
            <a:headEnd/>
            <a:tailEnd/>
          </a:ln>
        </p:spPr>
        <p:txBody>
          <a:bodyPr/>
          <a:lstStyle/>
          <a:p>
            <a:endParaRPr lang="en-US"/>
          </a:p>
        </p:txBody>
      </p:sp>
      <p:sp>
        <p:nvSpPr>
          <p:cNvPr id="20484" name="TextBox 10"/>
          <p:cNvSpPr txBox="1">
            <a:spLocks noChangeArrowheads="1"/>
          </p:cNvSpPr>
          <p:nvPr/>
        </p:nvSpPr>
        <p:spPr bwMode="auto">
          <a:xfrm>
            <a:off x="293688" y="1873250"/>
            <a:ext cx="6132512" cy="3170238"/>
          </a:xfrm>
          <a:prstGeom prst="rect">
            <a:avLst/>
          </a:prstGeom>
          <a:noFill/>
          <a:ln w="9525">
            <a:noFill/>
            <a:miter lim="800000"/>
            <a:headEnd/>
            <a:tailEnd/>
          </a:ln>
        </p:spPr>
        <p:txBody>
          <a:bodyPr>
            <a:spAutoFit/>
          </a:bodyPr>
          <a:lstStyle/>
          <a:p>
            <a:r>
              <a:rPr lang="en-US" altLang="en-US" sz="2000" i="1"/>
              <a:t>a) Explain each of the following terms that constructivist theorists  use in their explanations of how children learn: Adaptation; schema; assimilation and accommodation; </a:t>
            </a:r>
            <a:endParaRPr lang="en-ZA" altLang="en-US" sz="2000"/>
          </a:p>
          <a:p>
            <a:r>
              <a:rPr lang="en-US" altLang="en-US" sz="2000" i="1"/>
              <a:t>b) Compare and contrast four stages described by Piaget to explain how children develop cognitively.</a:t>
            </a:r>
            <a:endParaRPr lang="en-ZA" altLang="en-US" sz="2000"/>
          </a:p>
          <a:p>
            <a:r>
              <a:rPr lang="en-US" altLang="en-US" sz="2000" i="1"/>
              <a:t>c) What evidence in the lesson transcript (provided) suggests that the teacher has considered the cognitive developmental stage of Grade 4 learners in her explanation of ‘space’?</a:t>
            </a:r>
            <a:endParaRPr lang="en-ZA" altLang="en-US" sz="2000"/>
          </a:p>
        </p:txBody>
      </p:sp>
      <p:sp>
        <p:nvSpPr>
          <p:cNvPr id="20485" name="TextBox 6"/>
          <p:cNvSpPr txBox="1">
            <a:spLocks noChangeArrowheads="1"/>
          </p:cNvSpPr>
          <p:nvPr/>
        </p:nvSpPr>
        <p:spPr bwMode="auto">
          <a:xfrm>
            <a:off x="401638" y="5391150"/>
            <a:ext cx="8469312" cy="1200150"/>
          </a:xfrm>
          <a:prstGeom prst="rect">
            <a:avLst/>
          </a:prstGeom>
          <a:noFill/>
          <a:ln w="9525">
            <a:noFill/>
            <a:miter lim="800000"/>
            <a:headEnd/>
            <a:tailEnd/>
          </a:ln>
        </p:spPr>
        <p:txBody>
          <a:bodyPr>
            <a:spAutoFit/>
          </a:bodyPr>
          <a:lstStyle/>
          <a:p>
            <a:pPr marL="285750" indent="-285750" eaLnBrk="1" hangingPunct="1">
              <a:buFont typeface="Arial" charset="0"/>
              <a:buChar char="•"/>
            </a:pPr>
            <a:r>
              <a:rPr lang="en-US" altLang="en-US" sz="2400"/>
              <a:t>Concepts need to be clearly understood in their own right before they can be applied as a lens to gain insights into practice</a:t>
            </a:r>
          </a:p>
        </p:txBody>
      </p:sp>
      <p:grpSp>
        <p:nvGrpSpPr>
          <p:cNvPr id="2" name="Group 15"/>
          <p:cNvGrpSpPr>
            <a:grpSpLocks/>
          </p:cNvGrpSpPr>
          <p:nvPr/>
        </p:nvGrpSpPr>
        <p:grpSpPr bwMode="auto">
          <a:xfrm>
            <a:off x="6667500" y="1931988"/>
            <a:ext cx="1416050" cy="1303337"/>
            <a:chOff x="1043796" y="2622430"/>
            <a:chExt cx="1414732" cy="1302589"/>
          </a:xfrm>
          <a:solidFill>
            <a:srgbClr val="FFFF00">
              <a:alpha val="38824"/>
            </a:srgbClr>
          </a:solidFill>
        </p:grpSpPr>
        <p:sp>
          <p:nvSpPr>
            <p:cNvPr id="17" name="Oval 16"/>
            <p:cNvSpPr/>
            <p:nvPr/>
          </p:nvSpPr>
          <p:spPr>
            <a:xfrm>
              <a:off x="1043796" y="2622430"/>
              <a:ext cx="1414732" cy="130258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8" name="Oval 17"/>
            <p:cNvSpPr/>
            <p:nvPr/>
          </p:nvSpPr>
          <p:spPr bwMode="auto">
            <a:xfrm>
              <a:off x="1790813" y="3085714"/>
              <a:ext cx="493252" cy="509295"/>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grpSp>
        <p:nvGrpSpPr>
          <p:cNvPr id="3" name="Group 18"/>
          <p:cNvGrpSpPr>
            <a:grpSpLocks/>
          </p:cNvGrpSpPr>
          <p:nvPr/>
        </p:nvGrpSpPr>
        <p:grpSpPr bwMode="auto">
          <a:xfrm>
            <a:off x="6400800" y="3519488"/>
            <a:ext cx="1336675" cy="1328737"/>
            <a:chOff x="993864" y="2606923"/>
            <a:chExt cx="1481174" cy="1302589"/>
          </a:xfrm>
        </p:grpSpPr>
        <p:sp>
          <p:nvSpPr>
            <p:cNvPr id="20" name="Oval 19"/>
            <p:cNvSpPr/>
            <p:nvPr/>
          </p:nvSpPr>
          <p:spPr>
            <a:xfrm>
              <a:off x="993864" y="2606923"/>
              <a:ext cx="1414328" cy="1302589"/>
            </a:xfrm>
            <a:prstGeom prst="ellipse">
              <a:avLst/>
            </a:prstGeom>
            <a:solidFill>
              <a:srgbClr val="FFFF66">
                <a:alpha val="38039"/>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21" name="Oval 20"/>
            <p:cNvSpPr/>
            <p:nvPr/>
          </p:nvSpPr>
          <p:spPr bwMode="auto">
            <a:xfrm>
              <a:off x="1982486" y="3008438"/>
              <a:ext cx="492552" cy="50889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sp>
        <p:nvSpPr>
          <p:cNvPr id="24" name="Oval 23"/>
          <p:cNvSpPr/>
          <p:nvPr/>
        </p:nvSpPr>
        <p:spPr>
          <a:xfrm>
            <a:off x="7496175" y="3502025"/>
            <a:ext cx="1165225" cy="1276350"/>
          </a:xfrm>
          <a:prstGeom prst="ellipse">
            <a:avLst/>
          </a:prstGeom>
          <a:solidFill>
            <a:srgbClr val="FF0000">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5" name="Oval 24"/>
          <p:cNvSpPr/>
          <p:nvPr/>
        </p:nvSpPr>
        <p:spPr bwMode="auto">
          <a:xfrm>
            <a:off x="7469188" y="3924300"/>
            <a:ext cx="493712" cy="519113"/>
          </a:xfrm>
          <a:prstGeom prst="ellipse">
            <a:avLst/>
          </a:prstGeom>
          <a:solidFill>
            <a:srgbClr val="FF0000">
              <a:alpha val="65098"/>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20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0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0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362"/>
                                        </p:tgtEl>
                                        <p:attrNameLst>
                                          <p:attrName>style.visibility</p:attrName>
                                        </p:attrNameLst>
                                      </p:cBhvr>
                                      <p:to>
                                        <p:strVal val="visible"/>
                                      </p:to>
                                    </p:set>
                                    <p:animEffect transition="in" filter="fade">
                                      <p:cBhvr>
                                        <p:cTn id="21" dur="2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1026"/>
          <p:cNvSpPr>
            <a:spLocks noChangeArrowheads="1"/>
          </p:cNvSpPr>
          <p:nvPr>
            <p:ph type="title"/>
          </p:nvPr>
        </p:nvSpPr>
        <p:spPr bwMode="auto">
          <a:xfrm>
            <a:off x="457200" y="274638"/>
            <a:ext cx="7332663" cy="706437"/>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Typology of </a:t>
            </a:r>
            <a:r>
              <a:rPr lang="en-ZA" altLang="en-US" sz="3200" smtClean="0">
                <a:solidFill>
                  <a:schemeClr val="tx1"/>
                </a:solidFill>
                <a:latin typeface="Arial Black" pitchFamily="34" charset="0"/>
              </a:rPr>
              <a:t>Application tasks</a:t>
            </a:r>
            <a:endParaRPr lang="en-ZA" altLang="en-US" sz="2000" smtClean="0">
              <a:solidFill>
                <a:schemeClr val="tx1"/>
              </a:solidFill>
            </a:endParaRPr>
          </a:p>
        </p:txBody>
      </p:sp>
      <p:sp>
        <p:nvSpPr>
          <p:cNvPr id="21507" name="Line 1028"/>
          <p:cNvSpPr>
            <a:spLocks noChangeShapeType="1"/>
          </p:cNvSpPr>
          <p:nvPr/>
        </p:nvSpPr>
        <p:spPr bwMode="auto">
          <a:xfrm>
            <a:off x="468313" y="915988"/>
            <a:ext cx="8207375" cy="0"/>
          </a:xfrm>
          <a:prstGeom prst="line">
            <a:avLst/>
          </a:prstGeom>
          <a:noFill/>
          <a:ln w="28575">
            <a:solidFill>
              <a:srgbClr val="0000FF"/>
            </a:solidFill>
            <a:round/>
            <a:headEnd/>
            <a:tailEnd/>
          </a:ln>
        </p:spPr>
        <p:txBody>
          <a:bodyPr/>
          <a:lstStyle/>
          <a:p>
            <a:endParaRPr lang="en-US"/>
          </a:p>
        </p:txBody>
      </p:sp>
      <p:graphicFrame>
        <p:nvGraphicFramePr>
          <p:cNvPr id="4" name="Table 3"/>
          <p:cNvGraphicFramePr>
            <a:graphicFrameLocks noGrp="1"/>
          </p:cNvGraphicFramePr>
          <p:nvPr/>
        </p:nvGraphicFramePr>
        <p:xfrm>
          <a:off x="681488" y="1104182"/>
          <a:ext cx="8134709" cy="5032631"/>
        </p:xfrm>
        <a:graphic>
          <a:graphicData uri="http://schemas.openxmlformats.org/drawingml/2006/table">
            <a:tbl>
              <a:tblPr firstRow="1" firstCol="1" bandRow="1">
                <a:tableStyleId>{5C22544A-7EE6-4342-B048-85BDC9FD1C3A}</a:tableStyleId>
              </a:tblPr>
              <a:tblGrid>
                <a:gridCol w="552089"/>
                <a:gridCol w="1751163"/>
                <a:gridCol w="1940943"/>
                <a:gridCol w="2018582"/>
                <a:gridCol w="1871932"/>
              </a:tblGrid>
              <a:tr h="526124">
                <a:tc rowSpan="2" gridSpan="2">
                  <a:txBody>
                    <a:bodyPr/>
                    <a:lstStyle/>
                    <a:p>
                      <a:pPr algn="l">
                        <a:spcAft>
                          <a:spcPts val="0"/>
                        </a:spcAft>
                      </a:pPr>
                      <a:r>
                        <a:rPr lang="en-US" sz="1200" dirty="0">
                          <a:solidFill>
                            <a:schemeClr val="tx1"/>
                          </a:solidFill>
                          <a:effectLst/>
                        </a:rPr>
                        <a:t> </a:t>
                      </a:r>
                      <a:endParaRPr lang="en-ZA" sz="11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en-ZA"/>
                    </a:p>
                  </a:txBody>
                  <a:tcPr/>
                </a:tc>
                <a:tc gridSpan="3">
                  <a:txBody>
                    <a:bodyPr/>
                    <a:lstStyle/>
                    <a:p>
                      <a:pPr marL="71755" marR="71755" algn="l">
                        <a:spcAft>
                          <a:spcPts val="0"/>
                        </a:spcAft>
                      </a:pPr>
                      <a:r>
                        <a:rPr lang="en-US" sz="2400" dirty="0">
                          <a:solidFill>
                            <a:schemeClr val="tx1"/>
                          </a:solidFill>
                          <a:effectLst/>
                        </a:rPr>
                        <a:t>CONCEPTUAL OBJECT OF STUDY</a:t>
                      </a:r>
                      <a:endParaRPr lang="en-ZA" sz="24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hMerge="1">
                  <a:txBody>
                    <a:bodyPr/>
                    <a:lstStyle/>
                    <a:p>
                      <a:endParaRPr lang="en-ZA"/>
                    </a:p>
                  </a:txBody>
                  <a:tcPr/>
                </a:tc>
                <a:tc hMerge="1">
                  <a:txBody>
                    <a:bodyPr/>
                    <a:lstStyle/>
                    <a:p>
                      <a:endParaRPr lang="en-ZA"/>
                    </a:p>
                  </a:txBody>
                  <a:tcPr/>
                </a:tc>
              </a:tr>
              <a:tr h="684955">
                <a:tc gridSpan="2" vMerge="1">
                  <a:txBody>
                    <a:bodyPr/>
                    <a:lstStyle/>
                    <a:p>
                      <a:endParaRPr lang="en-ZA"/>
                    </a:p>
                  </a:txBody>
                  <a:tcPr/>
                </a:tc>
                <a:tc hMerge="1" vMerge="1">
                  <a:txBody>
                    <a:bodyPr/>
                    <a:lstStyle/>
                    <a:p>
                      <a:endParaRPr lang="en-ZA"/>
                    </a:p>
                  </a:txBody>
                  <a:tcPr/>
                </a:tc>
                <a:tc>
                  <a:txBody>
                    <a:bodyPr/>
                    <a:lstStyle/>
                    <a:p>
                      <a:pPr algn="ctr">
                        <a:spcAft>
                          <a:spcPts val="0"/>
                        </a:spcAft>
                      </a:pPr>
                      <a:r>
                        <a:rPr lang="en-US" sz="2400" b="0" dirty="0">
                          <a:solidFill>
                            <a:schemeClr val="tx1"/>
                          </a:solidFill>
                          <a:effectLst/>
                        </a:rPr>
                        <a:t>Strongly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Weakly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Non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r>
              <a:tr h="1258329">
                <a:tc rowSpan="3">
                  <a:txBody>
                    <a:bodyPr/>
                    <a:lstStyle/>
                    <a:p>
                      <a:pPr marL="71755" marR="71755" algn="ctr">
                        <a:spcAft>
                          <a:spcPts val="0"/>
                        </a:spcAft>
                      </a:pPr>
                      <a:r>
                        <a:rPr lang="en-US" sz="2400" dirty="0" smtClean="0">
                          <a:solidFill>
                            <a:schemeClr val="tx1"/>
                          </a:solidFill>
                          <a:effectLst/>
                        </a:rPr>
                        <a:t>Practice based</a:t>
                      </a:r>
                      <a:r>
                        <a:rPr lang="en-US" sz="2400" baseline="0" dirty="0" smtClean="0">
                          <a:solidFill>
                            <a:schemeClr val="tx1"/>
                          </a:solidFill>
                          <a:effectLst/>
                        </a:rPr>
                        <a:t> context</a:t>
                      </a:r>
                      <a:endParaRPr lang="en-ZA" sz="2400" dirty="0">
                        <a:solidFill>
                          <a:schemeClr val="tx1"/>
                        </a:solidFill>
                        <a:effectLst/>
                        <a:latin typeface="Calibri"/>
                        <a:ea typeface="Times New Roman"/>
                        <a:cs typeface="Times New Roman"/>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US" sz="2400" dirty="0">
                          <a:solidFill>
                            <a:schemeClr val="tx1"/>
                          </a:solidFill>
                          <a:effectLst/>
                        </a:rPr>
                        <a:t>Strongly demarcated </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 </a:t>
                      </a:r>
                      <a:r>
                        <a:rPr lang="en-GB" sz="2000" dirty="0" smtClean="0">
                          <a:latin typeface="Arial" pitchFamily="34" charset="0"/>
                          <a:ea typeface="Times New Roman"/>
                          <a:cs typeface="Arial"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D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G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Weakly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B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E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a:t>
                      </a:r>
                      <a:r>
                        <a:rPr lang="en-GB" sz="2000" dirty="0" smtClean="0">
                          <a:latin typeface="Arial" pitchFamily="34" charset="0"/>
                          <a:ea typeface="Times New Roman"/>
                          <a:cs typeface="Arial"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Non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C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F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I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Oval 14"/>
          <p:cNvSpPr/>
          <p:nvPr/>
        </p:nvSpPr>
        <p:spPr bwMode="auto">
          <a:xfrm>
            <a:off x="6308725" y="2103438"/>
            <a:ext cx="1416050" cy="1303337"/>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6387" name="Rectangle 2"/>
          <p:cNvSpPr>
            <a:spLocks noChangeArrowheads="1"/>
          </p:cNvSpPr>
          <p:nvPr>
            <p:ph type="title"/>
          </p:nvPr>
        </p:nvSpPr>
        <p:spPr bwMode="auto">
          <a:xfrm>
            <a:off x="457200" y="274638"/>
            <a:ext cx="7829550" cy="1562100"/>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Category B: </a:t>
            </a:r>
            <a:r>
              <a:rPr lang="en-US" altLang="en-US" sz="3200" smtClean="0">
                <a:solidFill>
                  <a:schemeClr val="tx1"/>
                </a:solidFill>
              </a:rPr>
              <a:t>Strongly demarcated concept linked to weakly bounded practice-based context</a:t>
            </a:r>
            <a:r>
              <a:rPr lang="en-ZA" altLang="en-US" sz="3200" smtClean="0">
                <a:solidFill>
                  <a:schemeClr val="tx1"/>
                </a:solidFill>
              </a:rPr>
              <a:t/>
            </a:r>
            <a:br>
              <a:rPr lang="en-ZA" altLang="en-US" sz="3200" smtClean="0">
                <a:solidFill>
                  <a:schemeClr val="tx1"/>
                </a:solidFill>
              </a:rPr>
            </a:br>
            <a:endParaRPr lang="en-ZA" altLang="en-US" sz="3200" smtClean="0">
              <a:latin typeface="Arial Black" pitchFamily="34" charset="0"/>
            </a:endParaRPr>
          </a:p>
        </p:txBody>
      </p:sp>
      <p:sp>
        <p:nvSpPr>
          <p:cNvPr id="22532" name="Line 4"/>
          <p:cNvSpPr>
            <a:spLocks noChangeShapeType="1"/>
          </p:cNvSpPr>
          <p:nvPr/>
        </p:nvSpPr>
        <p:spPr bwMode="auto">
          <a:xfrm>
            <a:off x="441325" y="1968500"/>
            <a:ext cx="8207375" cy="0"/>
          </a:xfrm>
          <a:prstGeom prst="line">
            <a:avLst/>
          </a:prstGeom>
          <a:noFill/>
          <a:ln w="28575">
            <a:solidFill>
              <a:srgbClr val="0000FF"/>
            </a:solidFill>
            <a:round/>
            <a:headEnd/>
            <a:tailEnd/>
          </a:ln>
        </p:spPr>
        <p:txBody>
          <a:bodyPr/>
          <a:lstStyle/>
          <a:p>
            <a:endParaRPr lang="en-US"/>
          </a:p>
        </p:txBody>
      </p:sp>
      <p:sp>
        <p:nvSpPr>
          <p:cNvPr id="22533" name="TextBox 10"/>
          <p:cNvSpPr txBox="1">
            <a:spLocks noChangeArrowheads="1"/>
          </p:cNvSpPr>
          <p:nvPr/>
        </p:nvSpPr>
        <p:spPr bwMode="auto">
          <a:xfrm>
            <a:off x="266700" y="2125663"/>
            <a:ext cx="6037263" cy="2554287"/>
          </a:xfrm>
          <a:prstGeom prst="rect">
            <a:avLst/>
          </a:prstGeom>
          <a:noFill/>
          <a:ln w="9525">
            <a:noFill/>
            <a:miter lim="800000"/>
            <a:headEnd/>
            <a:tailEnd/>
          </a:ln>
        </p:spPr>
        <p:txBody>
          <a:bodyPr>
            <a:spAutoFit/>
          </a:bodyPr>
          <a:lstStyle/>
          <a:p>
            <a:r>
              <a:rPr lang="en-US" altLang="en-US" sz="2000" i="1"/>
              <a:t>According to Durkheim, schools play an important role in maintaining social order in modern industrial societies. </a:t>
            </a:r>
            <a:endParaRPr lang="en-ZA" altLang="en-US" sz="2000"/>
          </a:p>
          <a:p>
            <a:r>
              <a:rPr lang="en-US" altLang="en-US" sz="2000" i="1"/>
              <a:t>a) Discuss the functionalist perspective and include relevant criticisms of the theory in your discussion. </a:t>
            </a:r>
            <a:endParaRPr lang="en-ZA" altLang="en-US" sz="2000"/>
          </a:p>
          <a:p>
            <a:r>
              <a:rPr lang="en-US" altLang="en-US" sz="2000" i="1"/>
              <a:t>b) </a:t>
            </a:r>
            <a:r>
              <a:rPr lang="en-GB" altLang="en-US" sz="2000" i="1"/>
              <a:t>Explain why this theory is important for understanding the role of education in South Africa during apartheid.</a:t>
            </a:r>
            <a:endParaRPr lang="en-ZA" altLang="en-US" sz="2000" i="1"/>
          </a:p>
        </p:txBody>
      </p:sp>
      <p:sp>
        <p:nvSpPr>
          <p:cNvPr id="22534" name="TextBox 6"/>
          <p:cNvSpPr txBox="1">
            <a:spLocks noChangeArrowheads="1"/>
          </p:cNvSpPr>
          <p:nvPr/>
        </p:nvSpPr>
        <p:spPr bwMode="auto">
          <a:xfrm>
            <a:off x="554038" y="4908550"/>
            <a:ext cx="8469312" cy="1570038"/>
          </a:xfrm>
          <a:prstGeom prst="rect">
            <a:avLst/>
          </a:prstGeom>
          <a:noFill/>
          <a:ln w="9525">
            <a:noFill/>
            <a:miter lim="800000"/>
            <a:headEnd/>
            <a:tailEnd/>
          </a:ln>
        </p:spPr>
        <p:txBody>
          <a:bodyPr>
            <a:spAutoFit/>
          </a:bodyPr>
          <a:lstStyle/>
          <a:p>
            <a:pPr marL="285750" indent="-285750" eaLnBrk="1" hangingPunct="1">
              <a:buFont typeface="Arial" charset="0"/>
              <a:buChar char="•"/>
            </a:pPr>
            <a:r>
              <a:rPr lang="en-US" altLang="en-US" sz="2400"/>
              <a:t>Concepts need to be clearly understood before they can be applied</a:t>
            </a:r>
          </a:p>
          <a:p>
            <a:pPr marL="285750" indent="-285750" eaLnBrk="1" hangingPunct="1">
              <a:buFont typeface="Arial" charset="0"/>
              <a:buChar char="•"/>
            </a:pPr>
            <a:r>
              <a:rPr lang="en-US" altLang="en-US" sz="2400"/>
              <a:t>Students required to select what to include/exclude from their unsystematised personal experiences. </a:t>
            </a:r>
          </a:p>
        </p:txBody>
      </p:sp>
      <p:sp>
        <p:nvSpPr>
          <p:cNvPr id="13" name="Oval 12"/>
          <p:cNvSpPr/>
          <p:nvPr/>
        </p:nvSpPr>
        <p:spPr bwMode="auto">
          <a:xfrm>
            <a:off x="7015163" y="2354263"/>
            <a:ext cx="730250" cy="660400"/>
          </a:xfrm>
          <a:prstGeom prst="ellipse">
            <a:avLst/>
          </a:prstGeom>
          <a:solidFill>
            <a:srgbClr val="FFFF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0" name="Oval 9"/>
          <p:cNvSpPr/>
          <p:nvPr/>
        </p:nvSpPr>
        <p:spPr bwMode="auto">
          <a:xfrm>
            <a:off x="6475413" y="3470275"/>
            <a:ext cx="1416050" cy="1303338"/>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2" name="Oval 11"/>
          <p:cNvSpPr/>
          <p:nvPr/>
        </p:nvSpPr>
        <p:spPr bwMode="auto">
          <a:xfrm>
            <a:off x="7124700" y="3692525"/>
            <a:ext cx="730250" cy="660400"/>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4" name="Oval 13"/>
          <p:cNvSpPr/>
          <p:nvPr/>
        </p:nvSpPr>
        <p:spPr>
          <a:xfrm>
            <a:off x="7094538" y="3452813"/>
            <a:ext cx="1371600" cy="1276350"/>
          </a:xfrm>
          <a:prstGeom prst="ellipse">
            <a:avLst/>
          </a:prstGeom>
          <a:solidFill>
            <a:srgbClr val="FF0000">
              <a:alpha val="34902"/>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387"/>
                                        </p:tgtEl>
                                        <p:attrNameLst>
                                          <p:attrName>style.visibility</p:attrName>
                                        </p:attrNameLst>
                                      </p:cBhvr>
                                      <p:to>
                                        <p:strVal val="visible"/>
                                      </p:to>
                                    </p:set>
                                    <p:animEffect transition="in" filter="fade">
                                      <p:cBhvr>
                                        <p:cTn id="24" dur="20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387" grpId="0" animBg="1"/>
      <p:bldP spid="13" grpId="0" animBg="1"/>
      <p:bldP spid="10" grpId="0" animBg="1"/>
      <p:bldP spid="12"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Oval 14"/>
          <p:cNvSpPr/>
          <p:nvPr/>
        </p:nvSpPr>
        <p:spPr bwMode="auto">
          <a:xfrm>
            <a:off x="6529388" y="3389313"/>
            <a:ext cx="1295400" cy="1154112"/>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7411" name="Rectangle 2"/>
          <p:cNvSpPr>
            <a:spLocks noChangeArrowheads="1"/>
          </p:cNvSpPr>
          <p:nvPr>
            <p:ph type="title"/>
          </p:nvPr>
        </p:nvSpPr>
        <p:spPr bwMode="auto">
          <a:xfrm>
            <a:off x="457200" y="274638"/>
            <a:ext cx="7499350" cy="15621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Category C: </a:t>
            </a:r>
            <a:r>
              <a:rPr lang="en-US" altLang="en-US" sz="3200" smtClean="0">
                <a:solidFill>
                  <a:schemeClr val="tx1"/>
                </a:solidFill>
              </a:rPr>
              <a:t>Strongly demarcated concept linked to non-demarcated practice-based context</a:t>
            </a:r>
            <a:r>
              <a:rPr lang="en-ZA" altLang="en-US" sz="3200" smtClean="0">
                <a:solidFill>
                  <a:schemeClr val="tx1"/>
                </a:solidFill>
              </a:rPr>
              <a:t/>
            </a:r>
            <a:br>
              <a:rPr lang="en-ZA" altLang="en-US" sz="3200" smtClean="0">
                <a:solidFill>
                  <a:schemeClr val="tx1"/>
                </a:solidFill>
              </a:rPr>
            </a:br>
            <a:endParaRPr lang="en-ZA" altLang="en-US" sz="3200" smtClean="0">
              <a:latin typeface="Arial Black" pitchFamily="34" charset="0"/>
            </a:endParaRPr>
          </a:p>
        </p:txBody>
      </p:sp>
      <p:sp>
        <p:nvSpPr>
          <p:cNvPr id="23556" name="Line 4"/>
          <p:cNvSpPr>
            <a:spLocks noChangeShapeType="1"/>
          </p:cNvSpPr>
          <p:nvPr/>
        </p:nvSpPr>
        <p:spPr bwMode="auto">
          <a:xfrm>
            <a:off x="441325" y="1968500"/>
            <a:ext cx="8207375" cy="0"/>
          </a:xfrm>
          <a:prstGeom prst="line">
            <a:avLst/>
          </a:prstGeom>
          <a:noFill/>
          <a:ln w="28575">
            <a:solidFill>
              <a:srgbClr val="0000FF"/>
            </a:solidFill>
            <a:round/>
            <a:headEnd/>
            <a:tailEnd/>
          </a:ln>
        </p:spPr>
        <p:txBody>
          <a:bodyPr/>
          <a:lstStyle/>
          <a:p>
            <a:endParaRPr lang="en-US"/>
          </a:p>
        </p:txBody>
      </p:sp>
      <p:sp>
        <p:nvSpPr>
          <p:cNvPr id="23557" name="TextBox 10"/>
          <p:cNvSpPr txBox="1">
            <a:spLocks noChangeArrowheads="1"/>
          </p:cNvSpPr>
          <p:nvPr/>
        </p:nvSpPr>
        <p:spPr bwMode="auto">
          <a:xfrm>
            <a:off x="266700" y="2125663"/>
            <a:ext cx="6037263" cy="2554287"/>
          </a:xfrm>
          <a:prstGeom prst="rect">
            <a:avLst/>
          </a:prstGeom>
          <a:noFill/>
          <a:ln w="9525">
            <a:noFill/>
            <a:miter lim="800000"/>
            <a:headEnd/>
            <a:tailEnd/>
          </a:ln>
        </p:spPr>
        <p:txBody>
          <a:bodyPr>
            <a:spAutoFit/>
          </a:bodyPr>
          <a:lstStyle/>
          <a:p>
            <a:r>
              <a:rPr lang="en-US" altLang="en-US" sz="2000" i="1"/>
              <a:t>According to Durkheim, schools play an important role in maintaining social order in modern industrial societies. </a:t>
            </a:r>
            <a:endParaRPr lang="en-ZA" altLang="en-US" sz="2000"/>
          </a:p>
          <a:p>
            <a:r>
              <a:rPr lang="en-US" altLang="en-US" sz="2000" i="1"/>
              <a:t>a) Discuss the functionalist perspective and include relevant criticisms of the theory in your discussion. </a:t>
            </a:r>
            <a:endParaRPr lang="en-ZA" altLang="en-US" sz="2000"/>
          </a:p>
          <a:p>
            <a:r>
              <a:rPr lang="en-US" altLang="en-US" sz="2000" i="1"/>
              <a:t>b) Based on your personal experience as a learner, explain how this claim helps you understand your past experiences of schooling</a:t>
            </a:r>
            <a:r>
              <a:rPr lang="en-GB" altLang="en-US" sz="2000"/>
              <a:t>.</a:t>
            </a:r>
            <a:endParaRPr lang="en-ZA" altLang="en-US" sz="2000"/>
          </a:p>
        </p:txBody>
      </p:sp>
      <p:sp>
        <p:nvSpPr>
          <p:cNvPr id="23558" name="TextBox 6"/>
          <p:cNvSpPr txBox="1">
            <a:spLocks noChangeArrowheads="1"/>
          </p:cNvSpPr>
          <p:nvPr/>
        </p:nvSpPr>
        <p:spPr bwMode="auto">
          <a:xfrm>
            <a:off x="554038" y="4908550"/>
            <a:ext cx="8469312" cy="1570038"/>
          </a:xfrm>
          <a:prstGeom prst="rect">
            <a:avLst/>
          </a:prstGeom>
          <a:noFill/>
          <a:ln w="9525">
            <a:noFill/>
            <a:miter lim="800000"/>
            <a:headEnd/>
            <a:tailEnd/>
          </a:ln>
        </p:spPr>
        <p:txBody>
          <a:bodyPr>
            <a:spAutoFit/>
          </a:bodyPr>
          <a:lstStyle/>
          <a:p>
            <a:pPr marL="285750" indent="-285750" eaLnBrk="1" hangingPunct="1">
              <a:buFont typeface="Arial" charset="0"/>
              <a:buChar char="•"/>
            </a:pPr>
            <a:r>
              <a:rPr lang="en-US" altLang="en-US" sz="2400"/>
              <a:t>Concepts need to be clearly understood before they can be applied</a:t>
            </a:r>
          </a:p>
          <a:p>
            <a:pPr marL="285750" indent="-285750" eaLnBrk="1" hangingPunct="1">
              <a:buFont typeface="Arial" charset="0"/>
              <a:buChar char="•"/>
            </a:pPr>
            <a:r>
              <a:rPr lang="en-US" altLang="en-US" sz="2400"/>
              <a:t>Students required to select what to include/exclude from their unsystematised personal experiences. </a:t>
            </a:r>
          </a:p>
        </p:txBody>
      </p:sp>
      <p:sp>
        <p:nvSpPr>
          <p:cNvPr id="11" name="Oval 10"/>
          <p:cNvSpPr/>
          <p:nvPr/>
        </p:nvSpPr>
        <p:spPr>
          <a:xfrm>
            <a:off x="7227668" y="3204775"/>
            <a:ext cx="1673436" cy="1430127"/>
          </a:xfrm>
          <a:prstGeom prst="ellipse">
            <a:avLst/>
          </a:prstGeom>
          <a:solidFill>
            <a:srgbClr val="FF0000">
              <a:alpha val="63137"/>
            </a:srgbClr>
          </a:solidFill>
          <a:ln>
            <a:solidFill>
              <a:srgbClr val="EFFD33">
                <a:alpha val="36078"/>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3" name="Oval 12"/>
          <p:cNvSpPr/>
          <p:nvPr/>
        </p:nvSpPr>
        <p:spPr bwMode="auto">
          <a:xfrm>
            <a:off x="7297738" y="3697288"/>
            <a:ext cx="490537" cy="457200"/>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9" name="Oval 8"/>
          <p:cNvSpPr/>
          <p:nvPr/>
        </p:nvSpPr>
        <p:spPr bwMode="auto">
          <a:xfrm>
            <a:off x="6772275" y="2132013"/>
            <a:ext cx="1066800" cy="1039812"/>
          </a:xfrm>
          <a:prstGeom prst="ellipse">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rgbClr val="FFFF66"/>
              </a:solidFill>
            </a:endParaRPr>
          </a:p>
        </p:txBody>
      </p:sp>
      <p:sp>
        <p:nvSpPr>
          <p:cNvPr id="10" name="Oval 9"/>
          <p:cNvSpPr/>
          <p:nvPr/>
        </p:nvSpPr>
        <p:spPr bwMode="auto">
          <a:xfrm>
            <a:off x="7280275" y="2397125"/>
            <a:ext cx="550863" cy="527050"/>
          </a:xfrm>
          <a:prstGeom prst="ellipse">
            <a:avLst/>
          </a:prstGeom>
          <a:solidFill>
            <a:srgbClr val="FFFF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20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411"/>
                                        </p:tgtEl>
                                        <p:attrNameLst>
                                          <p:attrName>style.visibility</p:attrName>
                                        </p:attrNameLst>
                                      </p:cBhvr>
                                      <p:to>
                                        <p:strVal val="visible"/>
                                      </p:to>
                                    </p:set>
                                    <p:animEffect transition="in" filter="fade">
                                      <p:cBhvr>
                                        <p:cTn id="24" dur="2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411" grpId="0" animBg="1"/>
      <p:bldP spid="13"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1026"/>
          <p:cNvSpPr>
            <a:spLocks noChangeArrowheads="1"/>
          </p:cNvSpPr>
          <p:nvPr>
            <p:ph type="title"/>
          </p:nvPr>
        </p:nvSpPr>
        <p:spPr bwMode="auto">
          <a:xfrm>
            <a:off x="457200" y="274638"/>
            <a:ext cx="7332663" cy="706437"/>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Typology of </a:t>
            </a:r>
            <a:r>
              <a:rPr lang="en-ZA" altLang="en-US" sz="3200" smtClean="0">
                <a:solidFill>
                  <a:schemeClr val="tx1"/>
                </a:solidFill>
                <a:latin typeface="Arial Black" pitchFamily="34" charset="0"/>
              </a:rPr>
              <a:t>Application tasks</a:t>
            </a:r>
            <a:endParaRPr lang="en-ZA" altLang="en-US" sz="2000" smtClean="0">
              <a:solidFill>
                <a:schemeClr val="tx1"/>
              </a:solidFill>
            </a:endParaRPr>
          </a:p>
        </p:txBody>
      </p:sp>
      <p:sp>
        <p:nvSpPr>
          <p:cNvPr id="24579" name="Line 1028"/>
          <p:cNvSpPr>
            <a:spLocks noChangeShapeType="1"/>
          </p:cNvSpPr>
          <p:nvPr/>
        </p:nvSpPr>
        <p:spPr bwMode="auto">
          <a:xfrm>
            <a:off x="468313" y="915988"/>
            <a:ext cx="8207375" cy="0"/>
          </a:xfrm>
          <a:prstGeom prst="line">
            <a:avLst/>
          </a:prstGeom>
          <a:noFill/>
          <a:ln w="28575">
            <a:solidFill>
              <a:srgbClr val="0000FF"/>
            </a:solidFill>
            <a:round/>
            <a:headEnd/>
            <a:tailEnd/>
          </a:ln>
        </p:spPr>
        <p:txBody>
          <a:bodyPr/>
          <a:lstStyle/>
          <a:p>
            <a:endParaRPr lang="en-US"/>
          </a:p>
        </p:txBody>
      </p:sp>
      <p:graphicFrame>
        <p:nvGraphicFramePr>
          <p:cNvPr id="4" name="Table 3"/>
          <p:cNvGraphicFramePr>
            <a:graphicFrameLocks noGrp="1"/>
          </p:cNvGraphicFramePr>
          <p:nvPr/>
        </p:nvGraphicFramePr>
        <p:xfrm>
          <a:off x="681488" y="1104182"/>
          <a:ext cx="8134709" cy="5032631"/>
        </p:xfrm>
        <a:graphic>
          <a:graphicData uri="http://schemas.openxmlformats.org/drawingml/2006/table">
            <a:tbl>
              <a:tblPr firstRow="1" firstCol="1" bandRow="1">
                <a:tableStyleId>{5C22544A-7EE6-4342-B048-85BDC9FD1C3A}</a:tableStyleId>
              </a:tblPr>
              <a:tblGrid>
                <a:gridCol w="552089"/>
                <a:gridCol w="1751163"/>
                <a:gridCol w="1940943"/>
                <a:gridCol w="2018582"/>
                <a:gridCol w="1871932"/>
              </a:tblGrid>
              <a:tr h="526124">
                <a:tc rowSpan="2" gridSpan="2">
                  <a:txBody>
                    <a:bodyPr/>
                    <a:lstStyle/>
                    <a:p>
                      <a:pPr algn="l">
                        <a:spcAft>
                          <a:spcPts val="0"/>
                        </a:spcAft>
                      </a:pPr>
                      <a:r>
                        <a:rPr lang="en-US" sz="1200" dirty="0">
                          <a:solidFill>
                            <a:schemeClr val="tx1"/>
                          </a:solidFill>
                          <a:effectLst/>
                        </a:rPr>
                        <a:t> </a:t>
                      </a:r>
                      <a:endParaRPr lang="en-ZA" sz="11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en-ZA"/>
                    </a:p>
                  </a:txBody>
                  <a:tcPr/>
                </a:tc>
                <a:tc gridSpan="3">
                  <a:txBody>
                    <a:bodyPr/>
                    <a:lstStyle/>
                    <a:p>
                      <a:pPr marL="71755" marR="71755" algn="l">
                        <a:spcAft>
                          <a:spcPts val="0"/>
                        </a:spcAft>
                      </a:pPr>
                      <a:r>
                        <a:rPr lang="en-US" sz="2400" dirty="0">
                          <a:solidFill>
                            <a:schemeClr val="tx1"/>
                          </a:solidFill>
                          <a:effectLst/>
                        </a:rPr>
                        <a:t>CONCEPTUAL OBJECT OF STUDY</a:t>
                      </a:r>
                      <a:endParaRPr lang="en-ZA" sz="24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hMerge="1">
                  <a:txBody>
                    <a:bodyPr/>
                    <a:lstStyle/>
                    <a:p>
                      <a:endParaRPr lang="en-ZA"/>
                    </a:p>
                  </a:txBody>
                  <a:tcPr/>
                </a:tc>
                <a:tc hMerge="1">
                  <a:txBody>
                    <a:bodyPr/>
                    <a:lstStyle/>
                    <a:p>
                      <a:endParaRPr lang="en-ZA"/>
                    </a:p>
                  </a:txBody>
                  <a:tcPr/>
                </a:tc>
              </a:tr>
              <a:tr h="684955">
                <a:tc gridSpan="2" vMerge="1">
                  <a:txBody>
                    <a:bodyPr/>
                    <a:lstStyle/>
                    <a:p>
                      <a:endParaRPr lang="en-ZA"/>
                    </a:p>
                  </a:txBody>
                  <a:tcPr/>
                </a:tc>
                <a:tc hMerge="1" vMerge="1">
                  <a:txBody>
                    <a:bodyPr/>
                    <a:lstStyle/>
                    <a:p>
                      <a:endParaRPr lang="en-ZA"/>
                    </a:p>
                  </a:txBody>
                  <a:tcPr/>
                </a:tc>
                <a:tc>
                  <a:txBody>
                    <a:bodyPr/>
                    <a:lstStyle/>
                    <a:p>
                      <a:pPr algn="ctr">
                        <a:spcAft>
                          <a:spcPts val="0"/>
                        </a:spcAft>
                      </a:pPr>
                      <a:r>
                        <a:rPr lang="en-US" sz="2400" b="0" dirty="0">
                          <a:solidFill>
                            <a:schemeClr val="tx1"/>
                          </a:solidFill>
                          <a:effectLst/>
                        </a:rPr>
                        <a:t>Strongly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Weakly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Non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r>
              <a:tr h="1258329">
                <a:tc rowSpan="3">
                  <a:txBody>
                    <a:bodyPr/>
                    <a:lstStyle/>
                    <a:p>
                      <a:pPr marL="71755" marR="71755" algn="ctr">
                        <a:spcAft>
                          <a:spcPts val="0"/>
                        </a:spcAft>
                      </a:pPr>
                      <a:r>
                        <a:rPr lang="en-US" sz="2400" dirty="0" smtClean="0">
                          <a:solidFill>
                            <a:schemeClr val="tx1"/>
                          </a:solidFill>
                          <a:effectLst/>
                        </a:rPr>
                        <a:t>Practice based</a:t>
                      </a:r>
                      <a:r>
                        <a:rPr lang="en-US" sz="2400" baseline="0" dirty="0" smtClean="0">
                          <a:solidFill>
                            <a:schemeClr val="tx1"/>
                          </a:solidFill>
                          <a:effectLst/>
                        </a:rPr>
                        <a:t> context</a:t>
                      </a:r>
                      <a:endParaRPr lang="en-ZA" sz="2400" dirty="0">
                        <a:solidFill>
                          <a:schemeClr val="tx1"/>
                        </a:solidFill>
                        <a:effectLst/>
                        <a:latin typeface="Calibri"/>
                        <a:ea typeface="Times New Roman"/>
                        <a:cs typeface="Times New Roman"/>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US" sz="2400" dirty="0">
                          <a:solidFill>
                            <a:schemeClr val="tx1"/>
                          </a:solidFill>
                          <a:effectLst/>
                        </a:rPr>
                        <a:t>Strongly demarcated </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 </a:t>
                      </a:r>
                      <a:r>
                        <a:rPr lang="en-GB" sz="2000" dirty="0" smtClean="0">
                          <a:latin typeface="Arial" pitchFamily="34" charset="0"/>
                          <a:ea typeface="Times New Roman"/>
                          <a:cs typeface="Arial"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D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G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Weakly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B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E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a:t>
                      </a:r>
                      <a:r>
                        <a:rPr lang="en-GB" sz="2000" dirty="0" smtClean="0">
                          <a:latin typeface="Arial" pitchFamily="34" charset="0"/>
                          <a:ea typeface="Times New Roman"/>
                          <a:cs typeface="Arial"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Non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C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F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I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ChangeArrowheads="1"/>
          </p:cNvSpPr>
          <p:nvPr>
            <p:ph type="title"/>
          </p:nvPr>
        </p:nvSpPr>
        <p:spPr bwMode="auto">
          <a:xfrm>
            <a:off x="457200" y="274638"/>
            <a:ext cx="7499350" cy="15621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Category E: </a:t>
            </a:r>
            <a:r>
              <a:rPr lang="en-US" altLang="en-US" sz="3200" smtClean="0">
                <a:solidFill>
                  <a:schemeClr val="tx1"/>
                </a:solidFill>
              </a:rPr>
              <a:t>Weakly demarcated concept linked to weakly demarcated practice-based context</a:t>
            </a:r>
            <a:r>
              <a:rPr lang="en-ZA" altLang="en-US" sz="3200" smtClean="0">
                <a:solidFill>
                  <a:schemeClr val="tx1"/>
                </a:solidFill>
              </a:rPr>
              <a:t/>
            </a:r>
            <a:br>
              <a:rPr lang="en-ZA" altLang="en-US" sz="3200" smtClean="0">
                <a:solidFill>
                  <a:schemeClr val="tx1"/>
                </a:solidFill>
              </a:rPr>
            </a:br>
            <a:endParaRPr lang="en-ZA" altLang="en-US" sz="3200" smtClean="0">
              <a:latin typeface="Arial Black" pitchFamily="34" charset="0"/>
            </a:endParaRPr>
          </a:p>
        </p:txBody>
      </p:sp>
      <p:sp>
        <p:nvSpPr>
          <p:cNvPr id="25603" name="Line 4"/>
          <p:cNvSpPr>
            <a:spLocks noChangeShapeType="1"/>
          </p:cNvSpPr>
          <p:nvPr/>
        </p:nvSpPr>
        <p:spPr bwMode="auto">
          <a:xfrm>
            <a:off x="441325" y="1812925"/>
            <a:ext cx="8207375" cy="0"/>
          </a:xfrm>
          <a:prstGeom prst="line">
            <a:avLst/>
          </a:prstGeom>
          <a:noFill/>
          <a:ln w="28575">
            <a:solidFill>
              <a:srgbClr val="0000FF"/>
            </a:solidFill>
            <a:round/>
            <a:headEnd/>
            <a:tailEnd/>
          </a:ln>
        </p:spPr>
        <p:txBody>
          <a:bodyPr/>
          <a:lstStyle/>
          <a:p>
            <a:endParaRPr lang="en-US"/>
          </a:p>
        </p:txBody>
      </p:sp>
      <p:sp>
        <p:nvSpPr>
          <p:cNvPr id="25604" name="TextBox 6"/>
          <p:cNvSpPr txBox="1">
            <a:spLocks noChangeArrowheads="1"/>
          </p:cNvSpPr>
          <p:nvPr/>
        </p:nvSpPr>
        <p:spPr bwMode="auto">
          <a:xfrm>
            <a:off x="409575" y="5157788"/>
            <a:ext cx="8469313" cy="830262"/>
          </a:xfrm>
          <a:prstGeom prst="rect">
            <a:avLst/>
          </a:prstGeom>
          <a:noFill/>
          <a:ln w="9525">
            <a:noFill/>
            <a:miter lim="800000"/>
            <a:headEnd/>
            <a:tailEnd/>
          </a:ln>
        </p:spPr>
        <p:txBody>
          <a:bodyPr>
            <a:spAutoFit/>
          </a:bodyPr>
          <a:lstStyle/>
          <a:p>
            <a:pPr marL="285750" indent="-285750" eaLnBrk="1" hangingPunct="1">
              <a:buFont typeface="Arial" charset="0"/>
              <a:buChar char="•"/>
            </a:pPr>
            <a:r>
              <a:rPr lang="en-US" altLang="en-US" sz="2400"/>
              <a:t>Theory is a tool that enables practitioners to do something within practice-based contexts </a:t>
            </a:r>
            <a:endParaRPr lang="en-ZA" altLang="en-US" sz="2400"/>
          </a:p>
        </p:txBody>
      </p:sp>
      <p:sp>
        <p:nvSpPr>
          <p:cNvPr id="25605" name="Rectangle 8"/>
          <p:cNvSpPr>
            <a:spLocks noChangeArrowheads="1"/>
          </p:cNvSpPr>
          <p:nvPr/>
        </p:nvSpPr>
        <p:spPr bwMode="auto">
          <a:xfrm>
            <a:off x="560388" y="1905000"/>
            <a:ext cx="5011737" cy="2678113"/>
          </a:xfrm>
          <a:prstGeom prst="rect">
            <a:avLst/>
          </a:prstGeom>
          <a:noFill/>
          <a:ln w="9525">
            <a:noFill/>
            <a:miter lim="800000"/>
            <a:headEnd/>
            <a:tailEnd/>
          </a:ln>
        </p:spPr>
        <p:txBody>
          <a:bodyPr>
            <a:spAutoFit/>
          </a:bodyPr>
          <a:lstStyle/>
          <a:p>
            <a:pPr eaLnBrk="1" hangingPunct="1"/>
            <a:r>
              <a:rPr lang="en-US" altLang="en-US" sz="2400" i="1"/>
              <a:t>How can teachers provide ‘scaffolds’ to support  learning? </a:t>
            </a:r>
          </a:p>
          <a:p>
            <a:pPr eaLnBrk="1" hangingPunct="1"/>
            <a:endParaRPr lang="en-US" altLang="en-US" sz="2400" i="1"/>
          </a:p>
          <a:p>
            <a:pPr eaLnBrk="1" hangingPunct="1"/>
            <a:r>
              <a:rPr lang="en-US" altLang="en-US" sz="2400" i="1"/>
              <a:t>Draw on your experiences / observations during the recent  Teaching Practicum to illustrate your answer.</a:t>
            </a:r>
            <a:endParaRPr lang="en-ZA" altLang="en-US" sz="2400"/>
          </a:p>
        </p:txBody>
      </p:sp>
      <p:sp>
        <p:nvSpPr>
          <p:cNvPr id="11" name="Oval 10"/>
          <p:cNvSpPr/>
          <p:nvPr/>
        </p:nvSpPr>
        <p:spPr>
          <a:xfrm>
            <a:off x="6573152" y="3288523"/>
            <a:ext cx="1673436" cy="1430127"/>
          </a:xfrm>
          <a:prstGeom prst="ellipse">
            <a:avLst/>
          </a:prstGeom>
          <a:solidFill>
            <a:srgbClr val="FF0000">
              <a:alpha val="38824"/>
            </a:srgbClr>
          </a:solidFill>
          <a:ln>
            <a:solidFill>
              <a:srgbClr val="EFFD33">
                <a:alpha val="36078"/>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nvGrpSpPr>
          <p:cNvPr id="2" name="Group 11"/>
          <p:cNvGrpSpPr>
            <a:grpSpLocks/>
          </p:cNvGrpSpPr>
          <p:nvPr/>
        </p:nvGrpSpPr>
        <p:grpSpPr bwMode="auto">
          <a:xfrm>
            <a:off x="5732463" y="3097213"/>
            <a:ext cx="1728787" cy="1655762"/>
            <a:chOff x="812911" y="2415016"/>
            <a:chExt cx="1728192" cy="1656184"/>
          </a:xfrm>
          <a:solidFill>
            <a:srgbClr val="FFFF66">
              <a:alpha val="52941"/>
            </a:srgbClr>
          </a:solidFill>
        </p:grpSpPr>
        <p:sp>
          <p:nvSpPr>
            <p:cNvPr id="12" name="Oval 11"/>
            <p:cNvSpPr/>
            <p:nvPr/>
          </p:nvSpPr>
          <p:spPr>
            <a:xfrm>
              <a:off x="812911" y="2415016"/>
              <a:ext cx="1728192" cy="1656184"/>
            </a:xfrm>
            <a:prstGeom prst="ellipse">
              <a:avLst/>
            </a:prstGeom>
            <a:grpFill/>
            <a:ln>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3" name="Oval 12"/>
            <p:cNvSpPr/>
            <p:nvPr/>
          </p:nvSpPr>
          <p:spPr bwMode="auto">
            <a:xfrm>
              <a:off x="1892037" y="2985073"/>
              <a:ext cx="491956" cy="508129"/>
            </a:xfrm>
            <a:prstGeom prst="ellipse">
              <a:avLst/>
            </a:prstGeom>
            <a:solidFill>
              <a:srgbClr val="FFFF66">
                <a:alpha val="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grpSp>
      <p:sp>
        <p:nvSpPr>
          <p:cNvPr id="14" name="Oval 13"/>
          <p:cNvSpPr/>
          <p:nvPr/>
        </p:nvSpPr>
        <p:spPr bwMode="auto">
          <a:xfrm>
            <a:off x="5806926" y="1742686"/>
            <a:ext cx="1728787" cy="1655762"/>
          </a:xfrm>
          <a:prstGeom prst="ellipse">
            <a:avLst/>
          </a:prstGeom>
          <a:solidFill>
            <a:srgbClr val="FFFF00">
              <a:alpha val="38824"/>
            </a:srgbClr>
          </a:solidFill>
          <a:ln>
            <a:solidFill>
              <a:schemeClr val="tx1"/>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15" name="Oval 14"/>
          <p:cNvSpPr/>
          <p:nvPr/>
        </p:nvSpPr>
        <p:spPr bwMode="auto">
          <a:xfrm>
            <a:off x="6591300" y="2408238"/>
            <a:ext cx="492125" cy="50800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2000"/>
                                        <p:tgtEl>
                                          <p:spTgt spid="1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0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434"/>
                                        </p:tgtEl>
                                        <p:attrNameLst>
                                          <p:attrName>style.visibility</p:attrName>
                                        </p:attrNameLst>
                                      </p:cBhvr>
                                      <p:to>
                                        <p:strVal val="visible"/>
                                      </p:to>
                                    </p:set>
                                    <p:animEffect transition="in" filter="fade">
                                      <p:cBhvr>
                                        <p:cTn id="24"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026"/>
          <p:cNvSpPr>
            <a:spLocks noChangeArrowheads="1"/>
          </p:cNvSpPr>
          <p:nvPr>
            <p:ph type="title"/>
          </p:nvPr>
        </p:nvSpPr>
        <p:spPr bwMode="auto">
          <a:xfrm>
            <a:off x="457200" y="274638"/>
            <a:ext cx="7332663" cy="706437"/>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Typology of </a:t>
            </a:r>
            <a:r>
              <a:rPr lang="en-ZA" altLang="en-US" sz="3200" smtClean="0">
                <a:solidFill>
                  <a:schemeClr val="tx1"/>
                </a:solidFill>
                <a:latin typeface="Arial Black" pitchFamily="34" charset="0"/>
              </a:rPr>
              <a:t>Application tasks</a:t>
            </a:r>
            <a:endParaRPr lang="en-ZA" altLang="en-US" sz="2000" smtClean="0">
              <a:solidFill>
                <a:schemeClr val="tx1"/>
              </a:solidFill>
            </a:endParaRPr>
          </a:p>
        </p:txBody>
      </p:sp>
      <p:sp>
        <p:nvSpPr>
          <p:cNvPr id="26627" name="Line 1028"/>
          <p:cNvSpPr>
            <a:spLocks noChangeShapeType="1"/>
          </p:cNvSpPr>
          <p:nvPr/>
        </p:nvSpPr>
        <p:spPr bwMode="auto">
          <a:xfrm>
            <a:off x="468313" y="915988"/>
            <a:ext cx="8207375" cy="0"/>
          </a:xfrm>
          <a:prstGeom prst="line">
            <a:avLst/>
          </a:prstGeom>
          <a:noFill/>
          <a:ln w="28575">
            <a:solidFill>
              <a:srgbClr val="0000FF"/>
            </a:solidFill>
            <a:round/>
            <a:headEnd/>
            <a:tailEnd/>
          </a:ln>
        </p:spPr>
        <p:txBody>
          <a:bodyPr/>
          <a:lstStyle/>
          <a:p>
            <a:endParaRPr lang="en-US"/>
          </a:p>
        </p:txBody>
      </p:sp>
      <p:graphicFrame>
        <p:nvGraphicFramePr>
          <p:cNvPr id="4" name="Table 3"/>
          <p:cNvGraphicFramePr>
            <a:graphicFrameLocks noGrp="1"/>
          </p:cNvGraphicFramePr>
          <p:nvPr/>
        </p:nvGraphicFramePr>
        <p:xfrm>
          <a:off x="681488" y="1104182"/>
          <a:ext cx="8134709" cy="5032631"/>
        </p:xfrm>
        <a:graphic>
          <a:graphicData uri="http://schemas.openxmlformats.org/drawingml/2006/table">
            <a:tbl>
              <a:tblPr firstRow="1" firstCol="1" bandRow="1">
                <a:tableStyleId>{5C22544A-7EE6-4342-B048-85BDC9FD1C3A}</a:tableStyleId>
              </a:tblPr>
              <a:tblGrid>
                <a:gridCol w="552089"/>
                <a:gridCol w="1751163"/>
                <a:gridCol w="1940943"/>
                <a:gridCol w="2018582"/>
                <a:gridCol w="1871932"/>
              </a:tblGrid>
              <a:tr h="526124">
                <a:tc rowSpan="2" gridSpan="2">
                  <a:txBody>
                    <a:bodyPr/>
                    <a:lstStyle/>
                    <a:p>
                      <a:pPr algn="l">
                        <a:spcAft>
                          <a:spcPts val="0"/>
                        </a:spcAft>
                      </a:pPr>
                      <a:r>
                        <a:rPr lang="en-US" sz="1200" dirty="0">
                          <a:solidFill>
                            <a:schemeClr val="tx1"/>
                          </a:solidFill>
                          <a:effectLst/>
                        </a:rPr>
                        <a:t> </a:t>
                      </a:r>
                      <a:endParaRPr lang="en-ZA" sz="11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en-ZA"/>
                    </a:p>
                  </a:txBody>
                  <a:tcPr/>
                </a:tc>
                <a:tc gridSpan="3">
                  <a:txBody>
                    <a:bodyPr/>
                    <a:lstStyle/>
                    <a:p>
                      <a:pPr marL="71755" marR="71755" algn="l">
                        <a:spcAft>
                          <a:spcPts val="0"/>
                        </a:spcAft>
                      </a:pPr>
                      <a:r>
                        <a:rPr lang="en-US" sz="2400" dirty="0">
                          <a:solidFill>
                            <a:schemeClr val="tx1"/>
                          </a:solidFill>
                          <a:effectLst/>
                        </a:rPr>
                        <a:t>CONCEPTUAL OBJECT OF STUDY</a:t>
                      </a:r>
                      <a:endParaRPr lang="en-ZA" sz="2400" dirty="0">
                        <a:solidFill>
                          <a:schemeClr val="tx1"/>
                        </a:solidFill>
                        <a:effectLst/>
                        <a:latin typeface="Calibri"/>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hMerge="1">
                  <a:txBody>
                    <a:bodyPr/>
                    <a:lstStyle/>
                    <a:p>
                      <a:endParaRPr lang="en-ZA"/>
                    </a:p>
                  </a:txBody>
                  <a:tcPr/>
                </a:tc>
                <a:tc hMerge="1">
                  <a:txBody>
                    <a:bodyPr/>
                    <a:lstStyle/>
                    <a:p>
                      <a:endParaRPr lang="en-ZA"/>
                    </a:p>
                  </a:txBody>
                  <a:tcPr/>
                </a:tc>
              </a:tr>
              <a:tr h="684955">
                <a:tc gridSpan="2" vMerge="1">
                  <a:txBody>
                    <a:bodyPr/>
                    <a:lstStyle/>
                    <a:p>
                      <a:endParaRPr lang="en-ZA"/>
                    </a:p>
                  </a:txBody>
                  <a:tcPr/>
                </a:tc>
                <a:tc hMerge="1" vMerge="1">
                  <a:txBody>
                    <a:bodyPr/>
                    <a:lstStyle/>
                    <a:p>
                      <a:endParaRPr lang="en-ZA"/>
                    </a:p>
                  </a:txBody>
                  <a:tcPr/>
                </a:tc>
                <a:tc>
                  <a:txBody>
                    <a:bodyPr/>
                    <a:lstStyle/>
                    <a:p>
                      <a:pPr algn="ctr">
                        <a:spcAft>
                          <a:spcPts val="0"/>
                        </a:spcAft>
                      </a:pPr>
                      <a:r>
                        <a:rPr lang="en-US" sz="2400" b="0" dirty="0">
                          <a:solidFill>
                            <a:schemeClr val="tx1"/>
                          </a:solidFill>
                          <a:effectLst/>
                        </a:rPr>
                        <a:t>Strongly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Weakly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c>
                  <a:txBody>
                    <a:bodyPr/>
                    <a:lstStyle/>
                    <a:p>
                      <a:pPr algn="ctr">
                        <a:spcAft>
                          <a:spcPts val="0"/>
                        </a:spcAft>
                      </a:pPr>
                      <a:r>
                        <a:rPr lang="en-US" sz="2400" b="0" dirty="0">
                          <a:solidFill>
                            <a:schemeClr val="tx1"/>
                          </a:solidFill>
                          <a:effectLst/>
                        </a:rPr>
                        <a:t>Non </a:t>
                      </a:r>
                      <a:r>
                        <a:rPr lang="en-US" sz="2400" b="0" dirty="0" smtClean="0">
                          <a:solidFill>
                            <a:schemeClr val="tx1"/>
                          </a:solidFill>
                          <a:effectLst/>
                        </a:rPr>
                        <a:t>demarcated</a:t>
                      </a:r>
                      <a:endParaRPr lang="en-ZA" sz="2400" b="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FDA1"/>
                    </a:solidFill>
                  </a:tcPr>
                </a:tc>
              </a:tr>
              <a:tr h="1258329">
                <a:tc rowSpan="3">
                  <a:txBody>
                    <a:bodyPr/>
                    <a:lstStyle/>
                    <a:p>
                      <a:pPr marL="71755" marR="71755" algn="ctr">
                        <a:spcAft>
                          <a:spcPts val="0"/>
                        </a:spcAft>
                      </a:pPr>
                      <a:r>
                        <a:rPr lang="en-US" sz="2400" dirty="0" smtClean="0">
                          <a:solidFill>
                            <a:schemeClr val="tx1"/>
                          </a:solidFill>
                          <a:effectLst/>
                        </a:rPr>
                        <a:t>Practice based</a:t>
                      </a:r>
                      <a:r>
                        <a:rPr lang="en-US" sz="2400" baseline="0" dirty="0" smtClean="0">
                          <a:solidFill>
                            <a:schemeClr val="tx1"/>
                          </a:solidFill>
                          <a:effectLst/>
                        </a:rPr>
                        <a:t> context</a:t>
                      </a:r>
                      <a:endParaRPr lang="en-ZA" sz="2400" dirty="0">
                        <a:solidFill>
                          <a:schemeClr val="tx1"/>
                        </a:solidFill>
                        <a:effectLst/>
                        <a:latin typeface="Calibri"/>
                        <a:ea typeface="Times New Roman"/>
                        <a:cs typeface="Times New Roman"/>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US" sz="2400" dirty="0">
                          <a:solidFill>
                            <a:schemeClr val="tx1"/>
                          </a:solidFill>
                          <a:effectLst/>
                        </a:rPr>
                        <a:t>Strongly demarcated </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 </a:t>
                      </a:r>
                      <a:r>
                        <a:rPr lang="en-GB" sz="2000" dirty="0" smtClean="0">
                          <a:latin typeface="Arial" pitchFamily="34" charset="0"/>
                          <a:ea typeface="Times New Roman"/>
                          <a:cs typeface="Arial" pitchFamily="34" charset="0"/>
                        </a:rPr>
                        <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D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G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Weakly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B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E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a:t>
                      </a:r>
                      <a:r>
                        <a:rPr lang="en-GB" sz="2000" dirty="0" smtClean="0">
                          <a:latin typeface="Arial" pitchFamily="34" charset="0"/>
                          <a:ea typeface="Times New Roman"/>
                          <a:cs typeface="Arial" pitchFamily="34" charset="0"/>
                        </a:rPr>
                        <a:t>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58329">
                <a:tc vMerge="1">
                  <a:txBody>
                    <a:bodyPr/>
                    <a:lstStyle/>
                    <a:p>
                      <a:endParaRPr lang="en-ZA"/>
                    </a:p>
                  </a:txBody>
                  <a:tcPr/>
                </a:tc>
                <a:tc>
                  <a:txBody>
                    <a:bodyPr/>
                    <a:lstStyle/>
                    <a:p>
                      <a:pPr algn="ctr">
                        <a:spcAft>
                          <a:spcPts val="0"/>
                        </a:spcAft>
                      </a:pPr>
                      <a:r>
                        <a:rPr lang="en-US" sz="2400" dirty="0">
                          <a:solidFill>
                            <a:schemeClr val="tx1"/>
                          </a:solidFill>
                          <a:effectLst/>
                        </a:rPr>
                        <a:t>Non </a:t>
                      </a:r>
                      <a:r>
                        <a:rPr lang="en-US" sz="2400" dirty="0" smtClean="0">
                          <a:solidFill>
                            <a:schemeClr val="tx1"/>
                          </a:solidFill>
                          <a:effectLst/>
                        </a:rPr>
                        <a:t>demarcated</a:t>
                      </a:r>
                      <a:endParaRPr lang="en-ZA" sz="2400" dirty="0">
                        <a:solidFill>
                          <a:schemeClr val="tx1"/>
                        </a:solidFill>
                        <a:effectLs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DB7A1"/>
                    </a:solid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C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F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2000" b="1" dirty="0">
                          <a:latin typeface="Arial" pitchFamily="34" charset="0"/>
                          <a:ea typeface="Times New Roman"/>
                          <a:cs typeface="Arial" pitchFamily="34" charset="0"/>
                        </a:rPr>
                        <a:t>Category</a:t>
                      </a:r>
                      <a:r>
                        <a:rPr lang="en-GB" sz="2000" dirty="0">
                          <a:latin typeface="Arial" pitchFamily="34" charset="0"/>
                          <a:ea typeface="Times New Roman"/>
                          <a:cs typeface="Arial" pitchFamily="34" charset="0"/>
                        </a:rPr>
                        <a:t> I </a:t>
                      </a:r>
                      <a:endParaRPr lang="en-GB" sz="2000" dirty="0" smtClean="0">
                        <a:latin typeface="Arial" pitchFamily="34" charset="0"/>
                        <a:ea typeface="Times New Roman"/>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ChangeArrowheads="1"/>
          </p:cNvSpPr>
          <p:nvPr>
            <p:ph type="title"/>
          </p:nvPr>
        </p:nvSpPr>
        <p:spPr bwMode="auto">
          <a:xfrm>
            <a:off x="300038" y="274638"/>
            <a:ext cx="7837487" cy="15621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Category I: </a:t>
            </a:r>
            <a:r>
              <a:rPr lang="en-US" altLang="en-US" sz="2800" smtClean="0">
                <a:solidFill>
                  <a:schemeClr val="tx1"/>
                </a:solidFill>
              </a:rPr>
              <a:t>Non-demarcated concept linked to non-demarcated practice-based context </a:t>
            </a:r>
            <a:r>
              <a:rPr lang="en-ZA" altLang="en-US" sz="2800" smtClean="0">
                <a:solidFill>
                  <a:schemeClr val="tx1"/>
                </a:solidFill>
              </a:rPr>
              <a:t/>
            </a:r>
            <a:br>
              <a:rPr lang="en-ZA" altLang="en-US" sz="2800" smtClean="0">
                <a:solidFill>
                  <a:schemeClr val="tx1"/>
                </a:solidFill>
              </a:rPr>
            </a:br>
            <a:endParaRPr lang="en-ZA" altLang="en-US" sz="2800" smtClean="0">
              <a:latin typeface="Arial Black" pitchFamily="34" charset="0"/>
            </a:endParaRPr>
          </a:p>
        </p:txBody>
      </p:sp>
      <p:sp>
        <p:nvSpPr>
          <p:cNvPr id="27651" name="Line 4"/>
          <p:cNvSpPr>
            <a:spLocks noChangeShapeType="1"/>
          </p:cNvSpPr>
          <p:nvPr/>
        </p:nvSpPr>
        <p:spPr bwMode="auto">
          <a:xfrm>
            <a:off x="381000" y="1468438"/>
            <a:ext cx="8207375" cy="0"/>
          </a:xfrm>
          <a:prstGeom prst="line">
            <a:avLst/>
          </a:prstGeom>
          <a:noFill/>
          <a:ln w="28575">
            <a:solidFill>
              <a:srgbClr val="0000FF"/>
            </a:solidFill>
            <a:round/>
            <a:headEnd/>
            <a:tailEnd/>
          </a:ln>
        </p:spPr>
        <p:txBody>
          <a:bodyPr/>
          <a:lstStyle/>
          <a:p>
            <a:endParaRPr lang="en-US"/>
          </a:p>
        </p:txBody>
      </p:sp>
      <p:sp>
        <p:nvSpPr>
          <p:cNvPr id="27652" name="TextBox 10"/>
          <p:cNvSpPr txBox="1">
            <a:spLocks noChangeArrowheads="1"/>
          </p:cNvSpPr>
          <p:nvPr/>
        </p:nvSpPr>
        <p:spPr bwMode="auto">
          <a:xfrm>
            <a:off x="300038" y="1673225"/>
            <a:ext cx="5835650" cy="2308225"/>
          </a:xfrm>
          <a:prstGeom prst="rect">
            <a:avLst/>
          </a:prstGeom>
          <a:noFill/>
          <a:ln w="9525">
            <a:noFill/>
            <a:miter lim="800000"/>
            <a:headEnd/>
            <a:tailEnd/>
          </a:ln>
        </p:spPr>
        <p:txBody>
          <a:bodyPr>
            <a:spAutoFit/>
          </a:bodyPr>
          <a:lstStyle/>
          <a:p>
            <a:r>
              <a:rPr lang="en-US" altLang="en-US" sz="2400" i="1"/>
              <a:t>You have recently spent a week observing teachers in schools. Based on your readings and observations describe what comprises high quality practice that will enable the teacher to meet the aims of  elementary school teaching.</a:t>
            </a:r>
            <a:endParaRPr lang="en-ZA" altLang="en-US" sz="2400"/>
          </a:p>
        </p:txBody>
      </p:sp>
      <p:sp>
        <p:nvSpPr>
          <p:cNvPr id="27653" name="TextBox 6"/>
          <p:cNvSpPr txBox="1">
            <a:spLocks noChangeArrowheads="1"/>
          </p:cNvSpPr>
          <p:nvPr/>
        </p:nvSpPr>
        <p:spPr bwMode="auto">
          <a:xfrm>
            <a:off x="300038" y="4802188"/>
            <a:ext cx="8469312" cy="1570037"/>
          </a:xfrm>
          <a:prstGeom prst="rect">
            <a:avLst/>
          </a:prstGeom>
          <a:noFill/>
          <a:ln w="9525">
            <a:noFill/>
            <a:miter lim="800000"/>
            <a:headEnd/>
            <a:tailEnd/>
          </a:ln>
        </p:spPr>
        <p:txBody>
          <a:bodyPr>
            <a:spAutoFit/>
          </a:bodyPr>
          <a:lstStyle/>
          <a:p>
            <a:pPr marL="285750" indent="-285750" eaLnBrk="1" hangingPunct="1">
              <a:buFont typeface="Arial" charset="0"/>
              <a:buChar char="•"/>
            </a:pPr>
            <a:r>
              <a:rPr lang="en-US" altLang="en-US" sz="2400"/>
              <a:t>What criteria should be used to judge the quality of teaching?</a:t>
            </a:r>
          </a:p>
          <a:p>
            <a:pPr marL="285750" indent="-285750" eaLnBrk="1" hangingPunct="1">
              <a:buFont typeface="Arial" charset="0"/>
              <a:buChar char="•"/>
            </a:pPr>
            <a:r>
              <a:rPr lang="en-US" altLang="en-US" sz="2400"/>
              <a:t>What examples from observations might be relevant?</a:t>
            </a:r>
          </a:p>
          <a:p>
            <a:pPr marL="285750" indent="-285750" eaLnBrk="1" hangingPunct="1">
              <a:buFont typeface="Arial" charset="0"/>
              <a:buChar char="•"/>
            </a:pPr>
            <a:r>
              <a:rPr lang="en-ZA" altLang="en-US" sz="2400"/>
              <a:t>Commonsense type of response encouraged </a:t>
            </a:r>
          </a:p>
        </p:txBody>
      </p:sp>
      <p:sp>
        <p:nvSpPr>
          <p:cNvPr id="7" name="Oval 6"/>
          <p:cNvSpPr/>
          <p:nvPr/>
        </p:nvSpPr>
        <p:spPr>
          <a:xfrm>
            <a:off x="7174034" y="1810534"/>
            <a:ext cx="1699314" cy="1648658"/>
          </a:xfrm>
          <a:prstGeom prst="ellipse">
            <a:avLst/>
          </a:prstGeom>
          <a:solidFill>
            <a:srgbClr val="FF0000">
              <a:alpha val="52157"/>
            </a:srgbClr>
          </a:solidFill>
          <a:ln>
            <a:solidFill>
              <a:srgbClr val="EFFD33">
                <a:alpha val="36078"/>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
        <p:nvSpPr>
          <p:cNvPr id="8" name="Oval 7"/>
          <p:cNvSpPr/>
          <p:nvPr/>
        </p:nvSpPr>
        <p:spPr>
          <a:xfrm>
            <a:off x="6486217" y="1825545"/>
            <a:ext cx="1728192" cy="1656184"/>
          </a:xfrm>
          <a:prstGeom prst="ellipse">
            <a:avLst/>
          </a:prstGeom>
          <a:solidFill>
            <a:srgbClr val="FFFF00">
              <a:alpha val="58824"/>
            </a:srgbClr>
          </a:solidFill>
          <a:ln>
            <a:solidFill>
              <a:srgbClr val="EFFD33">
                <a:alpha val="36078"/>
              </a:srgbClr>
            </a:solid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Z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482"/>
                                        </p:tgtEl>
                                        <p:attrNameLst>
                                          <p:attrName>style.visibility</p:attrName>
                                        </p:attrNameLst>
                                      </p:cBhvr>
                                      <p:to>
                                        <p:strVal val="visible"/>
                                      </p:to>
                                    </p:set>
                                    <p:animEffect transition="in" filter="fade">
                                      <p:cBhvr>
                                        <p:cTn id="13"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ChangeArrowheads="1"/>
          </p:cNvSpPr>
          <p:nvPr>
            <p:ph type="title"/>
          </p:nvPr>
        </p:nvSpPr>
        <p:spPr bwMode="auto">
          <a:xfrm>
            <a:off x="101600" y="300038"/>
            <a:ext cx="8539163" cy="633412"/>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Implications for teaching &amp; learning</a:t>
            </a:r>
          </a:p>
        </p:txBody>
      </p:sp>
      <p:sp>
        <p:nvSpPr>
          <p:cNvPr id="10243" name="Rectangle 3"/>
          <p:cNvSpPr>
            <a:spLocks noGrp="1" noChangeArrowheads="1"/>
          </p:cNvSpPr>
          <p:nvPr>
            <p:ph type="body" idx="1"/>
          </p:nvPr>
        </p:nvSpPr>
        <p:spPr bwMode="auto">
          <a:xfrm>
            <a:off x="185738" y="1046163"/>
            <a:ext cx="8658225" cy="5246687"/>
          </a:xfrm>
          <a:solidFill>
            <a:srgbClr val="FFFFFF"/>
          </a:solidFill>
          <a:extLst/>
        </p:spPr>
        <p:txBody>
          <a:bodyPr vert="horz" wrap="square" lIns="91440" tIns="45720" rIns="91440" bIns="45720" numCol="1" anchor="t" anchorCtr="0" compatLnSpc="1">
            <a:prstTxWarp prst="textNoShape">
              <a:avLst/>
            </a:prstTxWarp>
          </a:bodyPr>
          <a:lstStyle/>
          <a:p>
            <a:pPr eaLnBrk="1" hangingPunct="1">
              <a:tabLst>
                <a:tab pos="354013" algn="l"/>
              </a:tabLst>
              <a:defRPr/>
            </a:pPr>
            <a:r>
              <a:rPr lang="en-ZA" sz="2300" dirty="0" smtClean="0"/>
              <a:t>Clearly demarcated </a:t>
            </a:r>
            <a:r>
              <a:rPr lang="en-ZA" sz="2300" i="1" dirty="0" smtClean="0"/>
              <a:t>conceptual objects provide conditions of possibility for</a:t>
            </a:r>
            <a:r>
              <a:rPr lang="en-ZA" sz="2300" dirty="0" smtClean="0"/>
              <a:t> students to develop systematised knowledge.</a:t>
            </a:r>
          </a:p>
          <a:p>
            <a:pPr eaLnBrk="1" hangingPunct="1">
              <a:buFontTx/>
              <a:buNone/>
              <a:tabLst>
                <a:tab pos="354013" algn="l"/>
              </a:tabLst>
              <a:defRPr/>
            </a:pPr>
            <a:endParaRPr lang="en-US" sz="1000" dirty="0" smtClean="0"/>
          </a:p>
          <a:p>
            <a:pPr>
              <a:defRPr/>
            </a:pPr>
            <a:r>
              <a:rPr lang="en-US" sz="2300" dirty="0" smtClean="0"/>
              <a:t>In order to enhance students’ understanding of what an application task requires them to do, the concept that students are required to engage with needs to be </a:t>
            </a:r>
            <a:r>
              <a:rPr lang="en-ZA" sz="2300" dirty="0" smtClean="0"/>
              <a:t>positioned in relation to a </a:t>
            </a:r>
            <a:r>
              <a:rPr lang="en-ZA" sz="2300" i="1" dirty="0" smtClean="0"/>
              <a:t>body </a:t>
            </a:r>
            <a:r>
              <a:rPr lang="en-ZA" sz="2300" i="1" dirty="0"/>
              <a:t>of </a:t>
            </a:r>
            <a:r>
              <a:rPr lang="en-ZA" sz="2300" i="1" dirty="0" smtClean="0"/>
              <a:t>knowledge </a:t>
            </a:r>
            <a:r>
              <a:rPr lang="en-ZA" sz="2300" u="sng" dirty="0" smtClean="0"/>
              <a:t>and</a:t>
            </a:r>
            <a:r>
              <a:rPr lang="en-ZA" sz="2300" dirty="0" smtClean="0"/>
              <a:t> the </a:t>
            </a:r>
            <a:r>
              <a:rPr lang="en-US" sz="2300" i="1" dirty="0" smtClean="0"/>
              <a:t>practice-based context </a:t>
            </a:r>
            <a:r>
              <a:rPr lang="en-US" sz="2300" dirty="0" smtClean="0"/>
              <a:t>they are expected to reflect on (or apply their knowledge to). </a:t>
            </a:r>
          </a:p>
          <a:p>
            <a:pPr eaLnBrk="1" hangingPunct="1">
              <a:buFontTx/>
              <a:buNone/>
              <a:tabLst>
                <a:tab pos="354013" algn="l"/>
              </a:tabLst>
              <a:defRPr/>
            </a:pPr>
            <a:endParaRPr lang="en-US" sz="1000" dirty="0" smtClean="0"/>
          </a:p>
          <a:p>
            <a:pPr>
              <a:defRPr/>
            </a:pPr>
            <a:r>
              <a:rPr lang="en-US" sz="2300" dirty="0" smtClean="0"/>
              <a:t>Tasks </a:t>
            </a:r>
            <a:r>
              <a:rPr lang="en-US" sz="2300" dirty="0"/>
              <a:t>with a </a:t>
            </a:r>
            <a:r>
              <a:rPr lang="en-US" sz="2300" i="1" dirty="0"/>
              <a:t>less visible conceptual object </a:t>
            </a:r>
            <a:r>
              <a:rPr lang="en-US" sz="2300" dirty="0" smtClean="0"/>
              <a:t>encourage </a:t>
            </a:r>
            <a:r>
              <a:rPr lang="en-US" sz="2300" dirty="0"/>
              <a:t>weak / beginner students to provide </a:t>
            </a:r>
            <a:r>
              <a:rPr lang="en-US" sz="2300" dirty="0" smtClean="0"/>
              <a:t>common-sense responses. </a:t>
            </a:r>
          </a:p>
          <a:p>
            <a:pPr>
              <a:defRPr/>
            </a:pPr>
            <a:endParaRPr lang="en-US" sz="1000" dirty="0" smtClean="0"/>
          </a:p>
          <a:p>
            <a:pPr>
              <a:defRPr/>
            </a:pPr>
            <a:r>
              <a:rPr lang="en-US" sz="2300" dirty="0" smtClean="0"/>
              <a:t>Consider epistemic implications and pedagogic priorities when setting application tasks: when? Why?</a:t>
            </a:r>
          </a:p>
          <a:p>
            <a:pPr marL="0" indent="0" eaLnBrk="1" hangingPunct="1">
              <a:buFontTx/>
              <a:buNone/>
              <a:tabLst>
                <a:tab pos="354013" algn="l"/>
              </a:tabLst>
              <a:defRPr/>
            </a:pPr>
            <a:endParaRPr lang="en-ZA" sz="2400" dirty="0" smtClean="0"/>
          </a:p>
          <a:p>
            <a:pPr marL="0" indent="0" eaLnBrk="1" hangingPunct="1">
              <a:buFontTx/>
              <a:buNone/>
              <a:tabLst>
                <a:tab pos="354013" algn="l"/>
              </a:tabLst>
              <a:defRPr/>
            </a:pPr>
            <a:endParaRPr lang="en-ZA" sz="2400" dirty="0" smtClean="0"/>
          </a:p>
          <a:p>
            <a:pPr marL="0" indent="0" eaLnBrk="1" hangingPunct="1">
              <a:buFontTx/>
              <a:buNone/>
              <a:tabLst>
                <a:tab pos="354013" algn="l"/>
              </a:tabLst>
              <a:defRPr/>
            </a:pPr>
            <a:endParaRPr lang="en-ZA" sz="2400" dirty="0" smtClean="0"/>
          </a:p>
          <a:p>
            <a:pPr eaLnBrk="1" hangingPunct="1">
              <a:buFontTx/>
              <a:buNone/>
              <a:tabLst>
                <a:tab pos="354013" algn="l"/>
              </a:tabLst>
              <a:defRPr/>
            </a:pPr>
            <a:endParaRPr lang="en-ZA" sz="2400" dirty="0" smtClean="0"/>
          </a:p>
          <a:p>
            <a:pPr eaLnBrk="1" hangingPunct="1">
              <a:buFontTx/>
              <a:buNone/>
              <a:tabLst>
                <a:tab pos="354013" algn="l"/>
              </a:tabLst>
              <a:defRPr/>
            </a:pPr>
            <a:endParaRPr lang="en-ZA" sz="2400" dirty="0" smtClean="0"/>
          </a:p>
        </p:txBody>
      </p:sp>
      <p:sp>
        <p:nvSpPr>
          <p:cNvPr id="28676" name="Line 4"/>
          <p:cNvSpPr>
            <a:spLocks noChangeShapeType="1"/>
          </p:cNvSpPr>
          <p:nvPr/>
        </p:nvSpPr>
        <p:spPr bwMode="auto">
          <a:xfrm>
            <a:off x="268288" y="915988"/>
            <a:ext cx="8207375" cy="0"/>
          </a:xfrm>
          <a:prstGeom prst="line">
            <a:avLst/>
          </a:prstGeom>
          <a:noFill/>
          <a:ln w="28575">
            <a:solidFill>
              <a:srgbClr val="0000FF"/>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300038" y="403225"/>
            <a:ext cx="8229600" cy="76835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Analysing assessment tasks</a:t>
            </a:r>
            <a:endParaRPr lang="en-GB" altLang="en-US" sz="3200" smtClean="0">
              <a:latin typeface="Arial Black" pitchFamily="34" charset="0"/>
            </a:endParaRPr>
          </a:p>
        </p:txBody>
      </p:sp>
      <p:sp>
        <p:nvSpPr>
          <p:cNvPr id="29699" name="Rectangle 1"/>
          <p:cNvSpPr>
            <a:spLocks noChangeArrowheads="1"/>
          </p:cNvSpPr>
          <p:nvPr/>
        </p:nvSpPr>
        <p:spPr bwMode="auto">
          <a:xfrm>
            <a:off x="768350" y="1211263"/>
            <a:ext cx="7561263" cy="5262562"/>
          </a:xfrm>
          <a:prstGeom prst="rect">
            <a:avLst/>
          </a:prstGeom>
          <a:noFill/>
          <a:ln w="9525">
            <a:noFill/>
            <a:miter lim="800000"/>
            <a:headEnd/>
            <a:tailEnd/>
          </a:ln>
        </p:spPr>
        <p:txBody>
          <a:bodyPr anchor="ctr">
            <a:spAutoFit/>
          </a:bodyPr>
          <a:lstStyle/>
          <a:p>
            <a:pPr>
              <a:tabLst>
                <a:tab pos="457200" algn="l"/>
              </a:tabLst>
            </a:pPr>
            <a:r>
              <a:rPr lang="en-GB" altLang="en-US" sz="2400" b="1">
                <a:latin typeface="Calibri" pitchFamily="34" charset="0"/>
                <a:cs typeface="Times New Roman" pitchFamily="18" charset="0"/>
              </a:rPr>
              <a:t>1. Parts of the question</a:t>
            </a:r>
            <a:endParaRPr lang="en-GB" altLang="en-US" sz="2400"/>
          </a:p>
          <a:p>
            <a:pPr lvl="1">
              <a:tabLst>
                <a:tab pos="457200" algn="l"/>
              </a:tabLst>
            </a:pPr>
            <a:r>
              <a:rPr lang="en-GB" altLang="en-US" sz="2400">
                <a:latin typeface="Calibri" pitchFamily="34" charset="0"/>
                <a:cs typeface="Times New Roman" pitchFamily="18" charset="0"/>
              </a:rPr>
              <a:t>1.1 How many parts of the question?</a:t>
            </a:r>
            <a:endParaRPr lang="en-GB" altLang="en-US" sz="2400"/>
          </a:p>
          <a:p>
            <a:pPr lvl="1">
              <a:buFontTx/>
              <a:buAutoNum type="arabicPeriod"/>
              <a:tabLst>
                <a:tab pos="457200" algn="l"/>
              </a:tabLst>
            </a:pPr>
            <a:r>
              <a:rPr lang="en-GB" altLang="en-US" sz="2400">
                <a:latin typeface="Calibri" pitchFamily="34" charset="0"/>
                <a:cs typeface="Times New Roman" pitchFamily="18" charset="0"/>
              </a:rPr>
              <a:t>2. How clearly are those parts demarcated? </a:t>
            </a:r>
            <a:endParaRPr lang="en-GB" altLang="en-US" sz="2400"/>
          </a:p>
          <a:p>
            <a:pPr>
              <a:buFontTx/>
              <a:buChar char="•"/>
              <a:tabLst>
                <a:tab pos="457200" algn="l"/>
              </a:tabLst>
            </a:pPr>
            <a:endParaRPr lang="en-GB" altLang="en-US" sz="2400" b="1">
              <a:latin typeface="Calibri" pitchFamily="34" charset="0"/>
              <a:cs typeface="Times New Roman" pitchFamily="18" charset="0"/>
            </a:endParaRPr>
          </a:p>
          <a:p>
            <a:pPr>
              <a:tabLst>
                <a:tab pos="457200" algn="l"/>
              </a:tabLst>
            </a:pPr>
            <a:r>
              <a:rPr lang="en-GB" altLang="en-US" sz="2400" b="1">
                <a:latin typeface="Calibri" pitchFamily="34" charset="0"/>
                <a:cs typeface="Times New Roman" pitchFamily="18" charset="0"/>
              </a:rPr>
              <a:t>2. Conceptual Objects of Study</a:t>
            </a:r>
            <a:endParaRPr lang="en-GB" altLang="en-US" sz="2400"/>
          </a:p>
          <a:p>
            <a:pPr lvl="1">
              <a:tabLst>
                <a:tab pos="457200" algn="l"/>
              </a:tabLst>
            </a:pPr>
            <a:r>
              <a:rPr lang="en-GB" altLang="en-US" sz="2400">
                <a:latin typeface="Calibri" pitchFamily="34" charset="0"/>
                <a:cs typeface="Times New Roman" pitchFamily="18" charset="0"/>
              </a:rPr>
              <a:t>2.1. What are the conceptual objects are in the question? </a:t>
            </a:r>
            <a:endParaRPr lang="en-GB" altLang="en-US" sz="2400"/>
          </a:p>
          <a:p>
            <a:pPr lvl="1">
              <a:tabLst>
                <a:tab pos="457200" algn="l"/>
              </a:tabLst>
            </a:pPr>
            <a:r>
              <a:rPr lang="en-GB" altLang="en-US" sz="2400">
                <a:latin typeface="Calibri" pitchFamily="34" charset="0"/>
                <a:cs typeface="Times New Roman" pitchFamily="18" charset="0"/>
              </a:rPr>
              <a:t>2.2. Is the conceptual object located in a broader theory / paradigm?</a:t>
            </a:r>
            <a:endParaRPr lang="en-GB" altLang="en-US" sz="2400"/>
          </a:p>
          <a:p>
            <a:pPr lvl="1">
              <a:tabLst>
                <a:tab pos="457200" algn="l"/>
              </a:tabLst>
            </a:pPr>
            <a:r>
              <a:rPr lang="en-GB" altLang="en-US" sz="2400">
                <a:latin typeface="Calibri" pitchFamily="34" charset="0"/>
                <a:cs typeface="Times New Roman" pitchFamily="18" charset="0"/>
              </a:rPr>
              <a:t>2.3. To what extent does the question reveal its knowledge structure to students?</a:t>
            </a:r>
            <a:endParaRPr lang="en-GB" altLang="en-US" sz="2400"/>
          </a:p>
          <a:p>
            <a:pPr lvl="1">
              <a:tabLst>
                <a:tab pos="457200" algn="l"/>
              </a:tabLst>
            </a:pPr>
            <a:r>
              <a:rPr lang="en-GB" altLang="en-US" sz="2400">
                <a:latin typeface="Calibri" pitchFamily="34" charset="0"/>
                <a:cs typeface="Times New Roman" pitchFamily="18" charset="0"/>
              </a:rPr>
              <a:t>2.4. Does the question ask students to articulate their understanding of the key concept for its own sake?</a:t>
            </a:r>
            <a:endParaRPr lang="en-GB" altLang="en-US" sz="2400"/>
          </a:p>
          <a:p>
            <a:pPr lvl="2">
              <a:buFontTx/>
              <a:buAutoNum type="arabicPeriod"/>
              <a:tabLst>
                <a:tab pos="457200" algn="l"/>
              </a:tabLst>
            </a:pPr>
            <a:endParaRPr lang="en-GB" altLang="en-US" sz="2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a:spLocks noGrp="1"/>
          </p:cNvSpPr>
          <p:nvPr>
            <p:ph idx="1"/>
          </p:nvPr>
        </p:nvSpPr>
        <p:spPr bwMode="auto">
          <a:xfrm>
            <a:off x="414338" y="1100138"/>
            <a:ext cx="8229600" cy="4525962"/>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GB" altLang="en-US" sz="2400" b="1" smtClean="0"/>
              <a:t>3. Working with knowledge</a:t>
            </a:r>
          </a:p>
          <a:p>
            <a:pPr>
              <a:buFontTx/>
              <a:buNone/>
            </a:pPr>
            <a:endParaRPr lang="en-GB" altLang="en-US" sz="1000" smtClean="0"/>
          </a:p>
          <a:p>
            <a:pPr>
              <a:buFontTx/>
              <a:buNone/>
            </a:pPr>
            <a:r>
              <a:rPr lang="en-GB" altLang="en-US" sz="2400" smtClean="0"/>
              <a:t>3.1. What does the task require that students to do with the knowledge?</a:t>
            </a:r>
          </a:p>
          <a:p>
            <a:pPr lvl="1">
              <a:buFontTx/>
              <a:buNone/>
            </a:pPr>
            <a:endParaRPr lang="en-GB" altLang="en-US" sz="1000" smtClean="0"/>
          </a:p>
          <a:p>
            <a:pPr>
              <a:buFontTx/>
              <a:buNone/>
            </a:pPr>
            <a:r>
              <a:rPr lang="en-GB" altLang="en-US" sz="2400" smtClean="0"/>
              <a:t>3.2. Where there is application to real world contexts:</a:t>
            </a:r>
          </a:p>
          <a:p>
            <a:pPr lvl="2">
              <a:buFontTx/>
              <a:buNone/>
            </a:pPr>
            <a:r>
              <a:rPr lang="en-GB" altLang="en-US" smtClean="0"/>
              <a:t>3.2.1. How bounded does the question make the real-world context?</a:t>
            </a:r>
          </a:p>
          <a:p>
            <a:pPr lvl="2">
              <a:buFontTx/>
              <a:buNone/>
            </a:pPr>
            <a:r>
              <a:rPr lang="en-GB" altLang="en-US" smtClean="0"/>
              <a:t>3.2.2. Does answering the question require that the students draw on their previous experiences?</a:t>
            </a:r>
          </a:p>
          <a:p>
            <a:pPr lvl="2">
              <a:buFontTx/>
              <a:buNone/>
            </a:pPr>
            <a:r>
              <a:rPr lang="en-GB" altLang="en-US" smtClean="0"/>
              <a:t>3.2.3. Does the question ask students to draw on their personal observations or opinions?</a:t>
            </a:r>
          </a:p>
          <a:p>
            <a:pPr lvl="2">
              <a:buFontTx/>
              <a:buNone/>
            </a:pPr>
            <a:r>
              <a:rPr lang="en-GB" altLang="en-US" smtClean="0"/>
              <a:t>3.2.4. Does answering the question require the student to have a good knowledge of a context beyond the scope of the course?</a:t>
            </a:r>
          </a:p>
          <a:p>
            <a:endParaRPr lang="en-GB" altLang="en-US" sz="2400" smtClean="0"/>
          </a:p>
        </p:txBody>
      </p:sp>
      <p:sp>
        <p:nvSpPr>
          <p:cNvPr id="30723" name="Title 1"/>
          <p:cNvSpPr>
            <a:spLocks noGrp="1"/>
          </p:cNvSpPr>
          <p:nvPr>
            <p:ph type="title"/>
          </p:nvPr>
        </p:nvSpPr>
        <p:spPr bwMode="auto">
          <a:xfrm>
            <a:off x="300038" y="403225"/>
            <a:ext cx="8229600" cy="76835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Analysing assessment tasks</a:t>
            </a:r>
            <a:endParaRPr lang="en-GB" altLang="en-US" sz="3200" smtClean="0">
              <a:latin typeface="Arial Black"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038" y="1357313"/>
            <a:ext cx="8372475" cy="4525962"/>
          </a:xfrm>
        </p:spPr>
        <p:txBody>
          <a:bodyPr/>
          <a:lstStyle/>
          <a:p>
            <a:pPr marL="0" indent="0">
              <a:spcBef>
                <a:spcPct val="0"/>
              </a:spcBef>
              <a:buFontTx/>
              <a:buNone/>
              <a:tabLst>
                <a:tab pos="457200" algn="l"/>
              </a:tabLst>
              <a:defRPr/>
            </a:pPr>
            <a:r>
              <a:rPr lang="en-GB" b="1" dirty="0" smtClean="0">
                <a:latin typeface="Calibri" pitchFamily="34" charset="0"/>
                <a:ea typeface="Times New Roman" pitchFamily="18" charset="0"/>
                <a:cs typeface="Times New Roman" pitchFamily="18" charset="0"/>
              </a:rPr>
              <a:t>4. Where appropriate, how could the assessment question/s be reworked so that:</a:t>
            </a:r>
          </a:p>
          <a:p>
            <a:pPr marL="0" indent="0">
              <a:spcBef>
                <a:spcPct val="0"/>
              </a:spcBef>
              <a:buFontTx/>
              <a:buNone/>
              <a:tabLst>
                <a:tab pos="457200" algn="l"/>
              </a:tabLst>
              <a:defRPr/>
            </a:pPr>
            <a:endParaRPr lang="en-GB" sz="2400" dirty="0" smtClean="0"/>
          </a:p>
          <a:p>
            <a:pPr marL="457200" lvl="1" indent="0">
              <a:spcBef>
                <a:spcPct val="0"/>
              </a:spcBef>
              <a:buFont typeface="Wingdings" pitchFamily="2" charset="2"/>
              <a:buChar char="§"/>
              <a:tabLst>
                <a:tab pos="457200" algn="l"/>
              </a:tabLst>
              <a:defRPr/>
            </a:pPr>
            <a:r>
              <a:rPr lang="en-GB" sz="2400" dirty="0" smtClean="0">
                <a:latin typeface="Calibri" pitchFamily="34" charset="0"/>
                <a:ea typeface="Times New Roman" pitchFamily="18" charset="0"/>
                <a:cs typeface="Times New Roman" pitchFamily="18" charset="0"/>
              </a:rPr>
              <a:t> </a:t>
            </a:r>
            <a:r>
              <a:rPr lang="en-GB" dirty="0" smtClean="0">
                <a:latin typeface="Calibri" pitchFamily="34" charset="0"/>
                <a:ea typeface="Times New Roman" pitchFamily="18" charset="0"/>
                <a:cs typeface="Times New Roman" pitchFamily="18" charset="0"/>
              </a:rPr>
              <a:t>Parts of the question are more clearly demarcated?</a:t>
            </a:r>
            <a:endParaRPr lang="en-GB" dirty="0" smtClean="0"/>
          </a:p>
          <a:p>
            <a:pPr marL="457200" lvl="1" indent="0">
              <a:spcBef>
                <a:spcPct val="0"/>
              </a:spcBef>
              <a:buFont typeface="Wingdings" pitchFamily="2" charset="2"/>
              <a:buChar char="§"/>
              <a:tabLst>
                <a:tab pos="457200" algn="l"/>
              </a:tabLst>
              <a:defRPr/>
            </a:pPr>
            <a:r>
              <a:rPr lang="en-GB" dirty="0" smtClean="0">
                <a:latin typeface="Calibri" pitchFamily="34" charset="0"/>
                <a:ea typeface="Times New Roman" pitchFamily="18" charset="0"/>
                <a:cs typeface="Times New Roman" pitchFamily="18" charset="0"/>
              </a:rPr>
              <a:t> Fewer concepts are included in the question?</a:t>
            </a:r>
            <a:endParaRPr lang="en-GB" dirty="0" smtClean="0"/>
          </a:p>
          <a:p>
            <a:pPr marL="457200" lvl="1" indent="0">
              <a:spcBef>
                <a:spcPct val="0"/>
              </a:spcBef>
              <a:buFont typeface="Wingdings" pitchFamily="2" charset="2"/>
              <a:buChar char="§"/>
              <a:tabLst>
                <a:tab pos="457200" algn="l"/>
              </a:tabLst>
              <a:defRPr/>
            </a:pPr>
            <a:r>
              <a:rPr lang="en-GB" dirty="0" smtClean="0">
                <a:latin typeface="Calibri" pitchFamily="34" charset="0"/>
                <a:ea typeface="Times New Roman" pitchFamily="18" charset="0"/>
                <a:cs typeface="Times New Roman" pitchFamily="18" charset="0"/>
              </a:rPr>
              <a:t> A conceptual object of study is made more visible?</a:t>
            </a:r>
            <a:endParaRPr lang="en-GB" dirty="0" smtClean="0"/>
          </a:p>
          <a:p>
            <a:pPr marL="457200" lvl="1" indent="0">
              <a:spcBef>
                <a:spcPct val="0"/>
              </a:spcBef>
              <a:buFont typeface="Wingdings" pitchFamily="2" charset="2"/>
              <a:buChar char="§"/>
              <a:tabLst>
                <a:tab pos="457200" algn="l"/>
              </a:tabLst>
              <a:defRPr/>
            </a:pPr>
            <a:r>
              <a:rPr lang="en-GB" dirty="0" smtClean="0">
                <a:latin typeface="Calibri" pitchFamily="34" charset="0"/>
                <a:ea typeface="Times New Roman" pitchFamily="18" charset="0"/>
                <a:cs typeface="Times New Roman" pitchFamily="18" charset="0"/>
              </a:rPr>
              <a:t> Articulation of an understanding of the concept precedes its application?</a:t>
            </a:r>
            <a:endParaRPr lang="en-GB" dirty="0" smtClean="0"/>
          </a:p>
          <a:p>
            <a:pPr marL="457200" lvl="1" indent="0">
              <a:spcBef>
                <a:spcPct val="0"/>
              </a:spcBef>
              <a:buFont typeface="Wingdings" pitchFamily="2" charset="2"/>
              <a:buChar char="§"/>
              <a:tabLst>
                <a:tab pos="457200" algn="l"/>
              </a:tabLst>
              <a:defRPr/>
            </a:pPr>
            <a:r>
              <a:rPr lang="en-GB" dirty="0" smtClean="0">
                <a:latin typeface="Calibri" pitchFamily="34" charset="0"/>
                <a:ea typeface="Times New Roman" pitchFamily="18" charset="0"/>
                <a:cs typeface="Times New Roman" pitchFamily="18" charset="0"/>
              </a:rPr>
              <a:t> The concept is located more explicitly within its theoretical paradigm?</a:t>
            </a:r>
            <a:endParaRPr lang="en-GB" dirty="0" smtClean="0"/>
          </a:p>
          <a:p>
            <a:pPr marL="457200" lvl="1" indent="0">
              <a:spcBef>
                <a:spcPct val="0"/>
              </a:spcBef>
              <a:buFont typeface="Wingdings" pitchFamily="2" charset="2"/>
              <a:buChar char="§"/>
              <a:tabLst>
                <a:tab pos="457200" algn="l"/>
              </a:tabLst>
              <a:defRPr/>
            </a:pPr>
            <a:r>
              <a:rPr lang="en-GB" dirty="0" smtClean="0">
                <a:latin typeface="Calibri" pitchFamily="34" charset="0"/>
                <a:ea typeface="Times New Roman" pitchFamily="18" charset="0"/>
                <a:cs typeface="Times New Roman" pitchFamily="18" charset="0"/>
              </a:rPr>
              <a:t> Students have to make fewer knowledge selection choices?</a:t>
            </a:r>
            <a:endParaRPr lang="en-GB" dirty="0" smtClean="0"/>
          </a:p>
          <a:p>
            <a:pPr>
              <a:defRPr/>
            </a:pPr>
            <a:endParaRPr lang="en-GB" sz="2400" dirty="0"/>
          </a:p>
        </p:txBody>
      </p:sp>
      <p:sp>
        <p:nvSpPr>
          <p:cNvPr id="31747" name="Title 1"/>
          <p:cNvSpPr>
            <a:spLocks noGrp="1"/>
          </p:cNvSpPr>
          <p:nvPr>
            <p:ph type="title"/>
          </p:nvPr>
        </p:nvSpPr>
        <p:spPr bwMode="auto">
          <a:xfrm>
            <a:off x="0" y="546100"/>
            <a:ext cx="8229600" cy="768350"/>
          </a:xfrm>
          <a:noFill/>
          <a:ln>
            <a:miter lim="800000"/>
            <a:headEnd/>
            <a:tailEnd/>
          </a:ln>
        </p:spPr>
        <p:txBody>
          <a:bodyPr vert="horz" wrap="square" lIns="91440" tIns="45720" rIns="91440" bIns="45720" numCol="1" anchor="t" anchorCtr="0" compatLnSpc="1">
            <a:prstTxWarp prst="textNoShape">
              <a:avLst/>
            </a:prstTxWarp>
          </a:bodyPr>
          <a:lstStyle/>
          <a:p>
            <a:r>
              <a:rPr lang="en-US" altLang="en-US" sz="3200" smtClean="0">
                <a:latin typeface="Arial Black" pitchFamily="34" charset="0"/>
              </a:rPr>
              <a:t>Strengthening assessment tasks</a:t>
            </a:r>
            <a:endParaRPr lang="en-GB" altLang="en-US" sz="3200" smtClean="0">
              <a:latin typeface="Arial Black"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ChangeArrowheads="1"/>
          </p:cNvSpPr>
          <p:nvPr>
            <p:ph type="title"/>
          </p:nvPr>
        </p:nvSpPr>
        <p:spPr bwMode="auto">
          <a:xfrm>
            <a:off x="595313" y="282575"/>
            <a:ext cx="5175250" cy="633413"/>
          </a:xfrm>
          <a:no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ZA" altLang="en-US" sz="3200" smtClean="0">
                <a:latin typeface="Arial Black" pitchFamily="34" charset="0"/>
              </a:rPr>
              <a:t>Thank you</a:t>
            </a:r>
          </a:p>
        </p:txBody>
      </p:sp>
      <p:sp>
        <p:nvSpPr>
          <p:cNvPr id="10243" name="Rectangle 3"/>
          <p:cNvSpPr>
            <a:spLocks noGrp="1" noChangeArrowheads="1"/>
          </p:cNvSpPr>
          <p:nvPr>
            <p:ph type="body" idx="1"/>
          </p:nvPr>
        </p:nvSpPr>
        <p:spPr bwMode="auto">
          <a:xfrm>
            <a:off x="409575" y="1174750"/>
            <a:ext cx="8515350" cy="5165725"/>
          </a:xfrm>
          <a:solidFill>
            <a:srgbClr val="FFFFFF"/>
          </a:solidFill>
          <a:extLst/>
        </p:spPr>
        <p:txBody>
          <a:bodyPr vert="horz" wrap="square" lIns="91440" tIns="45720" rIns="91440" bIns="45720" numCol="1" anchor="t" anchorCtr="0" compatLnSpc="1">
            <a:prstTxWarp prst="textNoShape">
              <a:avLst/>
            </a:prstTxWarp>
          </a:bodyPr>
          <a:lstStyle/>
          <a:p>
            <a:pPr marL="0" indent="0" eaLnBrk="1" hangingPunct="1">
              <a:buFontTx/>
              <a:buNone/>
              <a:tabLst>
                <a:tab pos="354013" algn="l"/>
              </a:tabLst>
              <a:defRPr/>
            </a:pPr>
            <a:endParaRPr lang="en-ZA" sz="2400" dirty="0" smtClean="0"/>
          </a:p>
          <a:p>
            <a:pPr marL="0" indent="0" eaLnBrk="1" hangingPunct="1">
              <a:buFontTx/>
              <a:buNone/>
              <a:tabLst>
                <a:tab pos="354013" algn="l"/>
              </a:tabLst>
              <a:defRPr/>
            </a:pPr>
            <a:endParaRPr lang="en-ZA" sz="2400" dirty="0" smtClean="0"/>
          </a:p>
          <a:p>
            <a:pPr marL="0" indent="0" eaLnBrk="1" hangingPunct="1">
              <a:buFontTx/>
              <a:buNone/>
              <a:tabLst>
                <a:tab pos="354013" algn="l"/>
              </a:tabLst>
              <a:defRPr/>
            </a:pPr>
            <a:r>
              <a:rPr lang="en-ZA" sz="2400" dirty="0" smtClean="0"/>
              <a:t>Dr. Lee Rusznyak</a:t>
            </a:r>
          </a:p>
          <a:p>
            <a:pPr marL="0" indent="0" eaLnBrk="1" hangingPunct="1">
              <a:buFontTx/>
              <a:buNone/>
              <a:tabLst>
                <a:tab pos="354013" algn="l"/>
              </a:tabLst>
              <a:defRPr/>
            </a:pPr>
            <a:r>
              <a:rPr lang="en-ZA" sz="2400" dirty="0" smtClean="0">
                <a:hlinkClick r:id="rId2"/>
              </a:rPr>
              <a:t>Lee.Rusznyak@wits.ac.za</a:t>
            </a:r>
            <a:r>
              <a:rPr lang="en-ZA" sz="2400" dirty="0" smtClean="0"/>
              <a:t> </a:t>
            </a:r>
          </a:p>
          <a:p>
            <a:pPr marL="0" indent="0" eaLnBrk="1" hangingPunct="1">
              <a:buFontTx/>
              <a:buNone/>
              <a:tabLst>
                <a:tab pos="354013" algn="l"/>
              </a:tabLst>
              <a:defRPr/>
            </a:pPr>
            <a:endParaRPr lang="en-ZA" sz="2400" dirty="0"/>
          </a:p>
          <a:p>
            <a:pPr marL="0" indent="0" eaLnBrk="1" hangingPunct="1">
              <a:buFontTx/>
              <a:buNone/>
              <a:tabLst>
                <a:tab pos="354013" algn="l"/>
              </a:tabLst>
              <a:defRPr/>
            </a:pPr>
            <a:endParaRPr lang="en-ZA" sz="2400" dirty="0" smtClean="0"/>
          </a:p>
          <a:p>
            <a:pPr marL="0" indent="0" eaLnBrk="1" hangingPunct="1">
              <a:buFontTx/>
              <a:buNone/>
              <a:defRPr/>
            </a:pPr>
            <a:r>
              <a:rPr lang="en-ZA" sz="2400" dirty="0" smtClean="0"/>
              <a:t>In association with the UNESCO Chair Forum in Teacher Education for Diversity and Development at the School of Education, University of the Witwatersrand, South Africa.</a:t>
            </a:r>
          </a:p>
          <a:p>
            <a:pPr marL="0" indent="0" eaLnBrk="1" hangingPunct="1">
              <a:buFontTx/>
              <a:buNone/>
              <a:tabLst>
                <a:tab pos="354013" algn="l"/>
              </a:tabLst>
              <a:defRPr/>
            </a:pPr>
            <a:endParaRPr lang="en-ZA" sz="2400" dirty="0" smtClean="0"/>
          </a:p>
          <a:p>
            <a:pPr eaLnBrk="1" hangingPunct="1">
              <a:buFontTx/>
              <a:buNone/>
              <a:tabLst>
                <a:tab pos="354013" algn="l"/>
              </a:tabLst>
              <a:defRPr/>
            </a:pPr>
            <a:endParaRPr lang="en-ZA" sz="2400" dirty="0" smtClean="0"/>
          </a:p>
          <a:p>
            <a:pPr eaLnBrk="1" hangingPunct="1">
              <a:buFontTx/>
              <a:buNone/>
              <a:tabLst>
                <a:tab pos="354013" algn="l"/>
              </a:tabLst>
              <a:defRPr/>
            </a:pPr>
            <a:endParaRPr lang="en-ZA" sz="2400" dirty="0" smtClean="0"/>
          </a:p>
        </p:txBody>
      </p:sp>
      <p:sp>
        <p:nvSpPr>
          <p:cNvPr id="32772" name="Line 4"/>
          <p:cNvSpPr>
            <a:spLocks noChangeShapeType="1"/>
          </p:cNvSpPr>
          <p:nvPr/>
        </p:nvSpPr>
        <p:spPr bwMode="auto">
          <a:xfrm>
            <a:off x="468313" y="1044575"/>
            <a:ext cx="8207375" cy="0"/>
          </a:xfrm>
          <a:prstGeom prst="line">
            <a:avLst/>
          </a:prstGeom>
          <a:noFill/>
          <a:ln w="28575">
            <a:solidFill>
              <a:srgbClr val="0000FF"/>
            </a:solidFill>
            <a:round/>
            <a:headEnd/>
            <a:tailEnd/>
          </a:ln>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ts presentation">
  <a:themeElements>
    <a:clrScheme name="Wits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Wits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its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its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its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its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its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its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its presenta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its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its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its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its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its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6065</TotalTime>
  <Words>2234</Words>
  <Application>Microsoft Office PowerPoint</Application>
  <PresentationFormat>On-screen Show (4:3)</PresentationFormat>
  <Paragraphs>303</Paragraphs>
  <Slides>31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Arial Black</vt:lpstr>
      <vt:lpstr>Times New Roman</vt:lpstr>
      <vt:lpstr>Wingdings</vt:lpstr>
      <vt:lpstr>Wits presentation</vt:lpstr>
      <vt:lpstr>Why do students tend to give common-sense responses in assessment tasks?   Lee Rusznyak    Botho University Gaborone  28 November 2015</vt:lpstr>
      <vt:lpstr>Assessing students’ work</vt:lpstr>
      <vt:lpstr>Where do students struggle in their responses to assessment tasks?</vt:lpstr>
      <vt:lpstr>Assessment Research Project</vt:lpstr>
      <vt:lpstr>Research questions</vt:lpstr>
      <vt:lpstr>Slide 6</vt:lpstr>
      <vt:lpstr>Slide 7</vt:lpstr>
      <vt:lpstr>Taxonomy of Learning, Teaching and Assessing (2001)</vt:lpstr>
      <vt:lpstr>Slide 9</vt:lpstr>
      <vt:lpstr>Making the strange, familiar </vt:lpstr>
      <vt:lpstr>Making the familiar, strange</vt:lpstr>
      <vt:lpstr>Slide 12</vt:lpstr>
      <vt:lpstr>Analysis of Assessment tasks</vt:lpstr>
      <vt:lpstr>Initial Findings</vt:lpstr>
      <vt:lpstr>How visibly are conceptual objects demarcated in  application tasks? </vt:lpstr>
      <vt:lpstr>How visibly are practice-based contexts demarcated in application  tasks? </vt:lpstr>
      <vt:lpstr>Typology of Application tasks</vt:lpstr>
      <vt:lpstr>Typology of Application tasks</vt:lpstr>
      <vt:lpstr>Category A: Strongly demarcated concept linked to strongly demarcated practice-based context </vt:lpstr>
      <vt:lpstr>Typology of Application tasks</vt:lpstr>
      <vt:lpstr>Category B: Strongly demarcated concept linked to weakly bounded practice-based context </vt:lpstr>
      <vt:lpstr>Category C: Strongly demarcated concept linked to non-demarcated practice-based context </vt:lpstr>
      <vt:lpstr>Typology of Application tasks</vt:lpstr>
      <vt:lpstr>Category E: Weakly demarcated concept linked to weakly demarcated practice-based context </vt:lpstr>
      <vt:lpstr>Typology of Application tasks</vt:lpstr>
      <vt:lpstr>Category I: Non-demarcated concept linked to non-demarcated practice-based context  </vt:lpstr>
      <vt:lpstr>Implications for teaching &amp; learning</vt:lpstr>
      <vt:lpstr>Analysing assessment tasks</vt:lpstr>
      <vt:lpstr>Analysing assessment tasks</vt:lpstr>
      <vt:lpstr>Strengthening assessment tasks</vt:lpstr>
      <vt:lpstr>Thank you</vt:lpstr>
    </vt:vector>
  </TitlesOfParts>
  <Company>Private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Rusznyak</dc:creator>
  <cp:lastModifiedBy>Default</cp:lastModifiedBy>
  <cp:revision>218</cp:revision>
  <dcterms:created xsi:type="dcterms:W3CDTF">2007-02-21T19:16:25Z</dcterms:created>
  <dcterms:modified xsi:type="dcterms:W3CDTF">2016-03-17T14:01:04Z</dcterms:modified>
</cp:coreProperties>
</file>